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sldIdLst>
    <p:sldId id="256" r:id="rId2"/>
    <p:sldId id="294" r:id="rId3"/>
    <p:sldId id="291" r:id="rId4"/>
    <p:sldId id="298" r:id="rId5"/>
    <p:sldId id="290" r:id="rId6"/>
    <p:sldId id="275" r:id="rId7"/>
    <p:sldId id="264" r:id="rId8"/>
    <p:sldId id="296" r:id="rId9"/>
    <p:sldId id="267" r:id="rId10"/>
    <p:sldId id="300" r:id="rId11"/>
    <p:sldId id="301" r:id="rId12"/>
    <p:sldId id="289" r:id="rId13"/>
    <p:sldId id="281" r:id="rId14"/>
    <p:sldId id="280" r:id="rId15"/>
  </p:sldIdLst>
  <p:sldSz cx="12192000" cy="6858000"/>
  <p:notesSz cx="7019925" cy="93059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31" autoAdjust="0"/>
    <p:restoredTop sz="94660"/>
  </p:normalViewPr>
  <p:slideViewPr>
    <p:cSldViewPr snapToGrid="0">
      <p:cViewPr>
        <p:scale>
          <a:sx n="60" d="100"/>
          <a:sy n="60" d="100"/>
        </p:scale>
        <p:origin x="152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7D546-D24E-463D-9C7A-D8ED8F7786C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pPr rtl="1"/>
          <a:endParaRPr lang="he-IL"/>
        </a:p>
      </dgm:t>
    </dgm:pt>
    <dgm:pt modelId="{DAA53CAF-1CF0-4FA4-A833-F794668F89C3}" type="pres">
      <dgm:prSet presAssocID="{BC37D546-D24E-463D-9C7A-D8ED8F7786C9}" presName="root" presStyleCnt="0">
        <dgm:presLayoutVars>
          <dgm:dir/>
          <dgm:resizeHandles val="exact"/>
        </dgm:presLayoutVars>
      </dgm:prSet>
      <dgm:spPr/>
    </dgm:pt>
  </dgm:ptLst>
  <dgm:cxnLst>
    <dgm:cxn modelId="{3CD342FE-84B2-4F6B-80DD-C08EDA8BF4DF}" type="presOf" srcId="{BC37D546-D24E-463D-9C7A-D8ED8F7786C9}" destId="{DAA53CAF-1CF0-4FA4-A833-F794668F89C3}" srcOrd="0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5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6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1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2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1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0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1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0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1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1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01-Nov-19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27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ffice@eye.do" TargetMode="External"/><Relationship Id="rId4" Type="http://schemas.openxmlformats.org/officeDocument/2006/relationships/hyperlink" Target="http://www.eye.d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110D37-660B-4094-8117-863E61801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6367" r="9215" b="28456"/>
          <a:stretch/>
        </p:blipFill>
        <p:spPr>
          <a:xfrm>
            <a:off x="0" y="0"/>
            <a:ext cx="12194927" cy="68580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E8C35D-DBCF-419A-8F7E-EB5CF9417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56447" r="76236" b="28456"/>
          <a:stretch/>
        </p:blipFill>
        <p:spPr>
          <a:xfrm>
            <a:off x="-7144" y="3811427"/>
            <a:ext cx="2671763" cy="206406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399CC6-F891-4686-9982-AA0B7E117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8"/>
          <a:stretch/>
        </p:blipFill>
        <p:spPr>
          <a:xfrm>
            <a:off x="264183" y="177537"/>
            <a:ext cx="3672289" cy="1041663"/>
          </a:xfrm>
          <a:prstGeom prst="rect">
            <a:avLst/>
          </a:prstGeom>
        </p:spPr>
      </p:pic>
      <p:pic>
        <p:nvPicPr>
          <p:cNvPr id="1026" name="Picture 2" descr="תוצאת תמונה עבור ‪IOT TRIGGERED‬‏">
            <a:extLst>
              <a:ext uri="{FF2B5EF4-FFF2-40B4-BE49-F238E27FC236}">
                <a16:creationId xmlns:a16="http://schemas.microsoft.com/office/drawing/2014/main" id="{802D26C5-05B7-40EB-B282-D6236027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3828708"/>
            <a:ext cx="2681540" cy="2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2D911D6-A63D-40DA-95E8-BA42F7A8C828}"/>
              </a:ext>
            </a:extLst>
          </p:cNvPr>
          <p:cNvSpPr txBox="1"/>
          <p:nvPr/>
        </p:nvSpPr>
        <p:spPr>
          <a:xfrm>
            <a:off x="216558" y="1133475"/>
            <a:ext cx="377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A.I. powered technology </a:t>
            </a:r>
          </a:p>
        </p:txBody>
      </p:sp>
    </p:spTree>
    <p:extLst>
      <p:ext uri="{BB962C8B-B14F-4D97-AF65-F5344CB8AC3E}">
        <p14:creationId xmlns:p14="http://schemas.microsoft.com/office/powerpoint/2010/main" val="24784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רמת גן‬‎">
            <a:extLst>
              <a:ext uri="{FF2B5EF4-FFF2-40B4-BE49-F238E27FC236}">
                <a16:creationId xmlns:a16="http://schemas.microsoft.com/office/drawing/2014/main" id="{593F0118-233B-427E-91E9-74DC1B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45" cy="59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9A51B55C-055B-4A83-A7D3-3F45FC45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1" name="תיבת טקסט 13">
            <a:extLst>
              <a:ext uri="{FF2B5EF4-FFF2-40B4-BE49-F238E27FC236}">
                <a16:creationId xmlns:a16="http://schemas.microsoft.com/office/drawing/2014/main" id="{5D5C9234-4A20-4268-8BF9-7A128591793B}"/>
              </a:ext>
            </a:extLst>
          </p:cNvPr>
          <p:cNvSpPr txBox="1"/>
          <p:nvPr/>
        </p:nvSpPr>
        <p:spPr>
          <a:xfrm>
            <a:off x="9284409" y="1666945"/>
            <a:ext cx="2698336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784D4-DF0F-4924-AAA4-0B052668E038}"/>
              </a:ext>
            </a:extLst>
          </p:cNvPr>
          <p:cNvSpPr/>
          <p:nvPr/>
        </p:nvSpPr>
        <p:spPr>
          <a:xfrm>
            <a:off x="-3911" y="-37736"/>
            <a:ext cx="12178088" cy="5917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תיבת טקסט 6">
            <a:extLst>
              <a:ext uri="{FF2B5EF4-FFF2-40B4-BE49-F238E27FC236}">
                <a16:creationId xmlns:a16="http://schemas.microsoft.com/office/drawing/2014/main" id="{92130A32-A465-4710-8D9B-0B7458954E84}"/>
              </a:ext>
            </a:extLst>
          </p:cNvPr>
          <p:cNvSpPr txBox="1"/>
          <p:nvPr/>
        </p:nvSpPr>
        <p:spPr>
          <a:xfrm>
            <a:off x="-18519" y="123824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Pest control</a:t>
            </a:r>
          </a:p>
        </p:txBody>
      </p:sp>
      <p:sp>
        <p:nvSpPr>
          <p:cNvPr id="21" name="מציין מיקום תוכן 12">
            <a:extLst>
              <a:ext uri="{FF2B5EF4-FFF2-40B4-BE49-F238E27FC236}">
                <a16:creationId xmlns:a16="http://schemas.microsoft.com/office/drawing/2014/main" id="{650CDDB1-5B83-4114-B4D9-07E402E77341}"/>
              </a:ext>
            </a:extLst>
          </p:cNvPr>
          <p:cNvSpPr txBox="1">
            <a:spLocks/>
          </p:cNvSpPr>
          <p:nvPr/>
        </p:nvSpPr>
        <p:spPr>
          <a:xfrm>
            <a:off x="2478357" y="178804"/>
            <a:ext cx="9652297" cy="1109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Implement and control pest control action and trends to avoid diseases</a:t>
            </a:r>
            <a:endParaRPr lang="en-US" sz="3200" dirty="0">
              <a:cs typeface="Calibri" panose="020F0502020204030204"/>
            </a:endParaRPr>
          </a:p>
        </p:txBody>
      </p:sp>
      <p:sp>
        <p:nvSpPr>
          <p:cNvPr id="10" name="מציין מיקום תוכן 12">
            <a:extLst>
              <a:ext uri="{FF2B5EF4-FFF2-40B4-BE49-F238E27FC236}">
                <a16:creationId xmlns:a16="http://schemas.microsoft.com/office/drawing/2014/main" id="{C146B9AA-433E-4E9B-9D3F-4CA2B9CA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90" y="1932580"/>
            <a:ext cx="9680518" cy="158681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buNone/>
            </a:pPr>
            <a:r>
              <a:rPr lang="en-US" sz="3200" dirty="0"/>
              <a:t>Implement procedures into app and prevent fraud, improve quality, prevents death, saves rebuilding expenses, manage employee work hours</a:t>
            </a: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07087ECC-6C23-427E-A10A-E2FBAF32A1D7}"/>
              </a:ext>
            </a:extLst>
          </p:cNvPr>
          <p:cNvSpPr txBox="1"/>
          <p:nvPr/>
        </p:nvSpPr>
        <p:spPr>
          <a:xfrm>
            <a:off x="-21804" y="1965090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infrastructure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04D1F36-A6C5-447E-AD07-DC2BEC9A353C}"/>
              </a:ext>
            </a:extLst>
          </p:cNvPr>
          <p:cNvSpPr/>
          <p:nvPr/>
        </p:nvSpPr>
        <p:spPr>
          <a:xfrm>
            <a:off x="2484731" y="3754443"/>
            <a:ext cx="9652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/>
              <a:t>guarantees accurate readings, prevent Fraud, increase municipal revenues</a:t>
            </a:r>
            <a:endParaRPr lang="he-IL" sz="3200" dirty="0"/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E1B2A8BC-BC0D-4491-8F3D-6E6FFDAF0D12}"/>
              </a:ext>
            </a:extLst>
          </p:cNvPr>
          <p:cNvSpPr txBox="1"/>
          <p:nvPr/>
        </p:nvSpPr>
        <p:spPr>
          <a:xfrm>
            <a:off x="-21805" y="3816489"/>
            <a:ext cx="25199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Meter reading</a:t>
            </a:r>
          </a:p>
        </p:txBody>
      </p:sp>
      <p:pic>
        <p:nvPicPr>
          <p:cNvPr id="6146" name="Picture 2" descr="תוצאת תמונה עבור ‪PEST CONTROL‬‏">
            <a:extLst>
              <a:ext uri="{FF2B5EF4-FFF2-40B4-BE49-F238E27FC236}">
                <a16:creationId xmlns:a16="http://schemas.microsoft.com/office/drawing/2014/main" id="{F276774B-72D1-4215-85BB-F88C5F61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" y="694271"/>
            <a:ext cx="2458317" cy="11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2" descr="תמונה שמכילה חוץ, אדם, כביש, איש&#10;&#10;תיאור שנוצר ברמת מהימנות גבוהה מאוד">
            <a:extLst>
              <a:ext uri="{FF2B5EF4-FFF2-40B4-BE49-F238E27FC236}">
                <a16:creationId xmlns:a16="http://schemas.microsoft.com/office/drawing/2014/main" id="{841FB768-86A4-48A7-AFB4-29087CFBE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6" r="23568" b="2"/>
          <a:stretch/>
        </p:blipFill>
        <p:spPr>
          <a:xfrm>
            <a:off x="520634" y="2448361"/>
            <a:ext cx="1373925" cy="136882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7" name="Picture 12" descr="תוצאת תמונה עבור ‪METER READING WITH TABLET‬‏">
            <a:extLst>
              <a:ext uri="{FF2B5EF4-FFF2-40B4-BE49-F238E27FC236}">
                <a16:creationId xmlns:a16="http://schemas.microsoft.com/office/drawing/2014/main" id="{791A7F5F-07A6-435D-A205-A2D52AAC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3" y="4388200"/>
            <a:ext cx="1923028" cy="12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7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רמת גן‬‎">
            <a:extLst>
              <a:ext uri="{FF2B5EF4-FFF2-40B4-BE49-F238E27FC236}">
                <a16:creationId xmlns:a16="http://schemas.microsoft.com/office/drawing/2014/main" id="{593F0118-233B-427E-91E9-74DC1B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45" cy="59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9A51B55C-055B-4A83-A7D3-3F45FC45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1" name="תיבת טקסט 13">
            <a:extLst>
              <a:ext uri="{FF2B5EF4-FFF2-40B4-BE49-F238E27FC236}">
                <a16:creationId xmlns:a16="http://schemas.microsoft.com/office/drawing/2014/main" id="{5D5C9234-4A20-4268-8BF9-7A128591793B}"/>
              </a:ext>
            </a:extLst>
          </p:cNvPr>
          <p:cNvSpPr txBox="1"/>
          <p:nvPr/>
        </p:nvSpPr>
        <p:spPr>
          <a:xfrm>
            <a:off x="9768583" y="1666945"/>
            <a:ext cx="2453033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784D4-DF0F-4924-AAA4-0B052668E038}"/>
              </a:ext>
            </a:extLst>
          </p:cNvPr>
          <p:cNvSpPr/>
          <p:nvPr/>
        </p:nvSpPr>
        <p:spPr>
          <a:xfrm>
            <a:off x="-3911" y="-37736"/>
            <a:ext cx="12178088" cy="5917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תיבת טקסט 6">
            <a:extLst>
              <a:ext uri="{FF2B5EF4-FFF2-40B4-BE49-F238E27FC236}">
                <a16:creationId xmlns:a16="http://schemas.microsoft.com/office/drawing/2014/main" id="{92130A32-A465-4710-8D9B-0B7458954E84}"/>
              </a:ext>
            </a:extLst>
          </p:cNvPr>
          <p:cNvSpPr txBox="1"/>
          <p:nvPr/>
        </p:nvSpPr>
        <p:spPr>
          <a:xfrm>
            <a:off x="74190" y="134457"/>
            <a:ext cx="29751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Municipal services</a:t>
            </a:r>
          </a:p>
        </p:txBody>
      </p:sp>
      <p:sp>
        <p:nvSpPr>
          <p:cNvPr id="21" name="מציין מיקום תוכן 12">
            <a:extLst>
              <a:ext uri="{FF2B5EF4-FFF2-40B4-BE49-F238E27FC236}">
                <a16:creationId xmlns:a16="http://schemas.microsoft.com/office/drawing/2014/main" id="{650CDDB1-5B83-4114-B4D9-07E402E77341}"/>
              </a:ext>
            </a:extLst>
          </p:cNvPr>
          <p:cNvSpPr txBox="1">
            <a:spLocks/>
          </p:cNvSpPr>
          <p:nvPr/>
        </p:nvSpPr>
        <p:spPr>
          <a:xfrm>
            <a:off x="3278619" y="210703"/>
            <a:ext cx="8774816" cy="1109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ea typeface="+mn-lt"/>
                <a:cs typeface="+mn-lt"/>
              </a:rPr>
              <a:t>Reduces response times, Prevents waste of resources, Diseases and deaths, Increases municipal income, Helps manage employee work hours</a:t>
            </a:r>
            <a:endParaRPr lang="he-IL" sz="3200" dirty="0"/>
          </a:p>
        </p:txBody>
      </p:sp>
      <p:sp>
        <p:nvSpPr>
          <p:cNvPr id="10" name="מציין מיקום תוכן 12">
            <a:extLst>
              <a:ext uri="{FF2B5EF4-FFF2-40B4-BE49-F238E27FC236}">
                <a16:creationId xmlns:a16="http://schemas.microsoft.com/office/drawing/2014/main" id="{C146B9AA-433E-4E9B-9D3F-4CA2B9CA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036" y="2017644"/>
            <a:ext cx="8800471" cy="158681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3000" dirty="0">
                <a:ea typeface="+mn-lt"/>
                <a:cs typeface="+mn-lt"/>
              </a:rPr>
              <a:t>Make real time Essential tests</a:t>
            </a:r>
            <a:r>
              <a:rPr lang="he-IL" sz="3000" dirty="0">
                <a:ea typeface="+mn-lt"/>
                <a:cs typeface="+mn-lt"/>
              </a:rPr>
              <a:t> </a:t>
            </a:r>
            <a:r>
              <a:rPr lang="en-US" sz="3000" dirty="0">
                <a:ea typeface="+mn-lt"/>
                <a:cs typeface="+mn-lt"/>
              </a:rPr>
              <a:t>and Prevent smuggling, increases revenue for the state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3000" dirty="0">
                <a:ea typeface="+mn-lt"/>
                <a:cs typeface="+mn-lt"/>
              </a:rPr>
              <a:t>Prevent air traffic disasters</a:t>
            </a:r>
            <a:endParaRPr lang="he-IL" sz="3000" dirty="0">
              <a:ea typeface="+mn-lt"/>
              <a:cs typeface="+mn-lt"/>
            </a:endParaRP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07087ECC-6C23-427E-A10A-E2FBAF32A1D7}"/>
              </a:ext>
            </a:extLst>
          </p:cNvPr>
          <p:cNvSpPr txBox="1"/>
          <p:nvPr/>
        </p:nvSpPr>
        <p:spPr>
          <a:xfrm>
            <a:off x="70905" y="1975723"/>
            <a:ext cx="29751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Security </a:t>
            </a:r>
            <a:r>
              <a:rPr lang="en-US" sz="3200" b="1" dirty="0"/>
              <a:t>&amp;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defense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496CB2FF-ED54-4AB5-8B35-8C53B2EAE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1" b="5639"/>
          <a:stretch/>
        </p:blipFill>
        <p:spPr>
          <a:xfrm>
            <a:off x="231814" y="672816"/>
            <a:ext cx="2653335" cy="1110870"/>
          </a:xfrm>
          <a:prstGeom prst="rect">
            <a:avLst/>
          </a:prstGeom>
        </p:spPr>
      </p:pic>
      <p:sp>
        <p:nvSpPr>
          <p:cNvPr id="19" name="מציין מיקום תוכן 12">
            <a:extLst>
              <a:ext uri="{FF2B5EF4-FFF2-40B4-BE49-F238E27FC236}">
                <a16:creationId xmlns:a16="http://schemas.microsoft.com/office/drawing/2014/main" id="{05746B44-9A3D-47CE-9C39-2D4B1B156990}"/>
              </a:ext>
            </a:extLst>
          </p:cNvPr>
          <p:cNvSpPr txBox="1">
            <a:spLocks/>
          </p:cNvSpPr>
          <p:nvPr/>
        </p:nvSpPr>
        <p:spPr>
          <a:xfrm>
            <a:off x="3215954" y="4518315"/>
            <a:ext cx="8800471" cy="15868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dirty="0">
                <a:ea typeface="+mn-lt"/>
                <a:cs typeface="+mn-lt"/>
              </a:rPr>
              <a:t>Stable coordination between the various departments and regulator, helps prevent </a:t>
            </a:r>
            <a:r>
              <a:rPr lang="en-US" sz="3200" dirty="0" err="1">
                <a:ea typeface="+mn-lt"/>
                <a:cs typeface="+mn-lt"/>
              </a:rPr>
              <a:t>deseases</a:t>
            </a:r>
            <a:r>
              <a:rPr lang="en-US" sz="3200" dirty="0">
                <a:ea typeface="+mn-lt"/>
                <a:cs typeface="+mn-lt"/>
              </a:rPr>
              <a:t> and death</a:t>
            </a:r>
            <a:endParaRPr lang="he-IL" sz="3000" dirty="0">
              <a:ea typeface="+mn-lt"/>
              <a:cs typeface="+mn-lt"/>
            </a:endParaRPr>
          </a:p>
        </p:txBody>
      </p:sp>
      <p:sp>
        <p:nvSpPr>
          <p:cNvPr id="22" name="תיבת טקסט 6">
            <a:extLst>
              <a:ext uri="{FF2B5EF4-FFF2-40B4-BE49-F238E27FC236}">
                <a16:creationId xmlns:a16="http://schemas.microsoft.com/office/drawing/2014/main" id="{FC989DCE-5863-42C3-B0FE-03ACDF23B913}"/>
              </a:ext>
            </a:extLst>
          </p:cNvPr>
          <p:cNvSpPr txBox="1"/>
          <p:nvPr/>
        </p:nvSpPr>
        <p:spPr>
          <a:xfrm>
            <a:off x="17823" y="4476394"/>
            <a:ext cx="29751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Hotels &amp; restaurants</a:t>
            </a: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E1411BD-62D3-4AA3-AD8C-1DCE17FFE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9" t="22855" b="7228"/>
          <a:stretch/>
        </p:blipFill>
        <p:spPr>
          <a:xfrm>
            <a:off x="346799" y="2735199"/>
            <a:ext cx="2646179" cy="1262643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89BF8A1-B54A-43A5-B464-5E9F178614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77" b="7053"/>
          <a:stretch/>
        </p:blipFill>
        <p:spPr>
          <a:xfrm>
            <a:off x="231814" y="4893737"/>
            <a:ext cx="2653335" cy="11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3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FB2F-9357-4460-84C0-48955520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 better!! Save lives!! Prevent fraud!! Increase revenues!! </a:t>
            </a:r>
          </a:p>
        </p:txBody>
      </p:sp>
      <p:pic>
        <p:nvPicPr>
          <p:cNvPr id="3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EA1B6895-8688-47D9-BFA6-60203DF43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pic>
        <p:nvPicPr>
          <p:cNvPr id="2050" name="Picture 2" descr="תוצאת תמונה עבור ‪IVORY COAST‬‏">
            <a:extLst>
              <a:ext uri="{FF2B5EF4-FFF2-40B4-BE49-F238E27FC236}">
                <a16:creationId xmlns:a16="http://schemas.microsoft.com/office/drawing/2014/main" id="{307CC645-A39E-46CB-9641-8BC14A52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9" y="1563967"/>
            <a:ext cx="3803333" cy="21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תוצאת תמונה עבור ‪IVORY COAST‬‏">
            <a:extLst>
              <a:ext uri="{FF2B5EF4-FFF2-40B4-BE49-F238E27FC236}">
                <a16:creationId xmlns:a16="http://schemas.microsoft.com/office/drawing/2014/main" id="{7967A236-6AEB-407E-B2A1-9919E0F1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2" y="2000388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תוצאת תמונה עבור ‪IVORY COAST‬‏">
            <a:extLst>
              <a:ext uri="{FF2B5EF4-FFF2-40B4-BE49-F238E27FC236}">
                <a16:creationId xmlns:a16="http://schemas.microsoft.com/office/drawing/2014/main" id="{39B6E783-0F60-4CFD-8AB7-011AFAB9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79" y="2717894"/>
            <a:ext cx="4301292" cy="28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תוצאת תמונה עבור ‪ABIDJAN‬‏">
            <a:extLst>
              <a:ext uri="{FF2B5EF4-FFF2-40B4-BE49-F238E27FC236}">
                <a16:creationId xmlns:a16="http://schemas.microsoft.com/office/drawing/2014/main" id="{851EDF28-26CC-4257-8538-9A1C235C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45" y="2594285"/>
            <a:ext cx="4243670" cy="29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1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0F7043B6-18D1-4A4F-B04F-199C7F6A4195}"/>
              </a:ext>
            </a:extLst>
          </p:cNvPr>
          <p:cNvSpPr txBox="1"/>
          <p:nvPr/>
        </p:nvSpPr>
        <p:spPr>
          <a:xfrm>
            <a:off x="588449" y="365125"/>
            <a:ext cx="10520702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A3D2968-5F10-426A-A03A-2BD01871A592}"/>
              </a:ext>
            </a:extLst>
          </p:cNvPr>
          <p:cNvSpPr txBox="1"/>
          <p:nvPr/>
        </p:nvSpPr>
        <p:spPr>
          <a:xfrm>
            <a:off x="551120" y="1105618"/>
            <a:ext cx="11348505" cy="41285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1. Order (budget signature)</a:t>
            </a: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2. Payment transfer</a:t>
            </a: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3. The CUSTOMER SUCCESS team comes for two months characterization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4. 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Deployment of infrastructure in Africa (servers and </a:t>
            </a:r>
            <a:r>
              <a:rPr lang="en-US" sz="2800" dirty="0">
                <a:solidFill>
                  <a:srgbClr val="FFFFFF"/>
                </a:solidFill>
              </a:rPr>
              <a:t>communications)</a:t>
            </a:r>
            <a:endParaRPr lang="en-US" sz="2800" dirty="0">
              <a:solidFill>
                <a:srgbClr val="FFFFFF"/>
              </a:solidFill>
              <a:cs typeface="Calibri" panose="020F0502020204030204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800" dirty="0">
                <a:solidFill>
                  <a:srgbClr val="FFFFFF"/>
                </a:solidFill>
              </a:rPr>
              <a:t>5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Purchase of end equipment</a:t>
            </a: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6. Build the system according to the characterization of the CS team</a:t>
            </a: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7. Field Implementation (6-10 months)</a:t>
            </a: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</p:txBody>
      </p:sp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4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5" descr="תמונה שמכילה חוץ, בניין, רחוב, שלט&#10;&#10;תיאור שנוצר ברמת מהימנות גבוהה מאוד">
            <a:extLst>
              <a:ext uri="{FF2B5EF4-FFF2-40B4-BE49-F238E27FC236}">
                <a16:creationId xmlns:a16="http://schemas.microsoft.com/office/drawing/2014/main" id="{B77A076E-6E12-4806-9482-BAD6B9260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09792-51B7-4F6F-9A59-147552EE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78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Thank You!!</a:t>
            </a:r>
            <a:br>
              <a:rPr lang="en-US" sz="6600" dirty="0"/>
            </a:br>
            <a:br>
              <a:rPr lang="en-US" dirty="0"/>
            </a:br>
            <a:r>
              <a:rPr lang="en-US" dirty="0">
                <a:hlinkClick r:id="rId4"/>
              </a:rPr>
              <a:t>www.eye.do</a:t>
            </a:r>
            <a:r>
              <a:rPr lang="en-US" dirty="0"/>
              <a:t>       	</a:t>
            </a:r>
            <a:r>
              <a:rPr lang="en-US" dirty="0">
                <a:hlinkClick r:id="rId5"/>
              </a:rPr>
              <a:t>office@eye.do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80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1486726-BF14-4CAD-ACCB-25074FDC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3" y="0"/>
            <a:ext cx="6389077" cy="593846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D161BFF-6CE0-4186-A261-2E4C717D4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68" y="273299"/>
            <a:ext cx="8736325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FEAAD-9901-4DE4-83B4-D364EC865F01}"/>
              </a:ext>
            </a:extLst>
          </p:cNvPr>
          <p:cNvSpPr txBox="1"/>
          <p:nvPr/>
        </p:nvSpPr>
        <p:spPr>
          <a:xfrm>
            <a:off x="100593" y="1126183"/>
            <a:ext cx="5672879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Mobile workforce management pioneer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Founded 2012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Headquarters at Tel Aviv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Top Technology capabilities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Global deployment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Global international clients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Businesses, governmental, municipal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etc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’</a:t>
            </a:r>
          </a:p>
          <a:p>
            <a:pPr algn="l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Helvetica Light" charset="0"/>
              <a:cs typeface="Helvetica Light" charset="0"/>
            </a:endParaRPr>
          </a:p>
          <a:p>
            <a:pPr algn="l"/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06048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0E99536-6D8A-4304-B155-E1843D871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16367" r="9215" b="28456"/>
          <a:stretch/>
        </p:blipFill>
        <p:spPr>
          <a:xfrm>
            <a:off x="7496175" y="0"/>
            <a:ext cx="4698752" cy="68580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9D3F50C-A599-41B3-9E53-EDF46AA4E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1" b="22685"/>
          <a:stretch/>
        </p:blipFill>
        <p:spPr>
          <a:xfrm>
            <a:off x="-1739" y="0"/>
            <a:ext cx="7496176" cy="6858000"/>
          </a:xfrm>
          <a:prstGeom prst="rect">
            <a:avLst/>
          </a:prstGeom>
        </p:spPr>
      </p:pic>
      <p:sp>
        <p:nvSpPr>
          <p:cNvPr id="4" name="תיבת טקסט 13">
            <a:extLst>
              <a:ext uri="{FF2B5EF4-FFF2-40B4-BE49-F238E27FC236}">
                <a16:creationId xmlns:a16="http://schemas.microsoft.com/office/drawing/2014/main" id="{5A308E23-4EAD-4178-9757-BDDA3DFE13DC}"/>
              </a:ext>
            </a:extLst>
          </p:cNvPr>
          <p:cNvSpPr txBox="1"/>
          <p:nvPr/>
        </p:nvSpPr>
        <p:spPr>
          <a:xfrm>
            <a:off x="528681" y="2429532"/>
            <a:ext cx="643881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4000" dirty="0">
                <a:cs typeface="+mn-lt"/>
              </a:rPr>
              <a:t>The world it transferring from analog to digital management</a:t>
            </a:r>
            <a:endParaRPr lang="he-IL" sz="4000" dirty="0">
              <a:cs typeface="Arial"/>
            </a:endParaRPr>
          </a:p>
        </p:txBody>
      </p:sp>
      <p:pic>
        <p:nvPicPr>
          <p:cNvPr id="1028" name="Picture 4" descr="תוצאת תמונה עבור ‪USING CLIPBOARD‬‏">
            <a:extLst>
              <a:ext uri="{FF2B5EF4-FFF2-40B4-BE49-F238E27FC236}">
                <a16:creationId xmlns:a16="http://schemas.microsoft.com/office/drawing/2014/main" id="{9EAB901D-3985-4930-A247-E9F32998C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"/>
          <a:stretch/>
        </p:blipFill>
        <p:spPr bwMode="auto">
          <a:xfrm>
            <a:off x="4278965" y="4680083"/>
            <a:ext cx="3264835" cy="21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תוצאת תמונה עבור ‪USING CLIPBOARD‬‏">
            <a:extLst>
              <a:ext uri="{FF2B5EF4-FFF2-40B4-BE49-F238E27FC236}">
                <a16:creationId xmlns:a16="http://schemas.microsoft.com/office/drawing/2014/main" id="{CA2202CA-E3EB-4552-B377-E698D40FC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/>
          <a:stretch/>
        </p:blipFill>
        <p:spPr bwMode="auto">
          <a:xfrm>
            <a:off x="0" y="4667693"/>
            <a:ext cx="2619376" cy="2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תוצאת תמונה עבור ‪USING CLIPBOARD‬‏">
            <a:extLst>
              <a:ext uri="{FF2B5EF4-FFF2-40B4-BE49-F238E27FC236}">
                <a16:creationId xmlns:a16="http://schemas.microsoft.com/office/drawing/2014/main" id="{E1570C5A-4A0A-4BFF-83B9-9CB7EF08D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7"/>
          <a:stretch/>
        </p:blipFill>
        <p:spPr bwMode="auto">
          <a:xfrm>
            <a:off x="2619375" y="4680083"/>
            <a:ext cx="2303499" cy="2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1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BF18D379-EAFD-4228-89D6-F90D23921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/>
          <a:stretch/>
        </p:blipFill>
        <p:spPr>
          <a:xfrm>
            <a:off x="0" y="0"/>
            <a:ext cx="8566484" cy="6830515"/>
          </a:xfr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910DCCD-239D-4138-800B-48C3584F7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7725" y="0"/>
            <a:ext cx="3917201" cy="6858000"/>
          </a:xfrm>
          <a:prstGeom prst="rect">
            <a:avLst/>
          </a:prstGeom>
        </p:spPr>
      </p:pic>
      <p:sp>
        <p:nvSpPr>
          <p:cNvPr id="4" name="תיבת טקסט 13">
            <a:extLst>
              <a:ext uri="{FF2B5EF4-FFF2-40B4-BE49-F238E27FC236}">
                <a16:creationId xmlns:a16="http://schemas.microsoft.com/office/drawing/2014/main" id="{FA5A9D39-6100-4703-8C0F-C5AC16504CAC}"/>
              </a:ext>
            </a:extLst>
          </p:cNvPr>
          <p:cNvSpPr txBox="1"/>
          <p:nvPr/>
        </p:nvSpPr>
        <p:spPr>
          <a:xfrm>
            <a:off x="0" y="-27485"/>
            <a:ext cx="121920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3200" dirty="0">
                <a:cs typeface="+mn-lt"/>
              </a:rPr>
              <a:t>Field workers have digital devices with all required data, workplan, best practices, procedures </a:t>
            </a:r>
            <a:r>
              <a:rPr lang="en-US" sz="3200" dirty="0" err="1">
                <a:cs typeface="+mn-lt"/>
              </a:rPr>
              <a:t>etc</a:t>
            </a:r>
            <a:r>
              <a:rPr lang="en-US" sz="3200" dirty="0">
                <a:cs typeface="+mn-lt"/>
              </a:rPr>
              <a:t>’</a:t>
            </a:r>
            <a:endParaRPr lang="he-IL" sz="3200" dirty="0">
              <a:cs typeface="Arial"/>
            </a:endParaRPr>
          </a:p>
        </p:txBody>
      </p:sp>
      <p:pic>
        <p:nvPicPr>
          <p:cNvPr id="2050" name="Picture 2" descr="תוצאת תמונה עבור ‪field worker with tablet‬‏">
            <a:extLst>
              <a:ext uri="{FF2B5EF4-FFF2-40B4-BE49-F238E27FC236}">
                <a16:creationId xmlns:a16="http://schemas.microsoft.com/office/drawing/2014/main" id="{24C67F75-6E90-4C04-9033-F2A3D350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9"/>
          <a:stretch/>
        </p:blipFill>
        <p:spPr bwMode="auto">
          <a:xfrm>
            <a:off x="0" y="1077217"/>
            <a:ext cx="4649283" cy="30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תוצאת תמונה עבור ‪field worker with tablet‬‏">
            <a:extLst>
              <a:ext uri="{FF2B5EF4-FFF2-40B4-BE49-F238E27FC236}">
                <a16:creationId xmlns:a16="http://schemas.microsoft.com/office/drawing/2014/main" id="{0FC29671-1428-49D4-90EA-DF796E60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049733"/>
            <a:ext cx="3656935" cy="243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תוצאת תמונה עבור ‪field worker with tablet‬‏">
            <a:extLst>
              <a:ext uri="{FF2B5EF4-FFF2-40B4-BE49-F238E27FC236}">
                <a16:creationId xmlns:a16="http://schemas.microsoft.com/office/drawing/2014/main" id="{0992E9E9-5425-41D2-A262-088D6C40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2" y="1060364"/>
            <a:ext cx="5856663" cy="294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תוצאת תמונה עבור ‪ROAD worker with tablet‬‏">
            <a:extLst>
              <a:ext uri="{FF2B5EF4-FFF2-40B4-BE49-F238E27FC236}">
                <a16:creationId xmlns:a16="http://schemas.microsoft.com/office/drawing/2014/main" id="{9BC9D9D5-2654-4165-9C58-B0A1B582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912781"/>
            <a:ext cx="3895324" cy="29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תוצאת תמונה עבור ‪METER READING WITH TABLET‬‏">
            <a:extLst>
              <a:ext uri="{FF2B5EF4-FFF2-40B4-BE49-F238E27FC236}">
                <a16:creationId xmlns:a16="http://schemas.microsoft.com/office/drawing/2014/main" id="{F1AF51E3-600E-4DDA-8068-DBC11CE1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99" y="1049732"/>
            <a:ext cx="4534400" cy="30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תוצאת תמונה עבור ‪field worker with tablet‬‏">
            <a:extLst>
              <a:ext uri="{FF2B5EF4-FFF2-40B4-BE49-F238E27FC236}">
                <a16:creationId xmlns:a16="http://schemas.microsoft.com/office/drawing/2014/main" id="{1CC2BC06-7579-41B3-9462-E0D64C62B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7570" r="9144" b="5861"/>
          <a:stretch/>
        </p:blipFill>
        <p:spPr bwMode="auto">
          <a:xfrm>
            <a:off x="4656664" y="4037461"/>
            <a:ext cx="3625798" cy="28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תוצאת תמונה עבור ‪policeman WITH TABLET‬‏">
            <a:extLst>
              <a:ext uri="{FF2B5EF4-FFF2-40B4-BE49-F238E27FC236}">
                <a16:creationId xmlns:a16="http://schemas.microsoft.com/office/drawing/2014/main" id="{937B57CD-B9D6-431F-80E3-67BA8EA83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/>
          <a:stretch/>
        </p:blipFill>
        <p:spPr bwMode="auto">
          <a:xfrm>
            <a:off x="0" y="4023719"/>
            <a:ext cx="3247899" cy="28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5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4C7FDB8-9969-4F14-BC92-409046969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9" r="1103"/>
          <a:stretch/>
        </p:blipFill>
        <p:spPr>
          <a:xfrm>
            <a:off x="0" y="-27485"/>
            <a:ext cx="8867555" cy="5932669"/>
          </a:xfrm>
          <a:prstGeom prst="rect">
            <a:avLst/>
          </a:prstGeom>
        </p:spPr>
      </p:pic>
      <p:pic>
        <p:nvPicPr>
          <p:cNvPr id="8" name="מציין מיקום תוכן 9">
            <a:extLst>
              <a:ext uri="{FF2B5EF4-FFF2-40B4-BE49-F238E27FC236}">
                <a16:creationId xmlns:a16="http://schemas.microsoft.com/office/drawing/2014/main" id="{F53E1C61-CE52-480C-A854-716DAADA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/>
          <a:stretch/>
        </p:blipFill>
        <p:spPr>
          <a:xfrm>
            <a:off x="5112260" y="260130"/>
            <a:ext cx="7079739" cy="5645054"/>
          </a:xfrm>
          <a:prstGeom prst="rect">
            <a:avLst/>
          </a:prstGeom>
        </p:spPr>
      </p:pic>
      <p:sp>
        <p:nvSpPr>
          <p:cNvPr id="7" name="תיבת טקסט 13">
            <a:extLst>
              <a:ext uri="{FF2B5EF4-FFF2-40B4-BE49-F238E27FC236}">
                <a16:creationId xmlns:a16="http://schemas.microsoft.com/office/drawing/2014/main" id="{21B49D0A-0D78-46F6-B93B-506B355313BA}"/>
              </a:ext>
            </a:extLst>
          </p:cNvPr>
          <p:cNvSpPr txBox="1"/>
          <p:nvPr/>
        </p:nvSpPr>
        <p:spPr>
          <a:xfrm>
            <a:off x="1" y="-27485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he-IL"/>
            </a:defPPr>
            <a:lvl1pPr algn="l" rtl="0">
              <a:defRPr sz="2800">
                <a:cs typeface="+mn-lt"/>
              </a:defRPr>
            </a:lvl1pPr>
          </a:lstStyle>
          <a:p>
            <a:r>
              <a:rPr lang="en-US" sz="3200" dirty="0"/>
              <a:t>management and back-office have full control and real time insight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13464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0"/>
            <a:ext cx="12192002" cy="6858000"/>
          </a:xfrm>
          <a:prstGeom prst="rect">
            <a:avLst/>
          </a:prstGeom>
        </p:spPr>
      </p:pic>
      <p:sp>
        <p:nvSpPr>
          <p:cNvPr id="4" name="object 15">
            <a:extLst>
              <a:ext uri="{FF2B5EF4-FFF2-40B4-BE49-F238E27FC236}">
                <a16:creationId xmlns:a16="http://schemas.microsoft.com/office/drawing/2014/main" id="{B0EF584C-9C25-4E52-9FD2-1372D78EEDBF}"/>
              </a:ext>
            </a:extLst>
          </p:cNvPr>
          <p:cNvSpPr txBox="1"/>
          <p:nvPr/>
        </p:nvSpPr>
        <p:spPr>
          <a:xfrm>
            <a:off x="0" y="176430"/>
            <a:ext cx="8171173" cy="404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79755" algn="l" rtl="0">
              <a:lnSpc>
                <a:spcPct val="114799"/>
              </a:lnSpc>
              <a:spcBef>
                <a:spcPts val="100"/>
              </a:spcBef>
            </a:pPr>
            <a:r>
              <a:rPr lang="en-US" sz="3200" spc="-10" dirty="0" err="1">
                <a:solidFill>
                  <a:srgbClr val="939598"/>
                </a:solidFill>
                <a:latin typeface="Heebo"/>
                <a:cs typeface="Heebo"/>
              </a:rPr>
              <a:t>Eyedo’s</a:t>
            </a:r>
            <a:r>
              <a:rPr lang="en-US" sz="3200" spc="-10" dirty="0">
                <a:solidFill>
                  <a:srgbClr val="939598"/>
                </a:solidFill>
                <a:latin typeface="Heebo"/>
                <a:cs typeface="Heebo"/>
              </a:rPr>
              <a:t> </a:t>
            </a:r>
            <a:r>
              <a:rPr lang="en-US" sz="3200" spc="10" dirty="0">
                <a:solidFill>
                  <a:srgbClr val="939598"/>
                </a:solidFill>
                <a:latin typeface="Heebo"/>
                <a:cs typeface="Heebo"/>
              </a:rPr>
              <a:t>field operations management app</a:t>
            </a:r>
          </a:p>
          <a:p>
            <a:pPr marL="38100" marR="579755" algn="l" rtl="0">
              <a:lnSpc>
                <a:spcPct val="114799"/>
              </a:lnSpc>
              <a:spcBef>
                <a:spcPts val="100"/>
              </a:spcBef>
            </a:pPr>
            <a:endParaRPr lang="en-US" sz="2000" spc="10" dirty="0">
              <a:solidFill>
                <a:srgbClr val="939598"/>
              </a:solidFill>
              <a:latin typeface="Heebo"/>
              <a:cs typeface="Heebo"/>
            </a:endParaRP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800" spc="10" dirty="0">
                <a:solidFill>
                  <a:srgbClr val="939598"/>
                </a:solidFill>
                <a:latin typeface="Heebo"/>
                <a:cs typeface="Heebo"/>
              </a:rPr>
              <a:t>simple-to-use</a:t>
            </a:r>
            <a:endParaRPr lang="en-US" sz="2800" spc="10" dirty="0">
              <a:solidFill>
                <a:srgbClr val="939598"/>
              </a:solidFill>
              <a:latin typeface="Heebo"/>
              <a:cs typeface="Heebo"/>
            </a:endParaRP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800" spc="10" dirty="0">
                <a:solidFill>
                  <a:srgbClr val="939598"/>
                </a:solidFill>
                <a:latin typeface="Heebo"/>
                <a:cs typeface="Heebo"/>
              </a:rPr>
              <a:t>Professional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800" spc="10" dirty="0">
                <a:solidFill>
                  <a:srgbClr val="939598"/>
                </a:solidFill>
                <a:latin typeface="Heebo"/>
                <a:cs typeface="Heebo"/>
              </a:rPr>
              <a:t>increase team work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800" spc="10" dirty="0">
                <a:solidFill>
                  <a:srgbClr val="939598"/>
                </a:solidFill>
                <a:latin typeface="Heebo"/>
                <a:cs typeface="Heebo"/>
              </a:rPr>
              <a:t>dedicated field management system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800" spc="5" dirty="0">
                <a:solidFill>
                  <a:srgbClr val="939598"/>
                </a:solidFill>
                <a:latin typeface="Heebo"/>
                <a:cs typeface="Heebo"/>
              </a:rPr>
              <a:t>rapid </a:t>
            </a:r>
            <a:r>
              <a:rPr sz="2800" spc="10" dirty="0">
                <a:solidFill>
                  <a:srgbClr val="939598"/>
                </a:solidFill>
                <a:latin typeface="Heebo"/>
                <a:cs typeface="Heebo"/>
              </a:rPr>
              <a:t>and measurable impact </a:t>
            </a:r>
            <a:r>
              <a:rPr sz="2800" spc="5" dirty="0">
                <a:solidFill>
                  <a:srgbClr val="939598"/>
                </a:solidFill>
                <a:latin typeface="Heebo"/>
                <a:cs typeface="Heebo"/>
              </a:rPr>
              <a:t>on </a:t>
            </a:r>
            <a:r>
              <a:rPr lang="en-US" sz="2800" spc="10" dirty="0">
                <a:solidFill>
                  <a:srgbClr val="939598"/>
                </a:solidFill>
                <a:latin typeface="Heebo"/>
                <a:cs typeface="Heebo"/>
              </a:rPr>
              <a:t>all KPI’s</a:t>
            </a:r>
            <a:endParaRPr sz="2800" dirty="0">
              <a:latin typeface="Heebo"/>
              <a:cs typeface="Heebo"/>
            </a:endParaRPr>
          </a:p>
          <a:p>
            <a:pPr algn="l" rtl="0"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35B67B-226A-469E-B7FA-7808C5E4C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16367" r="9215" b="28456"/>
          <a:stretch/>
        </p:blipFill>
        <p:spPr>
          <a:xfrm>
            <a:off x="8176660" y="0"/>
            <a:ext cx="4021257" cy="5869172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7FB61B8-8795-4930-95E3-F7EC63169A47}"/>
              </a:ext>
            </a:extLst>
          </p:cNvPr>
          <p:cNvSpPr txBox="1"/>
          <p:nvPr/>
        </p:nvSpPr>
        <p:spPr>
          <a:xfrm>
            <a:off x="-329615" y="4093537"/>
            <a:ext cx="175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Define </a:t>
            </a:r>
          </a:p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processes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703622E-9A8B-4216-88F5-DD779710665C}"/>
              </a:ext>
            </a:extLst>
          </p:cNvPr>
          <p:cNvSpPr txBox="1"/>
          <p:nvPr/>
        </p:nvSpPr>
        <p:spPr>
          <a:xfrm>
            <a:off x="1309142" y="4093537"/>
            <a:ext cx="175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Publish</a:t>
            </a:r>
          </a:p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task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8A4AC28-D872-4893-AD55-7D454BD840A9}"/>
              </a:ext>
            </a:extLst>
          </p:cNvPr>
          <p:cNvSpPr txBox="1"/>
          <p:nvPr/>
        </p:nvSpPr>
        <p:spPr>
          <a:xfrm>
            <a:off x="2720488" y="4075234"/>
            <a:ext cx="2122790" cy="369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Analyze </a:t>
            </a:r>
          </a:p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execution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9E55083-A8A6-4217-AA08-9924F6C5B169}"/>
              </a:ext>
            </a:extLst>
          </p:cNvPr>
          <p:cNvSpPr txBox="1"/>
          <p:nvPr/>
        </p:nvSpPr>
        <p:spPr>
          <a:xfrm>
            <a:off x="4709138" y="4107133"/>
            <a:ext cx="2122790" cy="369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Manage alerts</a:t>
            </a:r>
          </a:p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and escalation </a:t>
            </a:r>
          </a:p>
        </p:txBody>
      </p:sp>
      <p:sp>
        <p:nvSpPr>
          <p:cNvPr id="13" name="חץ: ימינה 12">
            <a:extLst>
              <a:ext uri="{FF2B5EF4-FFF2-40B4-BE49-F238E27FC236}">
                <a16:creationId xmlns:a16="http://schemas.microsoft.com/office/drawing/2014/main" id="{81DE880C-AA83-4F23-8FAA-0423892BF265}"/>
              </a:ext>
            </a:extLst>
          </p:cNvPr>
          <p:cNvSpPr/>
          <p:nvPr/>
        </p:nvSpPr>
        <p:spPr>
          <a:xfrm>
            <a:off x="1148311" y="4218049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חץ: ימינה 13">
            <a:extLst>
              <a:ext uri="{FF2B5EF4-FFF2-40B4-BE49-F238E27FC236}">
                <a16:creationId xmlns:a16="http://schemas.microsoft.com/office/drawing/2014/main" id="{C8A14AED-1475-4246-AF65-AE1EAAF08902}"/>
              </a:ext>
            </a:extLst>
          </p:cNvPr>
          <p:cNvSpPr/>
          <p:nvPr/>
        </p:nvSpPr>
        <p:spPr>
          <a:xfrm>
            <a:off x="2660819" y="4209812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חץ: ימינה 14">
            <a:extLst>
              <a:ext uri="{FF2B5EF4-FFF2-40B4-BE49-F238E27FC236}">
                <a16:creationId xmlns:a16="http://schemas.microsoft.com/office/drawing/2014/main" id="{0F8853CB-9FDC-4894-92F9-343444209012}"/>
              </a:ext>
            </a:extLst>
          </p:cNvPr>
          <p:cNvSpPr/>
          <p:nvPr/>
        </p:nvSpPr>
        <p:spPr>
          <a:xfrm>
            <a:off x="4306443" y="4189274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E017824-BC84-43C7-A69E-D32B5B20381D}"/>
              </a:ext>
            </a:extLst>
          </p:cNvPr>
          <p:cNvSpPr txBox="1"/>
          <p:nvPr/>
        </p:nvSpPr>
        <p:spPr>
          <a:xfrm>
            <a:off x="6593268" y="3987207"/>
            <a:ext cx="2122790" cy="369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Analyze </a:t>
            </a:r>
          </a:p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And </a:t>
            </a:r>
          </a:p>
          <a:p>
            <a:pPr algn="ctr" rt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improve</a:t>
            </a:r>
          </a:p>
        </p:txBody>
      </p:sp>
      <p:sp>
        <p:nvSpPr>
          <p:cNvPr id="17" name="חץ: ימינה 16">
            <a:extLst>
              <a:ext uri="{FF2B5EF4-FFF2-40B4-BE49-F238E27FC236}">
                <a16:creationId xmlns:a16="http://schemas.microsoft.com/office/drawing/2014/main" id="{EE89500C-412C-4580-A7A3-CCB9C5F21724}"/>
              </a:ext>
            </a:extLst>
          </p:cNvPr>
          <p:cNvSpPr/>
          <p:nvPr/>
        </p:nvSpPr>
        <p:spPr>
          <a:xfrm>
            <a:off x="6715938" y="4232035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graphicFrame>
        <p:nvGraphicFramePr>
          <p:cNvPr id="2" name="דיאגרמה 2">
            <a:extLst>
              <a:ext uri="{FF2B5EF4-FFF2-40B4-BE49-F238E27FC236}">
                <a16:creationId xmlns:a16="http://schemas.microsoft.com/office/drawing/2014/main" id="{D121EEF7-AF79-4E59-BA0B-3286F7CD8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1076215"/>
              </p:ext>
            </p:extLst>
          </p:nvPr>
        </p:nvGraphicFramePr>
        <p:xfrm>
          <a:off x="41032" y="2771775"/>
          <a:ext cx="12121659" cy="287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94CA4FB-98C2-4F74-9A07-E6687EDF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5125"/>
            <a:ext cx="8988846" cy="956899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+mn-lt"/>
              </a:rPr>
              <a:t>Added value Metrics </a:t>
            </a:r>
            <a:r>
              <a:rPr lang="en-US" sz="1600" b="1" dirty="0">
                <a:solidFill>
                  <a:srgbClr val="FF0000"/>
                </a:solidFill>
                <a:cs typeface="+mn-lt"/>
              </a:rPr>
              <a:t>*</a:t>
            </a:r>
            <a:r>
              <a:rPr lang="en-US" sz="1800" b="1" dirty="0">
                <a:cs typeface="+mn-lt"/>
              </a:rPr>
              <a:t>short list</a:t>
            </a:r>
            <a:endParaRPr lang="en-US" sz="3600" b="1" dirty="0"/>
          </a:p>
        </p:txBody>
      </p:sp>
      <p:sp>
        <p:nvSpPr>
          <p:cNvPr id="7" name="מלבן 6" descr="Upward trend">
            <a:extLst>
              <a:ext uri="{FF2B5EF4-FFF2-40B4-BE49-F238E27FC236}">
                <a16:creationId xmlns:a16="http://schemas.microsoft.com/office/drawing/2014/main" id="{3721218E-5839-4ED2-97E0-1FCF22221B1A}"/>
              </a:ext>
            </a:extLst>
          </p:cNvPr>
          <p:cNvSpPr/>
          <p:nvPr/>
        </p:nvSpPr>
        <p:spPr>
          <a:xfrm>
            <a:off x="1463957" y="3870872"/>
            <a:ext cx="819302" cy="819302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CE741871-4097-47B9-ADAE-7A5C8E12B65E}"/>
              </a:ext>
            </a:extLst>
          </p:cNvPr>
          <p:cNvGrpSpPr/>
          <p:nvPr/>
        </p:nvGrpSpPr>
        <p:grpSpPr>
          <a:xfrm>
            <a:off x="1254371" y="4923175"/>
            <a:ext cx="1504687" cy="601875"/>
            <a:chOff x="0" y="2275775"/>
            <a:chExt cx="1504687" cy="601875"/>
          </a:xfrm>
        </p:grpSpPr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663075B4-4495-4611-A8FF-B0125EE42FD4}"/>
                </a:ext>
              </a:extLst>
            </p:cNvPr>
            <p:cNvSpPr/>
            <p:nvPr/>
          </p:nvSpPr>
          <p:spPr>
            <a:xfrm>
              <a:off x="0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תיבת טקסט 33">
              <a:extLst>
                <a:ext uri="{FF2B5EF4-FFF2-40B4-BE49-F238E27FC236}">
                  <a16:creationId xmlns:a16="http://schemas.microsoft.com/office/drawing/2014/main" id="{199FDADD-9F2D-4218-8F97-C06DFD9C6220}"/>
                </a:ext>
              </a:extLst>
            </p:cNvPr>
            <p:cNvSpPr txBox="1"/>
            <p:nvPr/>
          </p:nvSpPr>
          <p:spPr>
            <a:xfrm>
              <a:off x="0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u="none" kern="1200" dirty="0">
                  <a:latin typeface="Calibri"/>
                  <a:cs typeface="Calibri"/>
                </a:rPr>
                <a:t>Service level improvement</a:t>
              </a:r>
              <a:endParaRPr lang="he-IL" sz="2000" b="1" u="none" kern="1200" dirty="0">
                <a:latin typeface="Calibri"/>
                <a:cs typeface="Calibri"/>
              </a:endParaRPr>
            </a:p>
          </p:txBody>
        </p:sp>
      </p:grpSp>
      <p:sp>
        <p:nvSpPr>
          <p:cNvPr id="9" name="מלבן 8" descr="Piggy Bank">
            <a:extLst>
              <a:ext uri="{FF2B5EF4-FFF2-40B4-BE49-F238E27FC236}">
                <a16:creationId xmlns:a16="http://schemas.microsoft.com/office/drawing/2014/main" id="{C8BCAC5F-2414-4956-84FA-CF7DF8BEE7A3}"/>
              </a:ext>
            </a:extLst>
          </p:cNvPr>
          <p:cNvSpPr/>
          <p:nvPr/>
        </p:nvSpPr>
        <p:spPr>
          <a:xfrm>
            <a:off x="3231965" y="3870872"/>
            <a:ext cx="819302" cy="819302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4A4A603-ECFC-46A0-BC0A-0C5DE32C44AA}"/>
              </a:ext>
            </a:extLst>
          </p:cNvPr>
          <p:cNvGrpSpPr/>
          <p:nvPr/>
        </p:nvGrpSpPr>
        <p:grpSpPr>
          <a:xfrm>
            <a:off x="2889267" y="4923175"/>
            <a:ext cx="1504687" cy="601875"/>
            <a:chOff x="1634896" y="2275775"/>
            <a:chExt cx="1504687" cy="601875"/>
          </a:xfrm>
        </p:grpSpPr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0A378116-F634-44B5-834B-683809391D80}"/>
                </a:ext>
              </a:extLst>
            </p:cNvPr>
            <p:cNvSpPr/>
            <p:nvPr/>
          </p:nvSpPr>
          <p:spPr>
            <a:xfrm>
              <a:off x="1634896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3E4DF963-E714-45A3-9324-3F8128CDFA54}"/>
                </a:ext>
              </a:extLst>
            </p:cNvPr>
            <p:cNvSpPr txBox="1"/>
            <p:nvPr/>
          </p:nvSpPr>
          <p:spPr>
            <a:xfrm>
              <a:off x="1634896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>
                  <a:latin typeface="Calibri"/>
                  <a:cs typeface="Calibri"/>
                </a:rPr>
                <a:t>Tax and compliance </a:t>
              </a:r>
              <a:r>
                <a:rPr lang="en-US" sz="2000" b="1" u="none" kern="1200" dirty="0">
                  <a:latin typeface="Calibri"/>
                  <a:cs typeface="Calibri"/>
                </a:rPr>
                <a:t>audits</a:t>
              </a:r>
              <a:endParaRPr lang="he-IL" sz="2000" b="1" u="none" kern="1200" dirty="0">
                <a:latin typeface="Calibri"/>
                <a:cs typeface="Calibri"/>
              </a:endParaRPr>
            </a:p>
          </p:txBody>
        </p:sp>
      </p:grpSp>
      <p:sp>
        <p:nvSpPr>
          <p:cNvPr id="11" name="מלבן 10" descr="Tools">
            <a:extLst>
              <a:ext uri="{FF2B5EF4-FFF2-40B4-BE49-F238E27FC236}">
                <a16:creationId xmlns:a16="http://schemas.microsoft.com/office/drawing/2014/main" id="{D85EE984-98D9-404B-9FFC-593FABB975B1}"/>
              </a:ext>
            </a:extLst>
          </p:cNvPr>
          <p:cNvSpPr/>
          <p:nvPr/>
        </p:nvSpPr>
        <p:spPr>
          <a:xfrm>
            <a:off x="5121284" y="4000789"/>
            <a:ext cx="677109" cy="677109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CFAEB1B9-7157-4495-84D9-CB11B93AA303}"/>
              </a:ext>
            </a:extLst>
          </p:cNvPr>
          <p:cNvGrpSpPr/>
          <p:nvPr/>
        </p:nvGrpSpPr>
        <p:grpSpPr>
          <a:xfrm>
            <a:off x="4657275" y="4923175"/>
            <a:ext cx="1504687" cy="601875"/>
            <a:chOff x="3402904" y="2275775"/>
            <a:chExt cx="1504687" cy="601875"/>
          </a:xfrm>
        </p:grpSpPr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5071B1D-C459-4479-9228-1F362F1B61F3}"/>
                </a:ext>
              </a:extLst>
            </p:cNvPr>
            <p:cNvSpPr/>
            <p:nvPr/>
          </p:nvSpPr>
          <p:spPr>
            <a:xfrm>
              <a:off x="3402904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תיבת טקסט 29">
              <a:extLst>
                <a:ext uri="{FF2B5EF4-FFF2-40B4-BE49-F238E27FC236}">
                  <a16:creationId xmlns:a16="http://schemas.microsoft.com/office/drawing/2014/main" id="{08F0C8F1-F83A-43C9-9B9A-12F596A0E957}"/>
                </a:ext>
              </a:extLst>
            </p:cNvPr>
            <p:cNvSpPr txBox="1"/>
            <p:nvPr/>
          </p:nvSpPr>
          <p:spPr>
            <a:xfrm>
              <a:off x="3402904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u="none" kern="1200" dirty="0">
                  <a:latin typeface="Calibri"/>
                  <a:cs typeface="Calibri"/>
                </a:rPr>
                <a:t>technician management</a:t>
              </a:r>
              <a:endParaRPr lang="he-IL" sz="2400" b="1" u="none" kern="1200" dirty="0">
                <a:latin typeface="Calibri"/>
                <a:cs typeface="Calibri"/>
              </a:endParaRPr>
            </a:p>
          </p:txBody>
        </p:sp>
      </p:grpSp>
      <p:sp>
        <p:nvSpPr>
          <p:cNvPr id="13" name="מלבן 12" descr="Bank">
            <a:extLst>
              <a:ext uri="{FF2B5EF4-FFF2-40B4-BE49-F238E27FC236}">
                <a16:creationId xmlns:a16="http://schemas.microsoft.com/office/drawing/2014/main" id="{5C78C738-A8ED-44BF-A10B-85D68D2CB75E}"/>
              </a:ext>
            </a:extLst>
          </p:cNvPr>
          <p:cNvSpPr/>
          <p:nvPr/>
        </p:nvSpPr>
        <p:spPr>
          <a:xfrm>
            <a:off x="6818195" y="3892052"/>
            <a:ext cx="819302" cy="819302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5ABDAE09-118D-4444-9664-C3BC0D23CC01}"/>
              </a:ext>
            </a:extLst>
          </p:cNvPr>
          <p:cNvGrpSpPr/>
          <p:nvPr/>
        </p:nvGrpSpPr>
        <p:grpSpPr>
          <a:xfrm>
            <a:off x="6475494" y="4923175"/>
            <a:ext cx="1504687" cy="601875"/>
            <a:chOff x="5221123" y="2275775"/>
            <a:chExt cx="1504687" cy="601875"/>
          </a:xfrm>
        </p:grpSpPr>
        <p:sp>
          <p:nvSpPr>
            <p:cNvPr id="27" name="מלבן 26">
              <a:extLst>
                <a:ext uri="{FF2B5EF4-FFF2-40B4-BE49-F238E27FC236}">
                  <a16:creationId xmlns:a16="http://schemas.microsoft.com/office/drawing/2014/main" id="{5BE4E758-4A24-44A1-8D85-331241F5A4AC}"/>
                </a:ext>
              </a:extLst>
            </p:cNvPr>
            <p:cNvSpPr/>
            <p:nvPr/>
          </p:nvSpPr>
          <p:spPr>
            <a:xfrm>
              <a:off x="5221123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D75F55CE-D926-40D8-8329-47CD381D916C}"/>
                </a:ext>
              </a:extLst>
            </p:cNvPr>
            <p:cNvSpPr txBox="1"/>
            <p:nvPr/>
          </p:nvSpPr>
          <p:spPr>
            <a:xfrm>
              <a:off x="5221123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u="none" kern="1200" dirty="0">
                  <a:latin typeface="Calibri"/>
                  <a:cs typeface="Calibri"/>
                </a:rPr>
                <a:t>Maintenance</a:t>
              </a:r>
              <a:endParaRPr lang="he-IL" sz="2000" b="1" u="none" kern="1200" dirty="0">
                <a:latin typeface="Calibri"/>
                <a:cs typeface="Calibri"/>
              </a:endParaRPr>
            </a:p>
          </p:txBody>
        </p:sp>
      </p:grpSp>
      <p:sp>
        <p:nvSpPr>
          <p:cNvPr id="15" name="מלבן 14" descr="Gauge">
            <a:extLst>
              <a:ext uri="{FF2B5EF4-FFF2-40B4-BE49-F238E27FC236}">
                <a16:creationId xmlns:a16="http://schemas.microsoft.com/office/drawing/2014/main" id="{F02AA44C-2C10-43BC-BD8E-8C97042EF88C}"/>
              </a:ext>
            </a:extLst>
          </p:cNvPr>
          <p:cNvSpPr/>
          <p:nvPr/>
        </p:nvSpPr>
        <p:spPr>
          <a:xfrm>
            <a:off x="8623444" y="3910672"/>
            <a:ext cx="744820" cy="744820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6C85D59C-332A-450E-AACE-801C0D7A490E}"/>
              </a:ext>
            </a:extLst>
          </p:cNvPr>
          <p:cNvGrpSpPr/>
          <p:nvPr/>
        </p:nvGrpSpPr>
        <p:grpSpPr>
          <a:xfrm>
            <a:off x="8243502" y="4923175"/>
            <a:ext cx="1504687" cy="601875"/>
            <a:chOff x="6989131" y="2275775"/>
            <a:chExt cx="1504687" cy="601875"/>
          </a:xfrm>
        </p:grpSpPr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12E67E36-0D15-4740-8B57-BEE835E7D134}"/>
                </a:ext>
              </a:extLst>
            </p:cNvPr>
            <p:cNvSpPr/>
            <p:nvPr/>
          </p:nvSpPr>
          <p:spPr>
            <a:xfrm>
              <a:off x="6989131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83C7672D-A606-48F1-95DC-A9F770FF0D75}"/>
                </a:ext>
              </a:extLst>
            </p:cNvPr>
            <p:cNvSpPr txBox="1"/>
            <p:nvPr/>
          </p:nvSpPr>
          <p:spPr>
            <a:xfrm>
              <a:off x="6989131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u="none" kern="1200" dirty="0">
                  <a:latin typeface="Calibri"/>
                  <a:cs typeface="Calibri"/>
                </a:rPr>
                <a:t>Regulation compliance</a:t>
              </a:r>
              <a:endParaRPr lang="he-IL" sz="2000" b="1" u="none" kern="1200" dirty="0">
                <a:latin typeface="Calibri"/>
                <a:cs typeface="Calibri"/>
              </a:endParaRPr>
            </a:p>
          </p:txBody>
        </p:sp>
      </p:grpSp>
      <p:sp>
        <p:nvSpPr>
          <p:cNvPr id="17" name="מלבן 16" descr="Office Worker">
            <a:extLst>
              <a:ext uri="{FF2B5EF4-FFF2-40B4-BE49-F238E27FC236}">
                <a16:creationId xmlns:a16="http://schemas.microsoft.com/office/drawing/2014/main" id="{DCA2D123-8E0E-4CF2-AE61-FA00E2213DDB}"/>
              </a:ext>
            </a:extLst>
          </p:cNvPr>
          <p:cNvSpPr/>
          <p:nvPr/>
        </p:nvSpPr>
        <p:spPr>
          <a:xfrm>
            <a:off x="10391452" y="3910672"/>
            <a:ext cx="744820" cy="744820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52F38742-17A0-480C-AB51-A2D03FDDA24D}"/>
              </a:ext>
            </a:extLst>
          </p:cNvPr>
          <p:cNvGrpSpPr/>
          <p:nvPr/>
        </p:nvGrpSpPr>
        <p:grpSpPr>
          <a:xfrm>
            <a:off x="9936486" y="4923175"/>
            <a:ext cx="1504687" cy="601875"/>
            <a:chOff x="8682115" y="2275775"/>
            <a:chExt cx="1504687" cy="601875"/>
          </a:xfrm>
        </p:grpSpPr>
        <p:sp>
          <p:nvSpPr>
            <p:cNvPr id="23" name="מלבן 22">
              <a:extLst>
                <a:ext uri="{FF2B5EF4-FFF2-40B4-BE49-F238E27FC236}">
                  <a16:creationId xmlns:a16="http://schemas.microsoft.com/office/drawing/2014/main" id="{08D90FB5-36F1-4152-802B-AAA49BA6A8CB}"/>
                </a:ext>
              </a:extLst>
            </p:cNvPr>
            <p:cNvSpPr/>
            <p:nvPr/>
          </p:nvSpPr>
          <p:spPr>
            <a:xfrm>
              <a:off x="8682115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73AB0F23-939A-41C4-AED3-51B70CDDCF85}"/>
                </a:ext>
              </a:extLst>
            </p:cNvPr>
            <p:cNvSpPr txBox="1"/>
            <p:nvPr/>
          </p:nvSpPr>
          <p:spPr>
            <a:xfrm>
              <a:off x="8682115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u="none" kern="1200" dirty="0">
                  <a:latin typeface="Calibri"/>
                  <a:cs typeface="Calibri"/>
                </a:rPr>
                <a:t>workforce</a:t>
              </a:r>
              <a:r>
                <a:rPr lang="he-IL" sz="2000" b="1" u="none" kern="1200" dirty="0">
                  <a:latin typeface="Calibri"/>
                  <a:cs typeface="Calibri"/>
                </a:rPr>
                <a:t> management</a:t>
              </a:r>
            </a:p>
          </p:txBody>
        </p:sp>
      </p:grpSp>
      <p:graphicFrame>
        <p:nvGraphicFramePr>
          <p:cNvPr id="4" name="טבלה 34">
            <a:extLst>
              <a:ext uri="{FF2B5EF4-FFF2-40B4-BE49-F238E27FC236}">
                <a16:creationId xmlns:a16="http://schemas.microsoft.com/office/drawing/2014/main" id="{DF8FBCE2-97E7-4048-BDFC-B20357F37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73713"/>
              </p:ext>
            </p:extLst>
          </p:nvPr>
        </p:nvGraphicFramePr>
        <p:xfrm>
          <a:off x="41032" y="1087706"/>
          <a:ext cx="11182352" cy="128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3069756682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684133782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val="1196817416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143490495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4199557850"/>
                    </a:ext>
                  </a:extLst>
                </a:gridCol>
                <a:gridCol w="1376282">
                  <a:extLst>
                    <a:ext uri="{9D8B030D-6E8A-4147-A177-3AD203B41FA5}">
                      <a16:colId xmlns:a16="http://schemas.microsoft.com/office/drawing/2014/main" val="1872450166"/>
                    </a:ext>
                  </a:extLst>
                </a:gridCol>
                <a:gridCol w="1852693">
                  <a:extLst>
                    <a:ext uri="{9D8B030D-6E8A-4147-A177-3AD203B41FA5}">
                      <a16:colId xmlns:a16="http://schemas.microsoft.com/office/drawing/2014/main" val="3573842315"/>
                    </a:ext>
                  </a:extLst>
                </a:gridCol>
                <a:gridCol w="1752602">
                  <a:extLst>
                    <a:ext uri="{9D8B030D-6E8A-4147-A177-3AD203B41FA5}">
                      <a16:colId xmlns:a16="http://schemas.microsoft.com/office/drawing/2014/main" val="2453020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Defense and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Global 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Food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Municipalities and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Governmental offices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0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9976"/>
                  </a:ext>
                </a:extLst>
              </a:tr>
            </a:tbl>
          </a:graphicData>
        </a:graphic>
      </p:graphicFrame>
      <p:cxnSp>
        <p:nvCxnSpPr>
          <p:cNvPr id="37" name="מחבר חץ ישר 36">
            <a:extLst>
              <a:ext uri="{FF2B5EF4-FFF2-40B4-BE49-F238E27FC236}">
                <a16:creationId xmlns:a16="http://schemas.microsoft.com/office/drawing/2014/main" id="{D7A14D36-E31B-46CC-BAA6-0D43CE64AAC1}"/>
              </a:ext>
            </a:extLst>
          </p:cNvPr>
          <p:cNvCxnSpPr>
            <a:cxnSpLocks/>
          </p:cNvCxnSpPr>
          <p:nvPr/>
        </p:nvCxnSpPr>
        <p:spPr>
          <a:xfrm flipH="1">
            <a:off x="7227837" y="2152650"/>
            <a:ext cx="3163616" cy="17126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>
            <a:extLst>
              <a:ext uri="{FF2B5EF4-FFF2-40B4-BE49-F238E27FC236}">
                <a16:creationId xmlns:a16="http://schemas.microsoft.com/office/drawing/2014/main" id="{355ED5A4-ED5A-4AF3-9F20-C268D11BA05A}"/>
              </a:ext>
            </a:extLst>
          </p:cNvPr>
          <p:cNvCxnSpPr>
            <a:cxnSpLocks/>
          </p:cNvCxnSpPr>
          <p:nvPr/>
        </p:nvCxnSpPr>
        <p:spPr>
          <a:xfrm flipH="1">
            <a:off x="3590110" y="2152650"/>
            <a:ext cx="6801342" cy="1533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>
            <a:extLst>
              <a:ext uri="{FF2B5EF4-FFF2-40B4-BE49-F238E27FC236}">
                <a16:creationId xmlns:a16="http://schemas.microsoft.com/office/drawing/2014/main" id="{686DFE69-ED32-4C0A-9675-1A7CD0A1BEB8}"/>
              </a:ext>
            </a:extLst>
          </p:cNvPr>
          <p:cNvCxnSpPr>
            <a:cxnSpLocks/>
          </p:cNvCxnSpPr>
          <p:nvPr/>
        </p:nvCxnSpPr>
        <p:spPr>
          <a:xfrm>
            <a:off x="10406699" y="2152650"/>
            <a:ext cx="321344" cy="17353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חץ ישר 39">
            <a:extLst>
              <a:ext uri="{FF2B5EF4-FFF2-40B4-BE49-F238E27FC236}">
                <a16:creationId xmlns:a16="http://schemas.microsoft.com/office/drawing/2014/main" id="{B8C91FAA-6422-450C-BF32-905F4FC5F3C8}"/>
              </a:ext>
            </a:extLst>
          </p:cNvPr>
          <p:cNvCxnSpPr>
            <a:cxnSpLocks/>
          </p:cNvCxnSpPr>
          <p:nvPr/>
        </p:nvCxnSpPr>
        <p:spPr>
          <a:xfrm flipH="1">
            <a:off x="8995845" y="2184266"/>
            <a:ext cx="1395607" cy="1703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>
            <a:extLst>
              <a:ext uri="{FF2B5EF4-FFF2-40B4-BE49-F238E27FC236}">
                <a16:creationId xmlns:a16="http://schemas.microsoft.com/office/drawing/2014/main" id="{5EF2FD25-F95F-401F-82C6-A4534BCE7E26}"/>
              </a:ext>
            </a:extLst>
          </p:cNvPr>
          <p:cNvCxnSpPr>
            <a:cxnSpLocks/>
          </p:cNvCxnSpPr>
          <p:nvPr/>
        </p:nvCxnSpPr>
        <p:spPr>
          <a:xfrm>
            <a:off x="7075437" y="1968228"/>
            <a:ext cx="3607563" cy="18971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חץ ישר 41">
            <a:extLst>
              <a:ext uri="{FF2B5EF4-FFF2-40B4-BE49-F238E27FC236}">
                <a16:creationId xmlns:a16="http://schemas.microsoft.com/office/drawing/2014/main" id="{7EF9B086-375D-47A5-B37B-0EABD92EB734}"/>
              </a:ext>
            </a:extLst>
          </p:cNvPr>
          <p:cNvCxnSpPr>
            <a:cxnSpLocks/>
          </p:cNvCxnSpPr>
          <p:nvPr/>
        </p:nvCxnSpPr>
        <p:spPr>
          <a:xfrm>
            <a:off x="7075437" y="1968228"/>
            <a:ext cx="166415" cy="18322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מחבר חץ ישר 42">
            <a:extLst>
              <a:ext uri="{FF2B5EF4-FFF2-40B4-BE49-F238E27FC236}">
                <a16:creationId xmlns:a16="http://schemas.microsoft.com/office/drawing/2014/main" id="{67051B0F-B7DA-426B-81A8-4C5DC8863376}"/>
              </a:ext>
            </a:extLst>
          </p:cNvPr>
          <p:cNvCxnSpPr>
            <a:cxnSpLocks/>
          </p:cNvCxnSpPr>
          <p:nvPr/>
        </p:nvCxnSpPr>
        <p:spPr>
          <a:xfrm flipH="1">
            <a:off x="1873608" y="2028275"/>
            <a:ext cx="3567605" cy="16280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חץ ישר 43">
            <a:extLst>
              <a:ext uri="{FF2B5EF4-FFF2-40B4-BE49-F238E27FC236}">
                <a16:creationId xmlns:a16="http://schemas.microsoft.com/office/drawing/2014/main" id="{0B5D19EC-5AF2-48F1-8751-C95BC66B1186}"/>
              </a:ext>
            </a:extLst>
          </p:cNvPr>
          <p:cNvCxnSpPr>
            <a:cxnSpLocks/>
          </p:cNvCxnSpPr>
          <p:nvPr/>
        </p:nvCxnSpPr>
        <p:spPr>
          <a:xfrm>
            <a:off x="5459837" y="2059891"/>
            <a:ext cx="3553248" cy="1792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>
            <a:extLst>
              <a:ext uri="{FF2B5EF4-FFF2-40B4-BE49-F238E27FC236}">
                <a16:creationId xmlns:a16="http://schemas.microsoft.com/office/drawing/2014/main" id="{138C8092-DEE1-43D3-876F-FC7DD25599E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7227846" y="1916395"/>
            <a:ext cx="1275036" cy="19756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חץ ישר 47">
            <a:extLst>
              <a:ext uri="{FF2B5EF4-FFF2-40B4-BE49-F238E27FC236}">
                <a16:creationId xmlns:a16="http://schemas.microsoft.com/office/drawing/2014/main" id="{EFA43639-CA63-4680-9783-5D9691BD1A52}"/>
              </a:ext>
            </a:extLst>
          </p:cNvPr>
          <p:cNvCxnSpPr>
            <a:cxnSpLocks/>
          </p:cNvCxnSpPr>
          <p:nvPr/>
        </p:nvCxnSpPr>
        <p:spPr>
          <a:xfrm flipH="1">
            <a:off x="5459838" y="1907902"/>
            <a:ext cx="3043043" cy="1865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מחבר חץ ישר 64">
            <a:extLst>
              <a:ext uri="{FF2B5EF4-FFF2-40B4-BE49-F238E27FC236}">
                <a16:creationId xmlns:a16="http://schemas.microsoft.com/office/drawing/2014/main" id="{ACB6CCBA-3D55-453C-B64B-63B397A08CC5}"/>
              </a:ext>
            </a:extLst>
          </p:cNvPr>
          <p:cNvCxnSpPr>
            <a:cxnSpLocks/>
          </p:cNvCxnSpPr>
          <p:nvPr/>
        </p:nvCxnSpPr>
        <p:spPr>
          <a:xfrm flipH="1">
            <a:off x="1868478" y="2239000"/>
            <a:ext cx="1921445" cy="13988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מחבר חץ ישר 67">
            <a:extLst>
              <a:ext uri="{FF2B5EF4-FFF2-40B4-BE49-F238E27FC236}">
                <a16:creationId xmlns:a16="http://schemas.microsoft.com/office/drawing/2014/main" id="{03F94D18-19BC-48D4-B8CA-1270280DC563}"/>
              </a:ext>
            </a:extLst>
          </p:cNvPr>
          <p:cNvCxnSpPr>
            <a:cxnSpLocks/>
          </p:cNvCxnSpPr>
          <p:nvPr/>
        </p:nvCxnSpPr>
        <p:spPr>
          <a:xfrm>
            <a:off x="3781109" y="2239000"/>
            <a:ext cx="1731897" cy="15074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מחבר חץ ישר 70">
            <a:extLst>
              <a:ext uri="{FF2B5EF4-FFF2-40B4-BE49-F238E27FC236}">
                <a16:creationId xmlns:a16="http://schemas.microsoft.com/office/drawing/2014/main" id="{A234A0EA-CCE4-47EA-A0D2-B5CA106AE841}"/>
              </a:ext>
            </a:extLst>
          </p:cNvPr>
          <p:cNvCxnSpPr>
            <a:cxnSpLocks/>
          </p:cNvCxnSpPr>
          <p:nvPr/>
        </p:nvCxnSpPr>
        <p:spPr>
          <a:xfrm>
            <a:off x="3805169" y="2254220"/>
            <a:ext cx="3451929" cy="1605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מחבר חץ ישר 73">
            <a:extLst>
              <a:ext uri="{FF2B5EF4-FFF2-40B4-BE49-F238E27FC236}">
                <a16:creationId xmlns:a16="http://schemas.microsoft.com/office/drawing/2014/main" id="{35FA08FF-0F40-411A-9C1B-905AC67BF6CF}"/>
              </a:ext>
            </a:extLst>
          </p:cNvPr>
          <p:cNvCxnSpPr>
            <a:cxnSpLocks/>
          </p:cNvCxnSpPr>
          <p:nvPr/>
        </p:nvCxnSpPr>
        <p:spPr>
          <a:xfrm>
            <a:off x="3789922" y="2222279"/>
            <a:ext cx="5182129" cy="16442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מחבר חץ ישר 76">
            <a:extLst>
              <a:ext uri="{FF2B5EF4-FFF2-40B4-BE49-F238E27FC236}">
                <a16:creationId xmlns:a16="http://schemas.microsoft.com/office/drawing/2014/main" id="{0567D861-4A33-4EA1-B9D2-3FC019F5F436}"/>
              </a:ext>
            </a:extLst>
          </p:cNvPr>
          <p:cNvCxnSpPr>
            <a:cxnSpLocks/>
          </p:cNvCxnSpPr>
          <p:nvPr/>
        </p:nvCxnSpPr>
        <p:spPr>
          <a:xfrm>
            <a:off x="3813717" y="2211736"/>
            <a:ext cx="6914326" cy="16962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חץ ישר 79">
            <a:extLst>
              <a:ext uri="{FF2B5EF4-FFF2-40B4-BE49-F238E27FC236}">
                <a16:creationId xmlns:a16="http://schemas.microsoft.com/office/drawing/2014/main" id="{60159CAF-AA36-472C-810C-2A704809526E}"/>
              </a:ext>
            </a:extLst>
          </p:cNvPr>
          <p:cNvCxnSpPr>
            <a:cxnSpLocks/>
          </p:cNvCxnSpPr>
          <p:nvPr/>
        </p:nvCxnSpPr>
        <p:spPr>
          <a:xfrm>
            <a:off x="1844684" y="2184266"/>
            <a:ext cx="8838316" cy="1700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מחבר חץ ישר 82">
            <a:extLst>
              <a:ext uri="{FF2B5EF4-FFF2-40B4-BE49-F238E27FC236}">
                <a16:creationId xmlns:a16="http://schemas.microsoft.com/office/drawing/2014/main" id="{5AAC281A-4652-4E4D-8C59-EED56EC96759}"/>
              </a:ext>
            </a:extLst>
          </p:cNvPr>
          <p:cNvCxnSpPr>
            <a:cxnSpLocks/>
          </p:cNvCxnSpPr>
          <p:nvPr/>
        </p:nvCxnSpPr>
        <p:spPr>
          <a:xfrm>
            <a:off x="1891050" y="2184266"/>
            <a:ext cx="7059752" cy="1700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מחבר חץ ישר 85">
            <a:extLst>
              <a:ext uri="{FF2B5EF4-FFF2-40B4-BE49-F238E27FC236}">
                <a16:creationId xmlns:a16="http://schemas.microsoft.com/office/drawing/2014/main" id="{6B81FD0B-4CB2-435C-831A-30C2C823FD7C}"/>
              </a:ext>
            </a:extLst>
          </p:cNvPr>
          <p:cNvCxnSpPr>
            <a:cxnSpLocks/>
          </p:cNvCxnSpPr>
          <p:nvPr/>
        </p:nvCxnSpPr>
        <p:spPr>
          <a:xfrm>
            <a:off x="1849814" y="2203274"/>
            <a:ext cx="5332980" cy="16533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מחבר חץ ישר 88">
            <a:extLst>
              <a:ext uri="{FF2B5EF4-FFF2-40B4-BE49-F238E27FC236}">
                <a16:creationId xmlns:a16="http://schemas.microsoft.com/office/drawing/2014/main" id="{DA748ED7-A05E-42C0-BD17-400DF4E64FED}"/>
              </a:ext>
            </a:extLst>
          </p:cNvPr>
          <p:cNvCxnSpPr>
            <a:cxnSpLocks/>
          </p:cNvCxnSpPr>
          <p:nvPr/>
        </p:nvCxnSpPr>
        <p:spPr>
          <a:xfrm flipH="1">
            <a:off x="3590109" y="1940555"/>
            <a:ext cx="4875275" cy="1739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מחבר חץ ישר 91">
            <a:extLst>
              <a:ext uri="{FF2B5EF4-FFF2-40B4-BE49-F238E27FC236}">
                <a16:creationId xmlns:a16="http://schemas.microsoft.com/office/drawing/2014/main" id="{E85B2E40-65DA-4F1B-A88A-A6DB470BC66E}"/>
              </a:ext>
            </a:extLst>
          </p:cNvPr>
          <p:cNvCxnSpPr>
            <a:cxnSpLocks/>
          </p:cNvCxnSpPr>
          <p:nvPr/>
        </p:nvCxnSpPr>
        <p:spPr>
          <a:xfrm>
            <a:off x="1873607" y="2199828"/>
            <a:ext cx="35737" cy="1403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מחבר חץ ישר 94">
            <a:extLst>
              <a:ext uri="{FF2B5EF4-FFF2-40B4-BE49-F238E27FC236}">
                <a16:creationId xmlns:a16="http://schemas.microsoft.com/office/drawing/2014/main" id="{17E761A0-105D-4605-B10D-540157EBD311}"/>
              </a:ext>
            </a:extLst>
          </p:cNvPr>
          <p:cNvCxnSpPr>
            <a:cxnSpLocks/>
          </p:cNvCxnSpPr>
          <p:nvPr/>
        </p:nvCxnSpPr>
        <p:spPr>
          <a:xfrm flipH="1">
            <a:off x="3590109" y="1968228"/>
            <a:ext cx="3485329" cy="1688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מחבר חץ ישר 97">
            <a:extLst>
              <a:ext uri="{FF2B5EF4-FFF2-40B4-BE49-F238E27FC236}">
                <a16:creationId xmlns:a16="http://schemas.microsoft.com/office/drawing/2014/main" id="{90AA2826-B3D1-4E74-906D-79952CEBCA26}"/>
              </a:ext>
            </a:extLst>
          </p:cNvPr>
          <p:cNvCxnSpPr>
            <a:cxnSpLocks/>
          </p:cNvCxnSpPr>
          <p:nvPr/>
        </p:nvCxnSpPr>
        <p:spPr>
          <a:xfrm flipH="1">
            <a:off x="3590109" y="2059891"/>
            <a:ext cx="1851105" cy="16866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מחבר חץ ישר 100">
            <a:extLst>
              <a:ext uri="{FF2B5EF4-FFF2-40B4-BE49-F238E27FC236}">
                <a16:creationId xmlns:a16="http://schemas.microsoft.com/office/drawing/2014/main" id="{91BBB7A3-4643-466C-A48F-13CFA7C34686}"/>
              </a:ext>
            </a:extLst>
          </p:cNvPr>
          <p:cNvCxnSpPr>
            <a:cxnSpLocks/>
          </p:cNvCxnSpPr>
          <p:nvPr/>
        </p:nvCxnSpPr>
        <p:spPr>
          <a:xfrm>
            <a:off x="1891050" y="2184266"/>
            <a:ext cx="1785601" cy="14187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03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BD63DAC-E500-4008-9A7B-EAC6D2CF9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28"/>
          <a:stretch/>
        </p:blipFill>
        <p:spPr>
          <a:xfrm>
            <a:off x="4224365" y="647700"/>
            <a:ext cx="7686281" cy="412365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6DD602-F22F-4452-A19F-7B5D7D4197E4}"/>
              </a:ext>
            </a:extLst>
          </p:cNvPr>
          <p:cNvSpPr/>
          <p:nvPr/>
        </p:nvSpPr>
        <p:spPr>
          <a:xfrm>
            <a:off x="281354" y="610393"/>
            <a:ext cx="3464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CUSTOMERS SPOTLIGHT</a:t>
            </a:r>
            <a:endParaRPr lang="he-IL" sz="40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468A901-045F-475C-9A78-F94605127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50" y="927452"/>
            <a:ext cx="1243750" cy="870625"/>
          </a:xfrm>
          <a:prstGeom prst="rect">
            <a:avLst/>
          </a:prstGeom>
        </p:spPr>
      </p:pic>
      <p:pic>
        <p:nvPicPr>
          <p:cNvPr id="1026" name="Picture 2" descr="תוצאת תמונה עבור מועצה אזורית מטה בנימין">
            <a:extLst>
              <a:ext uri="{FF2B5EF4-FFF2-40B4-BE49-F238E27FC236}">
                <a16:creationId xmlns:a16="http://schemas.microsoft.com/office/drawing/2014/main" id="{C79B11F7-04A2-4D0B-BF76-D5BCACF8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046" y="3738438"/>
            <a:ext cx="1134466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35EA104-B2F8-4633-AC73-DC17D690F22A}"/>
              </a:ext>
            </a:extLst>
          </p:cNvPr>
          <p:cNvSpPr txBox="1"/>
          <p:nvPr/>
        </p:nvSpPr>
        <p:spPr>
          <a:xfrm>
            <a:off x="10539046" y="4295775"/>
            <a:ext cx="113446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municipality</a:t>
            </a:r>
          </a:p>
        </p:txBody>
      </p:sp>
    </p:spTree>
    <p:extLst>
      <p:ext uri="{BB962C8B-B14F-4D97-AF65-F5344CB8AC3E}">
        <p14:creationId xmlns:p14="http://schemas.microsoft.com/office/powerpoint/2010/main" val="139448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רמת גן‬‎">
            <a:extLst>
              <a:ext uri="{FF2B5EF4-FFF2-40B4-BE49-F238E27FC236}">
                <a16:creationId xmlns:a16="http://schemas.microsoft.com/office/drawing/2014/main" id="{593F0118-233B-427E-91E9-74DC1B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45" cy="59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9A51B55C-055B-4A83-A7D3-3F45FC45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1" name="תיבת טקסט 13">
            <a:extLst>
              <a:ext uri="{FF2B5EF4-FFF2-40B4-BE49-F238E27FC236}">
                <a16:creationId xmlns:a16="http://schemas.microsoft.com/office/drawing/2014/main" id="{5D5C9234-4A20-4268-8BF9-7A128591793B}"/>
              </a:ext>
            </a:extLst>
          </p:cNvPr>
          <p:cNvSpPr txBox="1"/>
          <p:nvPr/>
        </p:nvSpPr>
        <p:spPr>
          <a:xfrm>
            <a:off x="9284409" y="1666945"/>
            <a:ext cx="2698336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784D4-DF0F-4924-AAA4-0B052668E038}"/>
              </a:ext>
            </a:extLst>
          </p:cNvPr>
          <p:cNvSpPr/>
          <p:nvPr/>
        </p:nvSpPr>
        <p:spPr>
          <a:xfrm>
            <a:off x="-3911" y="-37736"/>
            <a:ext cx="12178088" cy="5917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תיבת טקסט 6">
            <a:extLst>
              <a:ext uri="{FF2B5EF4-FFF2-40B4-BE49-F238E27FC236}">
                <a16:creationId xmlns:a16="http://schemas.microsoft.com/office/drawing/2014/main" id="{92130A32-A465-4710-8D9B-0B7458954E84}"/>
              </a:ext>
            </a:extLst>
          </p:cNvPr>
          <p:cNvSpPr txBox="1"/>
          <p:nvPr/>
        </p:nvSpPr>
        <p:spPr>
          <a:xfrm>
            <a:off x="-18519" y="123824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Safety</a:t>
            </a:r>
          </a:p>
        </p:txBody>
      </p:sp>
      <p:sp>
        <p:nvSpPr>
          <p:cNvPr id="21" name="מציין מיקום תוכן 12">
            <a:extLst>
              <a:ext uri="{FF2B5EF4-FFF2-40B4-BE49-F238E27FC236}">
                <a16:creationId xmlns:a16="http://schemas.microsoft.com/office/drawing/2014/main" id="{650CDDB1-5B83-4114-B4D9-07E402E77341}"/>
              </a:ext>
            </a:extLst>
          </p:cNvPr>
          <p:cNvSpPr txBox="1">
            <a:spLocks/>
          </p:cNvSpPr>
          <p:nvPr/>
        </p:nvSpPr>
        <p:spPr>
          <a:xfrm>
            <a:off x="2478357" y="178804"/>
            <a:ext cx="9652297" cy="1109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Scheduled audits and real time reporting helps you avoid accidents and save lives</a:t>
            </a:r>
            <a:endParaRPr lang="en-US" sz="3200" dirty="0">
              <a:cs typeface="Calibri" panose="020F0502020204030204"/>
            </a:endParaRPr>
          </a:p>
        </p:txBody>
      </p:sp>
      <p:sp>
        <p:nvSpPr>
          <p:cNvPr id="10" name="מציין מיקום תוכן 12">
            <a:extLst>
              <a:ext uri="{FF2B5EF4-FFF2-40B4-BE49-F238E27FC236}">
                <a16:creationId xmlns:a16="http://schemas.microsoft.com/office/drawing/2014/main" id="{C146B9AA-433E-4E9B-9D3F-4CA2B9CA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90" y="1932580"/>
            <a:ext cx="9680518" cy="158681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buNone/>
            </a:pPr>
            <a:r>
              <a:rPr lang="en-US" sz="3200" dirty="0"/>
              <a:t>Implement procedures into app, improve quality, save redoing expenses, manage employee work hours</a:t>
            </a: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07087ECC-6C23-427E-A10A-E2FBAF32A1D7}"/>
              </a:ext>
            </a:extLst>
          </p:cNvPr>
          <p:cNvSpPr txBox="1"/>
          <p:nvPr/>
        </p:nvSpPr>
        <p:spPr>
          <a:xfrm>
            <a:off x="-21804" y="1965090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Quality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04D1F36-A6C5-447E-AD07-DC2BEC9A353C}"/>
              </a:ext>
            </a:extLst>
          </p:cNvPr>
          <p:cNvSpPr/>
          <p:nvPr/>
        </p:nvSpPr>
        <p:spPr>
          <a:xfrm>
            <a:off x="2410300" y="3690645"/>
            <a:ext cx="9652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/>
              <a:t>guarantees timely exams, get a fast improvement in public health and death prevention</a:t>
            </a:r>
            <a:endParaRPr lang="he-IL" sz="3200" dirty="0"/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E1B2A8BC-BC0D-4491-8F3D-6E6FFDAF0D12}"/>
              </a:ext>
            </a:extLst>
          </p:cNvPr>
          <p:cNvSpPr txBox="1"/>
          <p:nvPr/>
        </p:nvSpPr>
        <p:spPr>
          <a:xfrm>
            <a:off x="-21805" y="3816489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Public health</a:t>
            </a:r>
          </a:p>
        </p:txBody>
      </p:sp>
      <p:pic>
        <p:nvPicPr>
          <p:cNvPr id="14" name="Picture 2" descr="תוצאת תמונה עבור ‪HOMECARE‬‏">
            <a:extLst>
              <a:ext uri="{FF2B5EF4-FFF2-40B4-BE49-F238E27FC236}">
                <a16:creationId xmlns:a16="http://schemas.microsoft.com/office/drawing/2014/main" id="{553FF50B-4FBC-419C-BEB1-EBD2FCF02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13727" r="16078"/>
          <a:stretch/>
        </p:blipFill>
        <p:spPr bwMode="auto">
          <a:xfrm>
            <a:off x="129403" y="4298265"/>
            <a:ext cx="1408674" cy="14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תמונה קשורה">
            <a:extLst>
              <a:ext uri="{FF2B5EF4-FFF2-40B4-BE49-F238E27FC236}">
                <a16:creationId xmlns:a16="http://schemas.microsoft.com/office/drawing/2014/main" id="{3141BF19-A345-48B7-89E1-792E9BAC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" y="2574865"/>
            <a:ext cx="1631453" cy="9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תוצאת תמונה עבור ‪SAFETY‬‏">
            <a:extLst>
              <a:ext uri="{FF2B5EF4-FFF2-40B4-BE49-F238E27FC236}">
                <a16:creationId xmlns:a16="http://schemas.microsoft.com/office/drawing/2014/main" id="{138501E8-8490-42F7-B102-4EE23F16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3" y="642011"/>
            <a:ext cx="1233471" cy="1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54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3245</TotalTime>
  <Words>367</Words>
  <Application>Microsoft Office PowerPoint</Application>
  <PresentationFormat>מסך רחב</PresentationFormat>
  <Paragraphs>74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Heebo</vt:lpstr>
      <vt:lpstr>Times New Roman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Added value Metrics *short list</vt:lpstr>
      <vt:lpstr>מצגת של PowerPoint‏</vt:lpstr>
      <vt:lpstr>מצגת של PowerPoint‏</vt:lpstr>
      <vt:lpstr>מצגת של PowerPoint‏</vt:lpstr>
      <vt:lpstr>מצגת של PowerPoint‏</vt:lpstr>
      <vt:lpstr>Get better!! Save lives!! Prevent fraud!! Increase revenues!! </vt:lpstr>
      <vt:lpstr>מצגת של PowerPoint‏</vt:lpstr>
      <vt:lpstr>Thank You!!  www.eye.do        office@eye.do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רונן ימיני</cp:lastModifiedBy>
  <cp:revision>706</cp:revision>
  <cp:lastPrinted>2019-10-30T08:47:05Z</cp:lastPrinted>
  <dcterms:created xsi:type="dcterms:W3CDTF">2019-10-27T13:11:06Z</dcterms:created>
  <dcterms:modified xsi:type="dcterms:W3CDTF">2019-11-03T11:05:51Z</dcterms:modified>
</cp:coreProperties>
</file>