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70" r:id="rId5"/>
    <p:sldId id="271" r:id="rId6"/>
    <p:sldId id="283" r:id="rId7"/>
    <p:sldId id="259" r:id="rId8"/>
    <p:sldId id="281" r:id="rId9"/>
    <p:sldId id="267" r:id="rId10"/>
    <p:sldId id="280" r:id="rId11"/>
    <p:sldId id="273" r:id="rId12"/>
    <p:sldId id="272" r:id="rId13"/>
    <p:sldId id="278" r:id="rId1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6395" autoAdjust="0"/>
  </p:normalViewPr>
  <p:slideViewPr>
    <p:cSldViewPr snapToGrid="0">
      <p:cViewPr varScale="1">
        <p:scale>
          <a:sx n="92" d="100"/>
          <a:sy n="92" d="100"/>
        </p:scale>
        <p:origin x="2976" y="10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https://postbguacil-my.sharepoint.com/personal/yarivg_post_bgu_ac_il/Documents/yariv/CARTIV/OUR%20papers/CARTIV%20library%202nd%20paper/figure%205/8+9.9.20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edfs2.med.ad.bgu.ac.il\medgroups9\gazit-lab\Omri\FIGURES%20FOR%20LIB\8+9.9.2020.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G:\Omri\&#1499;&#1514;&#1497;&#1489;&#1492;\libraries%20manuscript\Figures\8+9.9.2020%20(os%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Omri\&#1499;&#1514;&#1497;&#1489;&#1492;\libraries%20manuscript\Figures\8+9.9.2020%20(os%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postbguacil-my.sharepoint.com/personal/yarivg_post_bgu_ac_il/Documents/yariv/CARTIV/OUR%20papers/CARTIV%20library%202nd%20paper/figure%205/g1k06,%205,%20130%20kinetics%20(on%20off).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postbguacil-my.sharepoint.com/personal/yarivg_post_bgu_ac_il/Documents/yariv/CARTIV/OUR%20papers/CARTIV%20library%202nd%20paper/figure%205/g1k06,%205,%20130%20kinetics%20(on%20off).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Omri\&#1499;&#1514;&#1497;&#1489;&#1492;\libraries%20manuscript\Figures\5%20and%20130%20with%20H%20element%20Statistics11.4.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Omri\&#1499;&#1514;&#1497;&#1489;&#1492;\libraries%20manuscript\Figures\5%20and%20130%20with%20H%20element%20Statistics11.4.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medfs2.med.ad.bgu.ac.il\medgroups9\gazit-lab\Omri\FIGURES%20FOR%20LIB\8+9.9.20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Omri\&#1499;&#1514;&#1497;&#1489;&#1492;\libraries%20manuscript\Figures\8+9.9.2020%20(os%20analy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'[8+9.9.2020.xlsx]Sheet1'!$H$163</c:f>
              <c:strCache>
                <c:ptCount val="1"/>
                <c:pt idx="0">
                  <c:v>clean</c:v>
                </c:pt>
              </c:strCache>
            </c:strRef>
          </c:tx>
          <c:spPr>
            <a:solidFill>
              <a:schemeClr val="bg1">
                <a:lumMod val="85000"/>
              </a:schemeClr>
            </a:solidFill>
            <a:ln>
              <a:solidFill>
                <a:schemeClr val="tx1"/>
              </a:solidFill>
            </a:ln>
            <a:effectLst/>
          </c:spPr>
          <c:invertIfNegative val="0"/>
          <c:cat>
            <c:strRef>
              <c:f>'[8+9.9.2020.xlsx]Sheet1'!$I$162:$AA$162</c:f>
              <c:strCache>
                <c:ptCount val="19"/>
                <c:pt idx="0">
                  <c:v>seq_1</c:v>
                </c:pt>
                <c:pt idx="1">
                  <c:v>seq_3</c:v>
                </c:pt>
                <c:pt idx="2">
                  <c:v>seq_4</c:v>
                </c:pt>
                <c:pt idx="3">
                  <c:v>seq_5</c:v>
                </c:pt>
                <c:pt idx="4">
                  <c:v>seq_11</c:v>
                </c:pt>
                <c:pt idx="5">
                  <c:v>seq_21</c:v>
                </c:pt>
                <c:pt idx="6">
                  <c:v>seq_42</c:v>
                </c:pt>
                <c:pt idx="7">
                  <c:v>seq_45</c:v>
                </c:pt>
                <c:pt idx="8">
                  <c:v>seq_70</c:v>
                </c:pt>
                <c:pt idx="9">
                  <c:v>seq_71</c:v>
                </c:pt>
                <c:pt idx="10">
                  <c:v>seq_79</c:v>
                </c:pt>
                <c:pt idx="11">
                  <c:v>seq_90</c:v>
                </c:pt>
                <c:pt idx="12">
                  <c:v>seq_123</c:v>
                </c:pt>
                <c:pt idx="13">
                  <c:v>seq_130</c:v>
                </c:pt>
                <c:pt idx="14">
                  <c:v>seq_143</c:v>
                </c:pt>
                <c:pt idx="15">
                  <c:v>seq_146</c:v>
                </c:pt>
                <c:pt idx="16">
                  <c:v>seq_150</c:v>
                </c:pt>
                <c:pt idx="17">
                  <c:v>mini TK</c:v>
                </c:pt>
                <c:pt idx="18">
                  <c:v>EF1A</c:v>
                </c:pt>
              </c:strCache>
            </c:strRef>
          </c:cat>
          <c:val>
            <c:numRef>
              <c:f>'[8+9.9.2020.xlsx]Sheet1'!$I$163:$AA$163</c:f>
              <c:numCache>
                <c:formatCode>General</c:formatCode>
                <c:ptCount val="1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numCache>
            </c:numRef>
          </c:val>
          <c:extLst xmlns:c16r2="http://schemas.microsoft.com/office/drawing/2015/06/chart">
            <c:ext xmlns:c16="http://schemas.microsoft.com/office/drawing/2014/chart" uri="{C3380CC4-5D6E-409C-BE32-E72D297353CC}">
              <c16:uniqueId val="{00000000-4F8C-447C-9AD6-C8EAAF1404AD}"/>
            </c:ext>
          </c:extLst>
        </c:ser>
        <c:ser>
          <c:idx val="1"/>
          <c:order val="1"/>
          <c:tx>
            <c:strRef>
              <c:f>'[8+9.9.2020.xlsx]Sheet1'!$H$164</c:f>
              <c:strCache>
                <c:ptCount val="1"/>
                <c:pt idx="0">
                  <c:v>IFN</c:v>
                </c:pt>
              </c:strCache>
            </c:strRef>
          </c:tx>
          <c:spPr>
            <a:solidFill>
              <a:schemeClr val="bg1">
                <a:lumMod val="65000"/>
              </a:schemeClr>
            </a:solidFill>
            <a:ln>
              <a:solidFill>
                <a:schemeClr val="tx1"/>
              </a:solidFill>
            </a:ln>
            <a:effectLst/>
          </c:spPr>
          <c:invertIfNegative val="0"/>
          <c:cat>
            <c:strRef>
              <c:f>'[8+9.9.2020.xlsx]Sheet1'!$I$162:$AA$162</c:f>
              <c:strCache>
                <c:ptCount val="19"/>
                <c:pt idx="0">
                  <c:v>seq_1</c:v>
                </c:pt>
                <c:pt idx="1">
                  <c:v>seq_3</c:v>
                </c:pt>
                <c:pt idx="2">
                  <c:v>seq_4</c:v>
                </c:pt>
                <c:pt idx="3">
                  <c:v>seq_5</c:v>
                </c:pt>
                <c:pt idx="4">
                  <c:v>seq_11</c:v>
                </c:pt>
                <c:pt idx="5">
                  <c:v>seq_21</c:v>
                </c:pt>
                <c:pt idx="6">
                  <c:v>seq_42</c:v>
                </c:pt>
                <c:pt idx="7">
                  <c:v>seq_45</c:v>
                </c:pt>
                <c:pt idx="8">
                  <c:v>seq_70</c:v>
                </c:pt>
                <c:pt idx="9">
                  <c:v>seq_71</c:v>
                </c:pt>
                <c:pt idx="10">
                  <c:v>seq_79</c:v>
                </c:pt>
                <c:pt idx="11">
                  <c:v>seq_90</c:v>
                </c:pt>
                <c:pt idx="12">
                  <c:v>seq_123</c:v>
                </c:pt>
                <c:pt idx="13">
                  <c:v>seq_130</c:v>
                </c:pt>
                <c:pt idx="14">
                  <c:v>seq_143</c:v>
                </c:pt>
                <c:pt idx="15">
                  <c:v>seq_146</c:v>
                </c:pt>
                <c:pt idx="16">
                  <c:v>seq_150</c:v>
                </c:pt>
                <c:pt idx="17">
                  <c:v>mini TK</c:v>
                </c:pt>
                <c:pt idx="18">
                  <c:v>EF1A</c:v>
                </c:pt>
              </c:strCache>
            </c:strRef>
          </c:cat>
          <c:val>
            <c:numRef>
              <c:f>'[8+9.9.2020.xlsx]Sheet1'!$I$164:$AA$164</c:f>
              <c:numCache>
                <c:formatCode>General</c:formatCode>
                <c:ptCount val="19"/>
                <c:pt idx="0">
                  <c:v>1.0830039525691701</c:v>
                </c:pt>
                <c:pt idx="1">
                  <c:v>0.888671875</c:v>
                </c:pt>
                <c:pt idx="2">
                  <c:v>0.95307917888563043</c:v>
                </c:pt>
                <c:pt idx="3">
                  <c:v>1.1149068322981366</c:v>
                </c:pt>
                <c:pt idx="4">
                  <c:v>1.1059740259740261</c:v>
                </c:pt>
                <c:pt idx="5">
                  <c:v>0.91521197007481303</c:v>
                </c:pt>
                <c:pt idx="6">
                  <c:v>1.0357142857142858</c:v>
                </c:pt>
                <c:pt idx="7">
                  <c:v>1.1352313167259787</c:v>
                </c:pt>
                <c:pt idx="8">
                  <c:v>1.035897435897436</c:v>
                </c:pt>
                <c:pt idx="9">
                  <c:v>1.0596491228070175</c:v>
                </c:pt>
                <c:pt idx="10">
                  <c:v>0.86890114552397113</c:v>
                </c:pt>
                <c:pt idx="11">
                  <c:v>0.97802197802197799</c:v>
                </c:pt>
                <c:pt idx="12">
                  <c:v>0.88983050847457623</c:v>
                </c:pt>
                <c:pt idx="13">
                  <c:v>1.3873239436619718</c:v>
                </c:pt>
                <c:pt idx="14">
                  <c:v>0.90634820867379007</c:v>
                </c:pt>
                <c:pt idx="15">
                  <c:v>0.61832061068702293</c:v>
                </c:pt>
                <c:pt idx="16">
                  <c:v>0.97697368421052633</c:v>
                </c:pt>
                <c:pt idx="17">
                  <c:v>1.09375</c:v>
                </c:pt>
                <c:pt idx="18">
                  <c:v>1.0244548499555679</c:v>
                </c:pt>
              </c:numCache>
            </c:numRef>
          </c:val>
          <c:extLst xmlns:c16r2="http://schemas.microsoft.com/office/drawing/2015/06/chart">
            <c:ext xmlns:c16="http://schemas.microsoft.com/office/drawing/2014/chart" uri="{C3380CC4-5D6E-409C-BE32-E72D297353CC}">
              <c16:uniqueId val="{00000001-4F8C-447C-9AD6-C8EAAF1404AD}"/>
            </c:ext>
          </c:extLst>
        </c:ser>
        <c:ser>
          <c:idx val="2"/>
          <c:order val="2"/>
          <c:tx>
            <c:strRef>
              <c:f>'[8+9.9.2020.xlsx]Sheet1'!$H$165</c:f>
              <c:strCache>
                <c:ptCount val="1"/>
                <c:pt idx="0">
                  <c:v>TNF</c:v>
                </c:pt>
              </c:strCache>
            </c:strRef>
          </c:tx>
          <c:spPr>
            <a:solidFill>
              <a:schemeClr val="tx1">
                <a:lumMod val="65000"/>
                <a:lumOff val="35000"/>
              </a:schemeClr>
            </a:solidFill>
            <a:ln>
              <a:solidFill>
                <a:schemeClr val="tx1"/>
              </a:solidFill>
            </a:ln>
            <a:effectLst/>
          </c:spPr>
          <c:invertIfNegative val="0"/>
          <c:cat>
            <c:strRef>
              <c:f>'[8+9.9.2020.xlsx]Sheet1'!$I$162:$AA$162</c:f>
              <c:strCache>
                <c:ptCount val="19"/>
                <c:pt idx="0">
                  <c:v>seq_1</c:v>
                </c:pt>
                <c:pt idx="1">
                  <c:v>seq_3</c:v>
                </c:pt>
                <c:pt idx="2">
                  <c:v>seq_4</c:v>
                </c:pt>
                <c:pt idx="3">
                  <c:v>seq_5</c:v>
                </c:pt>
                <c:pt idx="4">
                  <c:v>seq_11</c:v>
                </c:pt>
                <c:pt idx="5">
                  <c:v>seq_21</c:v>
                </c:pt>
                <c:pt idx="6">
                  <c:v>seq_42</c:v>
                </c:pt>
                <c:pt idx="7">
                  <c:v>seq_45</c:v>
                </c:pt>
                <c:pt idx="8">
                  <c:v>seq_70</c:v>
                </c:pt>
                <c:pt idx="9">
                  <c:v>seq_71</c:v>
                </c:pt>
                <c:pt idx="10">
                  <c:v>seq_79</c:v>
                </c:pt>
                <c:pt idx="11">
                  <c:v>seq_90</c:v>
                </c:pt>
                <c:pt idx="12">
                  <c:v>seq_123</c:v>
                </c:pt>
                <c:pt idx="13">
                  <c:v>seq_130</c:v>
                </c:pt>
                <c:pt idx="14">
                  <c:v>seq_143</c:v>
                </c:pt>
                <c:pt idx="15">
                  <c:v>seq_146</c:v>
                </c:pt>
                <c:pt idx="16">
                  <c:v>seq_150</c:v>
                </c:pt>
                <c:pt idx="17">
                  <c:v>mini TK</c:v>
                </c:pt>
                <c:pt idx="18">
                  <c:v>EF1A</c:v>
                </c:pt>
              </c:strCache>
            </c:strRef>
          </c:cat>
          <c:val>
            <c:numRef>
              <c:f>'[8+9.9.2020.xlsx]Sheet1'!$I$165:$AA$165</c:f>
              <c:numCache>
                <c:formatCode>General</c:formatCode>
                <c:ptCount val="19"/>
                <c:pt idx="0">
                  <c:v>1.7193675889328064</c:v>
                </c:pt>
                <c:pt idx="1">
                  <c:v>1.7744140625000002</c:v>
                </c:pt>
                <c:pt idx="2">
                  <c:v>2.1260997067448679</c:v>
                </c:pt>
                <c:pt idx="3">
                  <c:v>4.1242236024844718</c:v>
                </c:pt>
                <c:pt idx="4">
                  <c:v>1.0088311688311689</c:v>
                </c:pt>
                <c:pt idx="5">
                  <c:v>1.4713216957605983</c:v>
                </c:pt>
                <c:pt idx="6">
                  <c:v>1.8273809523809526</c:v>
                </c:pt>
                <c:pt idx="7">
                  <c:v>1.5409252669039146</c:v>
                </c:pt>
                <c:pt idx="8">
                  <c:v>1.3128205128205128</c:v>
                </c:pt>
                <c:pt idx="9">
                  <c:v>2.2631578947368425</c:v>
                </c:pt>
                <c:pt idx="10">
                  <c:v>1.8464149342384386</c:v>
                </c:pt>
                <c:pt idx="11">
                  <c:v>1</c:v>
                </c:pt>
                <c:pt idx="12">
                  <c:v>1.3022598870056499</c:v>
                </c:pt>
                <c:pt idx="13">
                  <c:v>3.8380281690140849</c:v>
                </c:pt>
                <c:pt idx="14">
                  <c:v>2.1219358893777502</c:v>
                </c:pt>
                <c:pt idx="15">
                  <c:v>0.8435114503816793</c:v>
                </c:pt>
                <c:pt idx="16">
                  <c:v>2.0230263157894739</c:v>
                </c:pt>
                <c:pt idx="17">
                  <c:v>1.0234375</c:v>
                </c:pt>
                <c:pt idx="18">
                  <c:v>0.9699911135415954</c:v>
                </c:pt>
              </c:numCache>
            </c:numRef>
          </c:val>
          <c:extLst xmlns:c16r2="http://schemas.microsoft.com/office/drawing/2015/06/chart">
            <c:ext xmlns:c16="http://schemas.microsoft.com/office/drawing/2014/chart" uri="{C3380CC4-5D6E-409C-BE32-E72D297353CC}">
              <c16:uniqueId val="{00000002-4F8C-447C-9AD6-C8EAAF1404AD}"/>
            </c:ext>
          </c:extLst>
        </c:ser>
        <c:ser>
          <c:idx val="3"/>
          <c:order val="3"/>
          <c:tx>
            <c:strRef>
              <c:f>'[8+9.9.2020.xlsx]Sheet1'!$H$166</c:f>
              <c:strCache>
                <c:ptCount val="1"/>
                <c:pt idx="0">
                  <c:v>IFN+TNF</c:v>
                </c:pt>
              </c:strCache>
            </c:strRef>
          </c:tx>
          <c:spPr>
            <a:solidFill>
              <a:schemeClr val="tx1">
                <a:lumMod val="85000"/>
                <a:lumOff val="15000"/>
              </a:schemeClr>
            </a:solidFill>
            <a:ln>
              <a:solidFill>
                <a:schemeClr val="tx1"/>
              </a:solidFill>
            </a:ln>
            <a:effectLst/>
          </c:spPr>
          <c:invertIfNegative val="0"/>
          <c:cat>
            <c:strRef>
              <c:f>'[8+9.9.2020.xlsx]Sheet1'!$I$162:$AA$162</c:f>
              <c:strCache>
                <c:ptCount val="19"/>
                <c:pt idx="0">
                  <c:v>seq_1</c:v>
                </c:pt>
                <c:pt idx="1">
                  <c:v>seq_3</c:v>
                </c:pt>
                <c:pt idx="2">
                  <c:v>seq_4</c:v>
                </c:pt>
                <c:pt idx="3">
                  <c:v>seq_5</c:v>
                </c:pt>
                <c:pt idx="4">
                  <c:v>seq_11</c:v>
                </c:pt>
                <c:pt idx="5">
                  <c:v>seq_21</c:v>
                </c:pt>
                <c:pt idx="6">
                  <c:v>seq_42</c:v>
                </c:pt>
                <c:pt idx="7">
                  <c:v>seq_45</c:v>
                </c:pt>
                <c:pt idx="8">
                  <c:v>seq_70</c:v>
                </c:pt>
                <c:pt idx="9">
                  <c:v>seq_71</c:v>
                </c:pt>
                <c:pt idx="10">
                  <c:v>seq_79</c:v>
                </c:pt>
                <c:pt idx="11">
                  <c:v>seq_90</c:v>
                </c:pt>
                <c:pt idx="12">
                  <c:v>seq_123</c:v>
                </c:pt>
                <c:pt idx="13">
                  <c:v>seq_130</c:v>
                </c:pt>
                <c:pt idx="14">
                  <c:v>seq_143</c:v>
                </c:pt>
                <c:pt idx="15">
                  <c:v>seq_146</c:v>
                </c:pt>
                <c:pt idx="16">
                  <c:v>seq_150</c:v>
                </c:pt>
                <c:pt idx="17">
                  <c:v>mini TK</c:v>
                </c:pt>
                <c:pt idx="18">
                  <c:v>EF1A</c:v>
                </c:pt>
              </c:strCache>
            </c:strRef>
          </c:cat>
          <c:val>
            <c:numRef>
              <c:f>'[8+9.9.2020.xlsx]Sheet1'!$I$166:$AA$166</c:f>
              <c:numCache>
                <c:formatCode>General</c:formatCode>
                <c:ptCount val="19"/>
                <c:pt idx="0">
                  <c:v>2.1225296442687749</c:v>
                </c:pt>
                <c:pt idx="1">
                  <c:v>1.623046875</c:v>
                </c:pt>
                <c:pt idx="2">
                  <c:v>2.5161290322580645</c:v>
                </c:pt>
                <c:pt idx="3">
                  <c:v>7.6645962732919264</c:v>
                </c:pt>
                <c:pt idx="4">
                  <c:v>1.0903896103896105</c:v>
                </c:pt>
                <c:pt idx="5">
                  <c:v>1.8029925187032421</c:v>
                </c:pt>
                <c:pt idx="6">
                  <c:v>2.2886904761904763</c:v>
                </c:pt>
                <c:pt idx="7">
                  <c:v>2.6085409252669041</c:v>
                </c:pt>
                <c:pt idx="8">
                  <c:v>1.9435897435897436</c:v>
                </c:pt>
                <c:pt idx="9">
                  <c:v>3.0245614035087725</c:v>
                </c:pt>
                <c:pt idx="10">
                  <c:v>2.1022486211285534</c:v>
                </c:pt>
                <c:pt idx="11">
                  <c:v>1.0219780219780219</c:v>
                </c:pt>
                <c:pt idx="12">
                  <c:v>1.2669491525423726</c:v>
                </c:pt>
                <c:pt idx="13">
                  <c:v>11.922535211267604</c:v>
                </c:pt>
                <c:pt idx="14">
                  <c:v>2.5851665619107482</c:v>
                </c:pt>
                <c:pt idx="15">
                  <c:v>0</c:v>
                </c:pt>
                <c:pt idx="16">
                  <c:v>3.0394736842105257</c:v>
                </c:pt>
                <c:pt idx="17">
                  <c:v>1.1796874999999998</c:v>
                </c:pt>
                <c:pt idx="18">
                  <c:v>0.93887141978262356</c:v>
                </c:pt>
              </c:numCache>
            </c:numRef>
          </c:val>
          <c:extLst xmlns:c16r2="http://schemas.microsoft.com/office/drawing/2015/06/chart">
            <c:ext xmlns:c16="http://schemas.microsoft.com/office/drawing/2014/chart" uri="{C3380CC4-5D6E-409C-BE32-E72D297353CC}">
              <c16:uniqueId val="{00000003-4F8C-447C-9AD6-C8EAAF1404AD}"/>
            </c:ext>
          </c:extLst>
        </c:ser>
        <c:dLbls>
          <c:showLegendKey val="0"/>
          <c:showVal val="0"/>
          <c:showCatName val="0"/>
          <c:showSerName val="0"/>
          <c:showPercent val="0"/>
          <c:showBubbleSize val="0"/>
        </c:dLbls>
        <c:gapWidth val="219"/>
        <c:overlap val="-27"/>
        <c:axId val="393837936"/>
        <c:axId val="437558376"/>
      </c:barChart>
      <c:catAx>
        <c:axId val="3938379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37558376"/>
        <c:crosses val="autoZero"/>
        <c:auto val="1"/>
        <c:lblAlgn val="ctr"/>
        <c:lblOffset val="100"/>
        <c:noMultiLvlLbl val="0"/>
      </c:catAx>
      <c:valAx>
        <c:axId val="437558376"/>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a:t>normalized reporter expression</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393837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ysClr val="windowText" lastClr="00000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ltUpDiag">
              <a:fgClr>
                <a:schemeClr val="tx1"/>
              </a:fgClr>
              <a:bgClr>
                <a:schemeClr val="bg1"/>
              </a:bgClr>
            </a:pattFill>
            <a:ln>
              <a:solidFill>
                <a:schemeClr val="tx1"/>
              </a:solidFill>
            </a:ln>
            <a:effectLst/>
          </c:spPr>
          <c:invertIfNegative val="0"/>
          <c:cat>
            <c:strRef>
              <c:f>Sheet1!$I$190:$Z$190</c:f>
              <c:strCache>
                <c:ptCount val="18"/>
                <c:pt idx="0">
                  <c:v>seq_1</c:v>
                </c:pt>
                <c:pt idx="1">
                  <c:v>seq_3</c:v>
                </c:pt>
                <c:pt idx="2">
                  <c:v>seq_4</c:v>
                </c:pt>
                <c:pt idx="3">
                  <c:v>seq_5</c:v>
                </c:pt>
                <c:pt idx="4">
                  <c:v>seq_11</c:v>
                </c:pt>
                <c:pt idx="5">
                  <c:v>seq_21</c:v>
                </c:pt>
                <c:pt idx="6">
                  <c:v>seq_42</c:v>
                </c:pt>
                <c:pt idx="7">
                  <c:v>seq_45</c:v>
                </c:pt>
                <c:pt idx="8">
                  <c:v>seq_70</c:v>
                </c:pt>
                <c:pt idx="9">
                  <c:v>seq_71</c:v>
                </c:pt>
                <c:pt idx="10">
                  <c:v>seq_79</c:v>
                </c:pt>
                <c:pt idx="11">
                  <c:v>seq_90</c:v>
                </c:pt>
                <c:pt idx="12">
                  <c:v>seq_123</c:v>
                </c:pt>
                <c:pt idx="13">
                  <c:v>seq_130</c:v>
                </c:pt>
                <c:pt idx="14">
                  <c:v>seq_143</c:v>
                </c:pt>
                <c:pt idx="15">
                  <c:v>seq_146</c:v>
                </c:pt>
                <c:pt idx="16">
                  <c:v>seq_150</c:v>
                </c:pt>
                <c:pt idx="17">
                  <c:v>mini TK</c:v>
                </c:pt>
              </c:strCache>
            </c:strRef>
          </c:cat>
          <c:val>
            <c:numRef>
              <c:f>Sheet1!$I$191:$Z$191</c:f>
              <c:numCache>
                <c:formatCode>General</c:formatCode>
                <c:ptCount val="18"/>
                <c:pt idx="0">
                  <c:v>1.2655034151307412</c:v>
                </c:pt>
                <c:pt idx="1">
                  <c:v>-0.72126593493945967</c:v>
                </c:pt>
                <c:pt idx="2">
                  <c:v>2.390828327501112</c:v>
                </c:pt>
                <c:pt idx="3">
                  <c:v>13.927804774411563</c:v>
                </c:pt>
                <c:pt idx="4">
                  <c:v>-8.7765106995448985</c:v>
                </c:pt>
                <c:pt idx="5">
                  <c:v>0.71224006241078519</c:v>
                </c:pt>
                <c:pt idx="6">
                  <c:v>1.8438987600800418</c:v>
                </c:pt>
                <c:pt idx="7">
                  <c:v>2.4434965096400822</c:v>
                </c:pt>
                <c:pt idx="8">
                  <c:v>0.98804710150355923</c:v>
                </c:pt>
                <c:pt idx="9">
                  <c:v>3.1851172039922329</c:v>
                </c:pt>
                <c:pt idx="10">
                  <c:v>5.1911979249780602</c:v>
                </c:pt>
                <c:pt idx="11">
                  <c:v>3.6175164233091528E-2</c:v>
                </c:pt>
                <c:pt idx="12">
                  <c:v>-2.0117592134085616</c:v>
                </c:pt>
                <c:pt idx="13">
                  <c:v>11.782748315336999</c:v>
                </c:pt>
                <c:pt idx="14">
                  <c:v>8.923409620768048</c:v>
                </c:pt>
                <c:pt idx="15">
                  <c:v>0</c:v>
                </c:pt>
                <c:pt idx="16">
                  <c:v>3.469712590340448</c:v>
                </c:pt>
                <c:pt idx="17">
                  <c:v>1.5026897256924188E-2</c:v>
                </c:pt>
              </c:numCache>
            </c:numRef>
          </c:val>
          <c:extLst xmlns:c16r2="http://schemas.microsoft.com/office/drawing/2015/06/chart">
            <c:ext xmlns:c16="http://schemas.microsoft.com/office/drawing/2014/chart" uri="{C3380CC4-5D6E-409C-BE32-E72D297353CC}">
              <c16:uniqueId val="{00000000-73B2-493B-9F7E-5AA3FB964D99}"/>
            </c:ext>
          </c:extLst>
        </c:ser>
        <c:dLbls>
          <c:showLegendKey val="0"/>
          <c:showVal val="0"/>
          <c:showCatName val="0"/>
          <c:showSerName val="0"/>
          <c:showPercent val="0"/>
          <c:showBubbleSize val="0"/>
        </c:dLbls>
        <c:gapWidth val="219"/>
        <c:overlap val="-27"/>
        <c:axId val="462571128"/>
        <c:axId val="462572304"/>
      </c:barChart>
      <c:catAx>
        <c:axId val="46257112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2700000" spcFirstLastPara="1" vertOverflow="ellipsis" wrap="square" anchor="ctr" anchorCtr="1"/>
          <a:lstStyle/>
          <a:p>
            <a:pPr>
              <a:defRPr sz="900" b="1" i="0" u="none" strike="noStrike" kern="1200" baseline="0">
                <a:solidFill>
                  <a:sysClr val="windowText" lastClr="000000"/>
                </a:solidFill>
                <a:latin typeface="+mn-lt"/>
                <a:ea typeface="+mn-ea"/>
                <a:cs typeface="+mn-cs"/>
              </a:defRPr>
            </a:pPr>
            <a:endParaRPr lang="en-US"/>
          </a:p>
        </c:txPr>
        <c:crossAx val="462572304"/>
        <c:crosses val="autoZero"/>
        <c:auto val="1"/>
        <c:lblAlgn val="ctr"/>
        <c:lblOffset val="100"/>
        <c:noMultiLvlLbl val="0"/>
      </c:catAx>
      <c:valAx>
        <c:axId val="462572304"/>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Potency score</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62571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ltUpDiag">
              <a:fgClr>
                <a:schemeClr val="tx1"/>
              </a:fgClr>
              <a:bgClr>
                <a:schemeClr val="bg1"/>
              </a:bgClr>
            </a:pattFill>
            <a:ln>
              <a:solidFill>
                <a:schemeClr val="tx1"/>
              </a:solidFill>
            </a:ln>
            <a:effectLst/>
          </c:spPr>
          <c:invertIfNegative val="0"/>
          <c:cat>
            <c:strRef>
              <c:f>Sheet1!$I$168:$AA$168</c:f>
              <c:strCache>
                <c:ptCount val="19"/>
                <c:pt idx="0">
                  <c:v>seq_1</c:v>
                </c:pt>
                <c:pt idx="1">
                  <c:v>seq_3</c:v>
                </c:pt>
                <c:pt idx="2">
                  <c:v>seq_4</c:v>
                </c:pt>
                <c:pt idx="3">
                  <c:v>seq_5</c:v>
                </c:pt>
                <c:pt idx="4">
                  <c:v>seq_11</c:v>
                </c:pt>
                <c:pt idx="5">
                  <c:v>seq_21</c:v>
                </c:pt>
                <c:pt idx="6">
                  <c:v>seq_42</c:v>
                </c:pt>
                <c:pt idx="7">
                  <c:v>seq_45</c:v>
                </c:pt>
                <c:pt idx="8">
                  <c:v>seq_70</c:v>
                </c:pt>
                <c:pt idx="9">
                  <c:v>seq_71</c:v>
                </c:pt>
                <c:pt idx="10">
                  <c:v>seq_79</c:v>
                </c:pt>
                <c:pt idx="11">
                  <c:v>seq_90</c:v>
                </c:pt>
                <c:pt idx="12">
                  <c:v>seq_123</c:v>
                </c:pt>
                <c:pt idx="13">
                  <c:v>seq_130</c:v>
                </c:pt>
                <c:pt idx="14">
                  <c:v>seq_143</c:v>
                </c:pt>
                <c:pt idx="15">
                  <c:v>seq_146</c:v>
                </c:pt>
                <c:pt idx="16">
                  <c:v>seq_150</c:v>
                </c:pt>
                <c:pt idx="17">
                  <c:v>mini TK</c:v>
                </c:pt>
                <c:pt idx="18">
                  <c:v>EF1A</c:v>
                </c:pt>
              </c:strCache>
            </c:strRef>
          </c:cat>
          <c:val>
            <c:numRef>
              <c:f>Sheet1!$I$169:$AA$169</c:f>
              <c:numCache>
                <c:formatCode>General</c:formatCode>
                <c:ptCount val="19"/>
                <c:pt idx="0">
                  <c:v>1.5607227712085616</c:v>
                </c:pt>
                <c:pt idx="1">
                  <c:v>8.9645758190675773E-2</c:v>
                </c:pt>
                <c:pt idx="2">
                  <c:v>2.6631082182669092</c:v>
                </c:pt>
                <c:pt idx="3">
                  <c:v>16.947241164205863</c:v>
                </c:pt>
                <c:pt idx="4">
                  <c:v>-1.4152296762515877</c:v>
                </c:pt>
                <c:pt idx="5">
                  <c:v>0.71234790737588749</c:v>
                </c:pt>
                <c:pt idx="6">
                  <c:v>2.0428554192617074</c:v>
                </c:pt>
                <c:pt idx="7">
                  <c:v>3.0654991202569515</c:v>
                </c:pt>
                <c:pt idx="8">
                  <c:v>1.1568159108213192</c:v>
                </c:pt>
                <c:pt idx="9">
                  <c:v>4.1030489518970628</c:v>
                </c:pt>
                <c:pt idx="10">
                  <c:v>1.5238121611121027</c:v>
                </c:pt>
                <c:pt idx="11">
                  <c:v>-1.5953838934809177</c:v>
                </c:pt>
                <c:pt idx="12">
                  <c:v>-0.88515649543147801</c:v>
                </c:pt>
                <c:pt idx="13">
                  <c:v>29.045268782430632</c:v>
                </c:pt>
                <c:pt idx="14">
                  <c:v>2.8825199579129319</c:v>
                </c:pt>
                <c:pt idx="15">
                  <c:v>0</c:v>
                </c:pt>
                <c:pt idx="16">
                  <c:v>4.2454667047415864</c:v>
                </c:pt>
                <c:pt idx="17">
                  <c:v>-1.137081536478016</c:v>
                </c:pt>
                <c:pt idx="18">
                  <c:v>-1.8614575280225512</c:v>
                </c:pt>
              </c:numCache>
            </c:numRef>
          </c:val>
          <c:extLst xmlns:c16r2="http://schemas.microsoft.com/office/drawing/2015/06/chart">
            <c:ext xmlns:c16="http://schemas.microsoft.com/office/drawing/2014/chart" uri="{C3380CC4-5D6E-409C-BE32-E72D297353CC}">
              <c16:uniqueId val="{00000000-19D4-4885-8682-BC9085FE2217}"/>
            </c:ext>
          </c:extLst>
        </c:ser>
        <c:dLbls>
          <c:showLegendKey val="0"/>
          <c:showVal val="0"/>
          <c:showCatName val="0"/>
          <c:showSerName val="0"/>
          <c:showPercent val="0"/>
          <c:showBubbleSize val="0"/>
        </c:dLbls>
        <c:gapWidth val="219"/>
        <c:overlap val="-27"/>
        <c:axId val="439386152"/>
        <c:axId val="439383408"/>
      </c:barChart>
      <c:catAx>
        <c:axId val="4393861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1" i="0" u="none" strike="noStrike" kern="1200" baseline="0">
                <a:solidFill>
                  <a:sysClr val="windowText" lastClr="000000"/>
                </a:solidFill>
                <a:latin typeface="+mn-lt"/>
                <a:ea typeface="+mn-ea"/>
                <a:cs typeface="+mn-cs"/>
              </a:defRPr>
            </a:pPr>
            <a:endParaRPr lang="en-US"/>
          </a:p>
        </c:txPr>
        <c:crossAx val="439383408"/>
        <c:crosses val="autoZero"/>
        <c:auto val="1"/>
        <c:lblAlgn val="ctr"/>
        <c:lblOffset val="100"/>
        <c:noMultiLvlLbl val="0"/>
      </c:catAx>
      <c:valAx>
        <c:axId val="439383408"/>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Potency score (normalized)</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39386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2">
                <a:lumMod val="50000"/>
              </a:schemeClr>
            </a:solidFill>
            <a:ln>
              <a:noFill/>
            </a:ln>
            <a:effectLst/>
          </c:spPr>
          <c:invertIfNegative val="0"/>
          <c:cat>
            <c:strRef>
              <c:f>Sheet1!$I$201:$Z$201</c:f>
              <c:strCache>
                <c:ptCount val="18"/>
                <c:pt idx="0">
                  <c:v>seq_1</c:v>
                </c:pt>
                <c:pt idx="1">
                  <c:v>seq_3</c:v>
                </c:pt>
                <c:pt idx="2">
                  <c:v>seq_4</c:v>
                </c:pt>
                <c:pt idx="3">
                  <c:v>seq_5</c:v>
                </c:pt>
                <c:pt idx="4">
                  <c:v>seq_11</c:v>
                </c:pt>
                <c:pt idx="5">
                  <c:v>seq_21</c:v>
                </c:pt>
                <c:pt idx="6">
                  <c:v>seq_42</c:v>
                </c:pt>
                <c:pt idx="7">
                  <c:v>seq_45</c:v>
                </c:pt>
                <c:pt idx="8">
                  <c:v>seq_70</c:v>
                </c:pt>
                <c:pt idx="9">
                  <c:v>seq_71</c:v>
                </c:pt>
                <c:pt idx="10">
                  <c:v>seq_79</c:v>
                </c:pt>
                <c:pt idx="11">
                  <c:v>seq_90</c:v>
                </c:pt>
                <c:pt idx="12">
                  <c:v>seq_123</c:v>
                </c:pt>
                <c:pt idx="13">
                  <c:v>seq_130</c:v>
                </c:pt>
                <c:pt idx="14">
                  <c:v>seq_143</c:v>
                </c:pt>
                <c:pt idx="15">
                  <c:v>seq_146</c:v>
                </c:pt>
                <c:pt idx="16">
                  <c:v>seq_150</c:v>
                </c:pt>
                <c:pt idx="17">
                  <c:v>mini TK</c:v>
                </c:pt>
              </c:strCache>
            </c:strRef>
          </c:cat>
          <c:val>
            <c:numRef>
              <c:f>Sheet1!$I$203:$Z$203</c:f>
              <c:numCache>
                <c:formatCode>General</c:formatCode>
                <c:ptCount val="18"/>
                <c:pt idx="0">
                  <c:v>-2.9764705882352938</c:v>
                </c:pt>
                <c:pt idx="1">
                  <c:v>-11.37777777777778</c:v>
                </c:pt>
                <c:pt idx="2">
                  <c:v>-3.9195402298850577</c:v>
                </c:pt>
                <c:pt idx="3">
                  <c:v>-3.9268292682926829</c:v>
                </c:pt>
                <c:pt idx="4">
                  <c:v>-20.263157894736842</c:v>
                </c:pt>
                <c:pt idx="5">
                  <c:v>-4.5568181818181825</c:v>
                </c:pt>
                <c:pt idx="6">
                  <c:v>-3.8181818181818179</c:v>
                </c:pt>
                <c:pt idx="7">
                  <c:v>-3.1573033707865168</c:v>
                </c:pt>
                <c:pt idx="8">
                  <c:v>-2.3214285714285716</c:v>
                </c:pt>
                <c:pt idx="9">
                  <c:v>-3.3928571428571423</c:v>
                </c:pt>
                <c:pt idx="10">
                  <c:v>-22.447619047619046</c:v>
                </c:pt>
                <c:pt idx="11">
                  <c:v>-1.0459770114942528</c:v>
                </c:pt>
                <c:pt idx="12">
                  <c:v>-7.8666666666666663</c:v>
                </c:pt>
                <c:pt idx="13">
                  <c:v>-1.6321839080459775</c:v>
                </c:pt>
                <c:pt idx="14">
                  <c:v>-15.298076923076923</c:v>
                </c:pt>
                <c:pt idx="15">
                  <c:v>-5.6956521739130439</c:v>
                </c:pt>
                <c:pt idx="16">
                  <c:v>-3.2</c:v>
                </c:pt>
                <c:pt idx="17">
                  <c:v>-1.5421686746987953</c:v>
                </c:pt>
              </c:numCache>
            </c:numRef>
          </c:val>
        </c:ser>
        <c:dLbls>
          <c:showLegendKey val="0"/>
          <c:showVal val="0"/>
          <c:showCatName val="0"/>
          <c:showSerName val="0"/>
          <c:showPercent val="0"/>
          <c:showBubbleSize val="0"/>
        </c:dLbls>
        <c:gapWidth val="219"/>
        <c:overlap val="-27"/>
        <c:axId val="439388896"/>
        <c:axId val="439383800"/>
      </c:barChart>
      <c:catAx>
        <c:axId val="4393888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2700000" spcFirstLastPara="1" vertOverflow="ellipsis" wrap="square" anchor="ctr" anchorCtr="1"/>
          <a:lstStyle/>
          <a:p>
            <a:pPr>
              <a:defRPr sz="900" b="1" i="0" u="none" strike="noStrike" kern="1200" baseline="0">
                <a:solidFill>
                  <a:schemeClr val="tx1"/>
                </a:solidFill>
                <a:latin typeface="+mn-lt"/>
                <a:ea typeface="+mn-ea"/>
                <a:cs typeface="+mn-cs"/>
              </a:defRPr>
            </a:pPr>
            <a:endParaRPr lang="en-US"/>
          </a:p>
        </c:txPr>
        <c:crossAx val="439383800"/>
        <c:crosses val="autoZero"/>
        <c:auto val="1"/>
        <c:lblAlgn val="ctr"/>
        <c:lblOffset val="100"/>
        <c:noMultiLvlLbl val="0"/>
      </c:catAx>
      <c:valAx>
        <c:axId val="439383800"/>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3938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'normelized data'!$L$90</c:f>
              <c:strCache>
                <c:ptCount val="1"/>
                <c:pt idx="0">
                  <c:v>seq_5</c:v>
                </c:pt>
              </c:strCache>
            </c:strRef>
          </c:tx>
          <c:spPr>
            <a:ln w="28575" cap="rnd">
              <a:solidFill>
                <a:schemeClr val="bg1">
                  <a:lumMod val="50000"/>
                </a:schemeClr>
              </a:solidFill>
              <a:round/>
            </a:ln>
            <a:effectLst/>
          </c:spPr>
          <c:marker>
            <c:symbol val="none"/>
          </c:marker>
          <c:cat>
            <c:numRef>
              <c:f>'normelized data'!$K$91:$K$162</c:f>
              <c:numCache>
                <c:formatCode>General</c:formatCode>
                <c:ptCount val="7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numCache>
            </c:numRef>
          </c:cat>
          <c:val>
            <c:numRef>
              <c:f>'normelized data'!$L$91:$L$162</c:f>
              <c:numCache>
                <c:formatCode>General</c:formatCode>
                <c:ptCount val="72"/>
                <c:pt idx="0">
                  <c:v>1</c:v>
                </c:pt>
                <c:pt idx="1">
                  <c:v>0.97039473684210531</c:v>
                </c:pt>
                <c:pt idx="2">
                  <c:v>1.2450657894736843</c:v>
                </c:pt>
                <c:pt idx="3">
                  <c:v>0.96217105263157898</c:v>
                </c:pt>
                <c:pt idx="4">
                  <c:v>0.93256578947368418</c:v>
                </c:pt>
                <c:pt idx="5">
                  <c:v>0.95065789473684215</c:v>
                </c:pt>
                <c:pt idx="6">
                  <c:v>1.162828947368421</c:v>
                </c:pt>
                <c:pt idx="7">
                  <c:v>0.9375</c:v>
                </c:pt>
                <c:pt idx="8">
                  <c:v>1.3832236842105263</c:v>
                </c:pt>
                <c:pt idx="9">
                  <c:v>1.506578947368421</c:v>
                </c:pt>
                <c:pt idx="10">
                  <c:v>1.6101973684210527</c:v>
                </c:pt>
                <c:pt idx="11">
                  <c:v>1.6973684210526316</c:v>
                </c:pt>
                <c:pt idx="12">
                  <c:v>1.7796052631578947</c:v>
                </c:pt>
                <c:pt idx="13">
                  <c:v>1.9046052631578947</c:v>
                </c:pt>
                <c:pt idx="14">
                  <c:v>1.9720394736842106</c:v>
                </c:pt>
                <c:pt idx="15">
                  <c:v>2.0657894736842106</c:v>
                </c:pt>
                <c:pt idx="16">
                  <c:v>2.1365131578947367</c:v>
                </c:pt>
                <c:pt idx="17">
                  <c:v>2.2220394736842106</c:v>
                </c:pt>
                <c:pt idx="18">
                  <c:v>2.2878289473684212</c:v>
                </c:pt>
                <c:pt idx="19">
                  <c:v>2.3898026315789473</c:v>
                </c:pt>
                <c:pt idx="20">
                  <c:v>2.4703947368421053</c:v>
                </c:pt>
                <c:pt idx="21">
                  <c:v>2.4424342105263159</c:v>
                </c:pt>
                <c:pt idx="22">
                  <c:v>2.5657894736842106</c:v>
                </c:pt>
                <c:pt idx="23">
                  <c:v>2.6628289473684212</c:v>
                </c:pt>
                <c:pt idx="24">
                  <c:v>2.7598684210526314</c:v>
                </c:pt>
                <c:pt idx="25">
                  <c:v>2.7894736842105261</c:v>
                </c:pt>
                <c:pt idx="26">
                  <c:v>2.8190789473684212</c:v>
                </c:pt>
                <c:pt idx="27">
                  <c:v>2.8996710526315788</c:v>
                </c:pt>
                <c:pt idx="28">
                  <c:v>2.9605263157894739</c:v>
                </c:pt>
                <c:pt idx="29">
                  <c:v>2.9934210526315788</c:v>
                </c:pt>
                <c:pt idx="30">
                  <c:v>3.0509868421052633</c:v>
                </c:pt>
                <c:pt idx="31">
                  <c:v>3.1348684210526314</c:v>
                </c:pt>
                <c:pt idx="32">
                  <c:v>3.1348684210526314</c:v>
                </c:pt>
                <c:pt idx="33">
                  <c:v>3.169407894736842</c:v>
                </c:pt>
                <c:pt idx="34">
                  <c:v>3.231907894736842</c:v>
                </c:pt>
                <c:pt idx="35">
                  <c:v>3.3141447368421053</c:v>
                </c:pt>
                <c:pt idx="36">
                  <c:v>3.2532894736842106</c:v>
                </c:pt>
                <c:pt idx="37">
                  <c:v>3.2730263157894739</c:v>
                </c:pt>
                <c:pt idx="38">
                  <c:v>3.3355263157894739</c:v>
                </c:pt>
                <c:pt idx="39">
                  <c:v>3.4605263157894739</c:v>
                </c:pt>
                <c:pt idx="40">
                  <c:v>3.3042763157894739</c:v>
                </c:pt>
                <c:pt idx="41">
                  <c:v>3.3832236842105261</c:v>
                </c:pt>
                <c:pt idx="42">
                  <c:v>3.2878289473684212</c:v>
                </c:pt>
                <c:pt idx="43">
                  <c:v>3.3914473684210527</c:v>
                </c:pt>
                <c:pt idx="44">
                  <c:v>3.393092105263158</c:v>
                </c:pt>
                <c:pt idx="45">
                  <c:v>3.3470394736842106</c:v>
                </c:pt>
                <c:pt idx="46">
                  <c:v>3.3404605263157894</c:v>
                </c:pt>
                <c:pt idx="47">
                  <c:v>3.3190789473684212</c:v>
                </c:pt>
                <c:pt idx="48">
                  <c:v>3.2976973684210527</c:v>
                </c:pt>
                <c:pt idx="49">
                  <c:v>3.2467105263157894</c:v>
                </c:pt>
                <c:pt idx="50">
                  <c:v>3.2549342105263159</c:v>
                </c:pt>
                <c:pt idx="51">
                  <c:v>3.2105263157894739</c:v>
                </c:pt>
                <c:pt idx="52">
                  <c:v>3.2434210526315788</c:v>
                </c:pt>
                <c:pt idx="53">
                  <c:v>3.15625</c:v>
                </c:pt>
                <c:pt idx="54">
                  <c:v>3.1134868421052633</c:v>
                </c:pt>
                <c:pt idx="55">
                  <c:v>3.1677631578947367</c:v>
                </c:pt>
                <c:pt idx="56">
                  <c:v>3.1233552631578947</c:v>
                </c:pt>
                <c:pt idx="57">
                  <c:v>3.1151315789473686</c:v>
                </c:pt>
                <c:pt idx="58">
                  <c:v>2.9917763157894739</c:v>
                </c:pt>
                <c:pt idx="59">
                  <c:v>3.1266447368421053</c:v>
                </c:pt>
                <c:pt idx="60">
                  <c:v>3.0148026315789473</c:v>
                </c:pt>
                <c:pt idx="61">
                  <c:v>3.1315789473684212</c:v>
                </c:pt>
                <c:pt idx="62">
                  <c:v>3.044407894736842</c:v>
                </c:pt>
                <c:pt idx="63">
                  <c:v>3.0953947368421053</c:v>
                </c:pt>
                <c:pt idx="64">
                  <c:v>3.0592105263157894</c:v>
                </c:pt>
                <c:pt idx="65">
                  <c:v>3.1134868421052633</c:v>
                </c:pt>
                <c:pt idx="66">
                  <c:v>3.1019736842105261</c:v>
                </c:pt>
                <c:pt idx="67">
                  <c:v>3.1398026315789473</c:v>
                </c:pt>
                <c:pt idx="68">
                  <c:v>3.1480263157894739</c:v>
                </c:pt>
                <c:pt idx="69">
                  <c:v>3.205592105263158</c:v>
                </c:pt>
                <c:pt idx="70">
                  <c:v>3.2648026315789473</c:v>
                </c:pt>
                <c:pt idx="71">
                  <c:v>3.2088815789473686</c:v>
                </c:pt>
              </c:numCache>
            </c:numRef>
          </c:val>
          <c:smooth val="0"/>
          <c:extLst xmlns:c16r2="http://schemas.microsoft.com/office/drawing/2015/06/chart">
            <c:ext xmlns:c16="http://schemas.microsoft.com/office/drawing/2014/chart" uri="{C3380CC4-5D6E-409C-BE32-E72D297353CC}">
              <c16:uniqueId val="{00000000-CBA8-41A5-941D-C85AD0518A14}"/>
            </c:ext>
          </c:extLst>
        </c:ser>
        <c:ser>
          <c:idx val="1"/>
          <c:order val="1"/>
          <c:tx>
            <c:strRef>
              <c:f>'normelized data'!$M$90</c:f>
              <c:strCache>
                <c:ptCount val="1"/>
                <c:pt idx="0">
                  <c:v>seq_130</c:v>
                </c:pt>
              </c:strCache>
            </c:strRef>
          </c:tx>
          <c:spPr>
            <a:ln w="28575" cap="rnd">
              <a:solidFill>
                <a:schemeClr val="tx1"/>
              </a:solidFill>
              <a:round/>
            </a:ln>
            <a:effectLst/>
          </c:spPr>
          <c:marker>
            <c:symbol val="none"/>
          </c:marker>
          <c:cat>
            <c:numRef>
              <c:f>'normelized data'!$K$91:$K$162</c:f>
              <c:numCache>
                <c:formatCode>General</c:formatCode>
                <c:ptCount val="7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numCache>
            </c:numRef>
          </c:cat>
          <c:val>
            <c:numRef>
              <c:f>'normelized data'!$M$91:$M$162</c:f>
              <c:numCache>
                <c:formatCode>General</c:formatCode>
                <c:ptCount val="72"/>
                <c:pt idx="0">
                  <c:v>1</c:v>
                </c:pt>
                <c:pt idx="1">
                  <c:v>0.80091883614088821</c:v>
                </c:pt>
                <c:pt idx="2">
                  <c:v>0.92343032159264926</c:v>
                </c:pt>
                <c:pt idx="3">
                  <c:v>0.8958652373660031</c:v>
                </c:pt>
                <c:pt idx="4">
                  <c:v>0.91271056661562022</c:v>
                </c:pt>
                <c:pt idx="5">
                  <c:v>0.96018376722817766</c:v>
                </c:pt>
                <c:pt idx="6">
                  <c:v>0.91577335375191427</c:v>
                </c:pt>
                <c:pt idx="7">
                  <c:v>1.0627871362940275</c:v>
                </c:pt>
                <c:pt idx="8">
                  <c:v>1.0903522205206737</c:v>
                </c:pt>
                <c:pt idx="9">
                  <c:v>1.1914241960183767</c:v>
                </c:pt>
                <c:pt idx="10">
                  <c:v>1.212863705972435</c:v>
                </c:pt>
                <c:pt idx="11">
                  <c:v>1.2542113323124042</c:v>
                </c:pt>
                <c:pt idx="12">
                  <c:v>1.3108728943338439</c:v>
                </c:pt>
                <c:pt idx="13">
                  <c:v>1.3552833078101072</c:v>
                </c:pt>
                <c:pt idx="14">
                  <c:v>1.4303215926493109</c:v>
                </c:pt>
                <c:pt idx="15">
                  <c:v>1.3797856049004593</c:v>
                </c:pt>
                <c:pt idx="16">
                  <c:v>1.4839203675344563</c:v>
                </c:pt>
                <c:pt idx="17">
                  <c:v>1.4869831546707504</c:v>
                </c:pt>
                <c:pt idx="18">
                  <c:v>1.5405819295558958</c:v>
                </c:pt>
                <c:pt idx="19">
                  <c:v>1.5375191424196017</c:v>
                </c:pt>
                <c:pt idx="20">
                  <c:v>1.6079632465543645</c:v>
                </c:pt>
                <c:pt idx="21">
                  <c:v>1.6156202143950995</c:v>
                </c:pt>
                <c:pt idx="22">
                  <c:v>1.7519142419601839</c:v>
                </c:pt>
                <c:pt idx="23">
                  <c:v>1.7672281776416539</c:v>
                </c:pt>
                <c:pt idx="24">
                  <c:v>1.8116385911179174</c:v>
                </c:pt>
                <c:pt idx="25">
                  <c:v>1.7519142419601839</c:v>
                </c:pt>
                <c:pt idx="26">
                  <c:v>1.8208269525267995</c:v>
                </c:pt>
                <c:pt idx="27">
                  <c:v>1.8499234303215926</c:v>
                </c:pt>
                <c:pt idx="28">
                  <c:v>1.8790199081163859</c:v>
                </c:pt>
                <c:pt idx="29">
                  <c:v>1.8973966309341501</c:v>
                </c:pt>
                <c:pt idx="30">
                  <c:v>1.9280245022970903</c:v>
                </c:pt>
                <c:pt idx="31">
                  <c:v>1.9754977029096479</c:v>
                </c:pt>
                <c:pt idx="32">
                  <c:v>2.0275650842266462</c:v>
                </c:pt>
                <c:pt idx="33">
                  <c:v>1.9586523736600305</c:v>
                </c:pt>
                <c:pt idx="34">
                  <c:v>2.0245022970903523</c:v>
                </c:pt>
                <c:pt idx="35">
                  <c:v>2.0781010719754978</c:v>
                </c:pt>
                <c:pt idx="36">
                  <c:v>2.0689127105666154</c:v>
                </c:pt>
                <c:pt idx="37">
                  <c:v>2.096477794793262</c:v>
                </c:pt>
                <c:pt idx="38">
                  <c:v>2.0428790199081166</c:v>
                </c:pt>
                <c:pt idx="39">
                  <c:v>2.1332312404287901</c:v>
                </c:pt>
                <c:pt idx="40">
                  <c:v>2.127105666156202</c:v>
                </c:pt>
                <c:pt idx="41">
                  <c:v>2.1209800918836139</c:v>
                </c:pt>
                <c:pt idx="42">
                  <c:v>2.1791730474732005</c:v>
                </c:pt>
                <c:pt idx="43">
                  <c:v>2.1883614088820829</c:v>
                </c:pt>
                <c:pt idx="44">
                  <c:v>2.1852986217457886</c:v>
                </c:pt>
                <c:pt idx="45">
                  <c:v>2.1944869831546709</c:v>
                </c:pt>
                <c:pt idx="46">
                  <c:v>2.1837672281776417</c:v>
                </c:pt>
                <c:pt idx="47">
                  <c:v>2.1883614088820829</c:v>
                </c:pt>
                <c:pt idx="48">
                  <c:v>2.1715160796324655</c:v>
                </c:pt>
                <c:pt idx="49">
                  <c:v>2.1868300153139355</c:v>
                </c:pt>
                <c:pt idx="50">
                  <c:v>2.1316998468606432</c:v>
                </c:pt>
                <c:pt idx="51">
                  <c:v>2.1087289433384382</c:v>
                </c:pt>
                <c:pt idx="52">
                  <c:v>2.1531393568147013</c:v>
                </c:pt>
                <c:pt idx="53">
                  <c:v>2.1026033690658501</c:v>
                </c:pt>
                <c:pt idx="54">
                  <c:v>2.0857580398162328</c:v>
                </c:pt>
                <c:pt idx="55">
                  <c:v>2.0903522205206739</c:v>
                </c:pt>
                <c:pt idx="56">
                  <c:v>2.0842266462480858</c:v>
                </c:pt>
                <c:pt idx="57">
                  <c:v>2.0183767228177643</c:v>
                </c:pt>
                <c:pt idx="58">
                  <c:v>2.0551301684532923</c:v>
                </c:pt>
                <c:pt idx="59">
                  <c:v>2.0826952526799389</c:v>
                </c:pt>
                <c:pt idx="60">
                  <c:v>2.0612557427258804</c:v>
                </c:pt>
                <c:pt idx="61">
                  <c:v>2.0352220520673812</c:v>
                </c:pt>
                <c:pt idx="62">
                  <c:v>2.0168453292496173</c:v>
                </c:pt>
                <c:pt idx="63">
                  <c:v>2.0168453292496173</c:v>
                </c:pt>
                <c:pt idx="64">
                  <c:v>1.996937212863706</c:v>
                </c:pt>
                <c:pt idx="65">
                  <c:v>1.9846860643185298</c:v>
                </c:pt>
                <c:pt idx="66">
                  <c:v>2.0061255742725881</c:v>
                </c:pt>
                <c:pt idx="67">
                  <c:v>1.9678407350689127</c:v>
                </c:pt>
                <c:pt idx="68">
                  <c:v>1.9785604900459417</c:v>
                </c:pt>
                <c:pt idx="69">
                  <c:v>2.0183767228177643</c:v>
                </c:pt>
                <c:pt idx="70">
                  <c:v>2.0367534456355285</c:v>
                </c:pt>
                <c:pt idx="71">
                  <c:v>2.0336906584992342</c:v>
                </c:pt>
              </c:numCache>
            </c:numRef>
          </c:val>
          <c:smooth val="0"/>
          <c:extLst xmlns:c16r2="http://schemas.microsoft.com/office/drawing/2015/06/chart">
            <c:ext xmlns:c16="http://schemas.microsoft.com/office/drawing/2014/chart" uri="{C3380CC4-5D6E-409C-BE32-E72D297353CC}">
              <c16:uniqueId val="{00000001-CBA8-41A5-941D-C85AD0518A14}"/>
            </c:ext>
          </c:extLst>
        </c:ser>
        <c:dLbls>
          <c:showLegendKey val="0"/>
          <c:showVal val="0"/>
          <c:showCatName val="0"/>
          <c:showSerName val="0"/>
          <c:showPercent val="0"/>
          <c:showBubbleSize val="0"/>
        </c:dLbls>
        <c:smooth val="0"/>
        <c:axId val="439384584"/>
        <c:axId val="439386936"/>
      </c:lineChart>
      <c:catAx>
        <c:axId val="4393845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39386936"/>
        <c:crosses val="autoZero"/>
        <c:auto val="1"/>
        <c:lblAlgn val="ctr"/>
        <c:lblOffset val="100"/>
        <c:tickLblSkip val="6"/>
        <c:noMultiLvlLbl val="0"/>
      </c:catAx>
      <c:valAx>
        <c:axId val="439386936"/>
        <c:scaling>
          <c:orientation val="minMax"/>
        </c:scaling>
        <c:delete val="0"/>
        <c:axPos val="l"/>
        <c:title>
          <c:tx>
            <c:rich>
              <a:bodyPr rot="-54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r>
                  <a:rPr lang="en-US" sz="1050" b="1" dirty="0">
                    <a:solidFill>
                      <a:sysClr val="windowText" lastClr="000000"/>
                    </a:solidFill>
                  </a:rPr>
                  <a:t>normalized reporter expression</a:t>
                </a:r>
              </a:p>
            </c:rich>
          </c:tx>
          <c:layout>
            <c:manualLayout>
              <c:xMode val="edge"/>
              <c:yMode val="edge"/>
              <c:x val="2.8286877943235332E-2"/>
              <c:y val="6.6694604879104211E-2"/>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39384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'normelized data'!$N$90</c:f>
              <c:strCache>
                <c:ptCount val="1"/>
                <c:pt idx="0">
                  <c:v>seq_5</c:v>
                </c:pt>
              </c:strCache>
            </c:strRef>
          </c:tx>
          <c:spPr>
            <a:ln w="28575" cap="rnd">
              <a:solidFill>
                <a:schemeClr val="bg1">
                  <a:lumMod val="50000"/>
                </a:schemeClr>
              </a:solidFill>
              <a:round/>
            </a:ln>
            <a:effectLst/>
          </c:spPr>
          <c:marker>
            <c:symbol val="none"/>
          </c:marker>
          <c:cat>
            <c:numRef>
              <c:f>'normelized data'!$K$91:$K$162</c:f>
              <c:numCache>
                <c:formatCode>General</c:formatCode>
                <c:ptCount val="7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numCache>
            </c:numRef>
          </c:cat>
          <c:val>
            <c:numRef>
              <c:f>'normelized data'!$N$91:$N$162</c:f>
              <c:numCache>
                <c:formatCode>General</c:formatCode>
                <c:ptCount val="72"/>
                <c:pt idx="0">
                  <c:v>1</c:v>
                </c:pt>
                <c:pt idx="1">
                  <c:v>1.038753495805034</c:v>
                </c:pt>
                <c:pt idx="2">
                  <c:v>0.86056731921693963</c:v>
                </c:pt>
                <c:pt idx="3">
                  <c:v>0.77506991610067921</c:v>
                </c:pt>
                <c:pt idx="4">
                  <c:v>0.70914902117459044</c:v>
                </c:pt>
                <c:pt idx="5">
                  <c:v>0.68198162205353574</c:v>
                </c:pt>
                <c:pt idx="6">
                  <c:v>0.63363963244107069</c:v>
                </c:pt>
                <c:pt idx="7">
                  <c:v>0.62524970035956851</c:v>
                </c:pt>
                <c:pt idx="8">
                  <c:v>0.57850579304834204</c:v>
                </c:pt>
                <c:pt idx="9">
                  <c:v>0.57251298441869758</c:v>
                </c:pt>
                <c:pt idx="10">
                  <c:v>0.56212544946064724</c:v>
                </c:pt>
                <c:pt idx="11">
                  <c:v>0.51737914502596882</c:v>
                </c:pt>
                <c:pt idx="12">
                  <c:v>0.50419496604075109</c:v>
                </c:pt>
                <c:pt idx="13">
                  <c:v>0.48581701957650819</c:v>
                </c:pt>
                <c:pt idx="14">
                  <c:v>0.47702756691969639</c:v>
                </c:pt>
                <c:pt idx="15">
                  <c:v>0.4550539352776668</c:v>
                </c:pt>
                <c:pt idx="16">
                  <c:v>0.44027167399121053</c:v>
                </c:pt>
                <c:pt idx="17">
                  <c:v>0.4366759888134239</c:v>
                </c:pt>
                <c:pt idx="18">
                  <c:v>0.42908509788254096</c:v>
                </c:pt>
                <c:pt idx="19">
                  <c:v>0.41390331602077507</c:v>
                </c:pt>
                <c:pt idx="20">
                  <c:v>0.40351578106272473</c:v>
                </c:pt>
                <c:pt idx="21">
                  <c:v>0.39752297243308032</c:v>
                </c:pt>
                <c:pt idx="22">
                  <c:v>0.38753495805033961</c:v>
                </c:pt>
                <c:pt idx="23">
                  <c:v>0.38034358769476628</c:v>
                </c:pt>
                <c:pt idx="24">
                  <c:v>0.3651618058330004</c:v>
                </c:pt>
                <c:pt idx="25">
                  <c:v>0.35876947662804637</c:v>
                </c:pt>
                <c:pt idx="26">
                  <c:v>0.36316420295645224</c:v>
                </c:pt>
                <c:pt idx="27">
                  <c:v>0.35157810627247305</c:v>
                </c:pt>
                <c:pt idx="28">
                  <c:v>0.35237714742309229</c:v>
                </c:pt>
                <c:pt idx="29">
                  <c:v>0.33599680383539754</c:v>
                </c:pt>
                <c:pt idx="30">
                  <c:v>0.32920495405513384</c:v>
                </c:pt>
                <c:pt idx="31">
                  <c:v>0.32600878945265682</c:v>
                </c:pt>
                <c:pt idx="32">
                  <c:v>0.31841789852177388</c:v>
                </c:pt>
                <c:pt idx="33">
                  <c:v>0.31841789852177388</c:v>
                </c:pt>
                <c:pt idx="34">
                  <c:v>0.31322413104274871</c:v>
                </c:pt>
                <c:pt idx="35">
                  <c:v>0.31362365161805833</c:v>
                </c:pt>
                <c:pt idx="36">
                  <c:v>0.31082700759089094</c:v>
                </c:pt>
                <c:pt idx="37">
                  <c:v>0.30603276068717539</c:v>
                </c:pt>
                <c:pt idx="38">
                  <c:v>0.29884139033160206</c:v>
                </c:pt>
                <c:pt idx="39">
                  <c:v>0.29165001997602874</c:v>
                </c:pt>
                <c:pt idx="40">
                  <c:v>0.2976428286056732</c:v>
                </c:pt>
                <c:pt idx="41">
                  <c:v>0.29005193767479026</c:v>
                </c:pt>
                <c:pt idx="42">
                  <c:v>0.28565721134638433</c:v>
                </c:pt>
                <c:pt idx="43">
                  <c:v>0.28485817019576509</c:v>
                </c:pt>
                <c:pt idx="44">
                  <c:v>0.27846584099081101</c:v>
                </c:pt>
                <c:pt idx="45">
                  <c:v>0.28046344386735916</c:v>
                </c:pt>
                <c:pt idx="46">
                  <c:v>0.27886536156612063</c:v>
                </c:pt>
                <c:pt idx="47">
                  <c:v>0.27487015581302437</c:v>
                </c:pt>
                <c:pt idx="48">
                  <c:v>0.27966440271673992</c:v>
                </c:pt>
                <c:pt idx="49">
                  <c:v>0.28086296444266878</c:v>
                </c:pt>
                <c:pt idx="50">
                  <c:v>0.27327207351178584</c:v>
                </c:pt>
                <c:pt idx="51">
                  <c:v>0.27407111466240514</c:v>
                </c:pt>
                <c:pt idx="52">
                  <c:v>0.27087495005992807</c:v>
                </c:pt>
                <c:pt idx="53">
                  <c:v>0.27447063523771476</c:v>
                </c:pt>
                <c:pt idx="54">
                  <c:v>0.2724730323611666</c:v>
                </c:pt>
                <c:pt idx="55">
                  <c:v>0.26927686775868959</c:v>
                </c:pt>
                <c:pt idx="56">
                  <c:v>0.26767878545745105</c:v>
                </c:pt>
                <c:pt idx="57">
                  <c:v>0.2628845385537355</c:v>
                </c:pt>
                <c:pt idx="58">
                  <c:v>0.26008789452656811</c:v>
                </c:pt>
                <c:pt idx="59">
                  <c:v>0.25888933280063925</c:v>
                </c:pt>
                <c:pt idx="60">
                  <c:v>0.26008789452656811</c:v>
                </c:pt>
                <c:pt idx="61">
                  <c:v>0.26088693567718735</c:v>
                </c:pt>
                <c:pt idx="62">
                  <c:v>0.25769077107471033</c:v>
                </c:pt>
                <c:pt idx="63">
                  <c:v>0.26168597682780664</c:v>
                </c:pt>
                <c:pt idx="64">
                  <c:v>0.26168597682780664</c:v>
                </c:pt>
                <c:pt idx="65">
                  <c:v>0.25649220934878147</c:v>
                </c:pt>
                <c:pt idx="66">
                  <c:v>0.26088693567718735</c:v>
                </c:pt>
                <c:pt idx="67">
                  <c:v>0.26248501797842588</c:v>
                </c:pt>
                <c:pt idx="68">
                  <c:v>0.2636835797043548</c:v>
                </c:pt>
                <c:pt idx="69">
                  <c:v>0.26008789452656811</c:v>
                </c:pt>
                <c:pt idx="70">
                  <c:v>0.26687974430683181</c:v>
                </c:pt>
                <c:pt idx="71">
                  <c:v>0.26608070315621257</c:v>
                </c:pt>
              </c:numCache>
            </c:numRef>
          </c:val>
          <c:smooth val="0"/>
          <c:extLst xmlns:c16r2="http://schemas.microsoft.com/office/drawing/2015/06/chart">
            <c:ext xmlns:c16="http://schemas.microsoft.com/office/drawing/2014/chart" uri="{C3380CC4-5D6E-409C-BE32-E72D297353CC}">
              <c16:uniqueId val="{00000000-97C6-4AD5-81BF-217E59DA11ED}"/>
            </c:ext>
          </c:extLst>
        </c:ser>
        <c:ser>
          <c:idx val="1"/>
          <c:order val="1"/>
          <c:tx>
            <c:strRef>
              <c:f>'normelized data'!$O$90</c:f>
              <c:strCache>
                <c:ptCount val="1"/>
                <c:pt idx="0">
                  <c:v>seq_130</c:v>
                </c:pt>
              </c:strCache>
            </c:strRef>
          </c:tx>
          <c:spPr>
            <a:ln w="28575" cap="rnd">
              <a:solidFill>
                <a:schemeClr val="tx1"/>
              </a:solidFill>
              <a:round/>
            </a:ln>
            <a:effectLst/>
          </c:spPr>
          <c:marker>
            <c:symbol val="none"/>
          </c:marker>
          <c:cat>
            <c:numRef>
              <c:f>'normelized data'!$K$91:$K$162</c:f>
              <c:numCache>
                <c:formatCode>General</c:formatCode>
                <c:ptCount val="7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numCache>
            </c:numRef>
          </c:cat>
          <c:val>
            <c:numRef>
              <c:f>'normelized data'!$O$91:$O$162</c:f>
              <c:numCache>
                <c:formatCode>General</c:formatCode>
                <c:ptCount val="72"/>
                <c:pt idx="0">
                  <c:v>1</c:v>
                </c:pt>
                <c:pt idx="1">
                  <c:v>0.98341232227488151</c:v>
                </c:pt>
                <c:pt idx="2">
                  <c:v>0.75829383886255919</c:v>
                </c:pt>
                <c:pt idx="3">
                  <c:v>0.76303317535545023</c:v>
                </c:pt>
                <c:pt idx="4">
                  <c:v>0.75592417061611372</c:v>
                </c:pt>
                <c:pt idx="5">
                  <c:v>0.64786729857819902</c:v>
                </c:pt>
                <c:pt idx="6">
                  <c:v>0.64881516587677723</c:v>
                </c:pt>
                <c:pt idx="7">
                  <c:v>0.62701421800947865</c:v>
                </c:pt>
                <c:pt idx="8">
                  <c:v>0.58483412322274886</c:v>
                </c:pt>
                <c:pt idx="9">
                  <c:v>0.58483412322274886</c:v>
                </c:pt>
                <c:pt idx="10">
                  <c:v>0.56350710900473933</c:v>
                </c:pt>
                <c:pt idx="11">
                  <c:v>0.56161137440758291</c:v>
                </c:pt>
                <c:pt idx="12">
                  <c:v>0.52559241706161142</c:v>
                </c:pt>
                <c:pt idx="13">
                  <c:v>0.51990521327014216</c:v>
                </c:pt>
                <c:pt idx="14">
                  <c:v>0.50995260663507114</c:v>
                </c:pt>
                <c:pt idx="15">
                  <c:v>0.4876777251184834</c:v>
                </c:pt>
                <c:pt idx="16">
                  <c:v>0.48104265402843605</c:v>
                </c:pt>
                <c:pt idx="17">
                  <c:v>0.47345971563981043</c:v>
                </c:pt>
                <c:pt idx="18">
                  <c:v>0.45876777251184836</c:v>
                </c:pt>
                <c:pt idx="19">
                  <c:v>0.45213270142180095</c:v>
                </c:pt>
                <c:pt idx="20">
                  <c:v>0.44644549763033176</c:v>
                </c:pt>
                <c:pt idx="21">
                  <c:v>0.42985781990521327</c:v>
                </c:pt>
                <c:pt idx="22">
                  <c:v>0.42085308056872039</c:v>
                </c:pt>
                <c:pt idx="23">
                  <c:v>0.409478672985782</c:v>
                </c:pt>
                <c:pt idx="24">
                  <c:v>0.40236966824644549</c:v>
                </c:pt>
                <c:pt idx="25">
                  <c:v>0.39431279620853082</c:v>
                </c:pt>
                <c:pt idx="26">
                  <c:v>0.39289099526066351</c:v>
                </c:pt>
                <c:pt idx="27">
                  <c:v>0.38104265402843601</c:v>
                </c:pt>
                <c:pt idx="28">
                  <c:v>0.37488151658767771</c:v>
                </c:pt>
                <c:pt idx="29">
                  <c:v>0.36824644549763036</c:v>
                </c:pt>
                <c:pt idx="30">
                  <c:v>0.35924170616113743</c:v>
                </c:pt>
                <c:pt idx="31">
                  <c:v>0.36492890995260663</c:v>
                </c:pt>
                <c:pt idx="32">
                  <c:v>0.36161137440758295</c:v>
                </c:pt>
                <c:pt idx="33">
                  <c:v>0.35308056872037913</c:v>
                </c:pt>
                <c:pt idx="34">
                  <c:v>0.34454976303317536</c:v>
                </c:pt>
                <c:pt idx="35">
                  <c:v>0.34597156398104267</c:v>
                </c:pt>
                <c:pt idx="36">
                  <c:v>0.33649289099526064</c:v>
                </c:pt>
                <c:pt idx="37">
                  <c:v>0.33127962085308055</c:v>
                </c:pt>
                <c:pt idx="38">
                  <c:v>0.32748815165876777</c:v>
                </c:pt>
                <c:pt idx="39">
                  <c:v>0.3246445497630332</c:v>
                </c:pt>
                <c:pt idx="40">
                  <c:v>0.32369668246445499</c:v>
                </c:pt>
                <c:pt idx="41">
                  <c:v>0.318957345971564</c:v>
                </c:pt>
                <c:pt idx="42">
                  <c:v>0.31516587677725116</c:v>
                </c:pt>
                <c:pt idx="43">
                  <c:v>0.31611374407582937</c:v>
                </c:pt>
                <c:pt idx="44">
                  <c:v>0.31090047393364928</c:v>
                </c:pt>
                <c:pt idx="45">
                  <c:v>0.31611374407582937</c:v>
                </c:pt>
                <c:pt idx="46">
                  <c:v>0.31137440758293838</c:v>
                </c:pt>
                <c:pt idx="47">
                  <c:v>0.30947867298578197</c:v>
                </c:pt>
                <c:pt idx="48">
                  <c:v>0.30947867298578197</c:v>
                </c:pt>
                <c:pt idx="49">
                  <c:v>0.30236966824644551</c:v>
                </c:pt>
                <c:pt idx="50">
                  <c:v>0.30473933649289098</c:v>
                </c:pt>
                <c:pt idx="51">
                  <c:v>0.30284360189573462</c:v>
                </c:pt>
                <c:pt idx="52">
                  <c:v>0.30236966824644551</c:v>
                </c:pt>
                <c:pt idx="53">
                  <c:v>0.30047393364928909</c:v>
                </c:pt>
                <c:pt idx="54">
                  <c:v>0.30426540284360187</c:v>
                </c:pt>
                <c:pt idx="55">
                  <c:v>0.3014218009478673</c:v>
                </c:pt>
                <c:pt idx="56">
                  <c:v>0.29952606635071088</c:v>
                </c:pt>
                <c:pt idx="57">
                  <c:v>0.29905213270142178</c:v>
                </c:pt>
                <c:pt idx="58">
                  <c:v>0.29289099526066353</c:v>
                </c:pt>
                <c:pt idx="59">
                  <c:v>0.29194312796208532</c:v>
                </c:pt>
                <c:pt idx="60">
                  <c:v>0.2895734597156398</c:v>
                </c:pt>
                <c:pt idx="61">
                  <c:v>0.28672985781990523</c:v>
                </c:pt>
                <c:pt idx="62">
                  <c:v>0.28862559241706159</c:v>
                </c:pt>
                <c:pt idx="63">
                  <c:v>0.29146919431279622</c:v>
                </c:pt>
                <c:pt idx="64">
                  <c:v>0.2890995260663507</c:v>
                </c:pt>
                <c:pt idx="65">
                  <c:v>0.28625592417061613</c:v>
                </c:pt>
                <c:pt idx="66">
                  <c:v>0.29857819905213268</c:v>
                </c:pt>
                <c:pt idx="67">
                  <c:v>0.28815165876777249</c:v>
                </c:pt>
                <c:pt idx="68">
                  <c:v>0.29146919431279622</c:v>
                </c:pt>
                <c:pt idx="69">
                  <c:v>0.29241706161137443</c:v>
                </c:pt>
                <c:pt idx="70">
                  <c:v>0.29620853080568721</c:v>
                </c:pt>
                <c:pt idx="71">
                  <c:v>0.2957345971563981</c:v>
                </c:pt>
              </c:numCache>
            </c:numRef>
          </c:val>
          <c:smooth val="0"/>
          <c:extLst xmlns:c16r2="http://schemas.microsoft.com/office/drawing/2015/06/chart">
            <c:ext xmlns:c16="http://schemas.microsoft.com/office/drawing/2014/chart" uri="{C3380CC4-5D6E-409C-BE32-E72D297353CC}">
              <c16:uniqueId val="{00000001-97C6-4AD5-81BF-217E59DA11ED}"/>
            </c:ext>
          </c:extLst>
        </c:ser>
        <c:dLbls>
          <c:showLegendKey val="0"/>
          <c:showVal val="0"/>
          <c:showCatName val="0"/>
          <c:showSerName val="0"/>
          <c:showPercent val="0"/>
          <c:showBubbleSize val="0"/>
        </c:dLbls>
        <c:smooth val="0"/>
        <c:axId val="439385760"/>
        <c:axId val="439388112"/>
      </c:lineChart>
      <c:catAx>
        <c:axId val="4393857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39388112"/>
        <c:crosses val="autoZero"/>
        <c:auto val="1"/>
        <c:lblAlgn val="ctr"/>
        <c:lblOffset val="100"/>
        <c:tickLblSkip val="6"/>
        <c:noMultiLvlLbl val="0"/>
      </c:catAx>
      <c:valAx>
        <c:axId val="439388112"/>
        <c:scaling>
          <c:orientation val="minMax"/>
        </c:scaling>
        <c:delete val="0"/>
        <c:axPos val="l"/>
        <c:title>
          <c:tx>
            <c:rich>
              <a:bodyPr rot="-54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r>
                  <a:rPr lang="en-US" sz="1050" b="1" dirty="0">
                    <a:solidFill>
                      <a:sysClr val="windowText" lastClr="000000"/>
                    </a:solidFill>
                  </a:rPr>
                  <a:t>normalized reporter expression</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39385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Sheet1!$A$36</c:f>
              <c:strCache>
                <c:ptCount val="1"/>
                <c:pt idx="0">
                  <c:v>clean</c:v>
                </c:pt>
              </c:strCache>
            </c:strRef>
          </c:tx>
          <c:spPr>
            <a:solidFill>
              <a:schemeClr val="bg1">
                <a:lumMod val="85000"/>
              </a:schemeClr>
            </a:solidFill>
            <a:ln>
              <a:noFill/>
            </a:ln>
            <a:effectLst/>
          </c:spPr>
          <c:invertIfNegative val="0"/>
          <c:errBars>
            <c:errBarType val="both"/>
            <c:errValType val="cust"/>
            <c:noEndCap val="0"/>
            <c:plus>
              <c:numRef>
                <c:f>Sheet1!$I$36:$M$36</c:f>
                <c:numCache>
                  <c:formatCode>General</c:formatCode>
                  <c:ptCount val="2"/>
                  <c:pt idx="0">
                    <c:v>0</c:v>
                  </c:pt>
                  <c:pt idx="1">
                    <c:v>0</c:v>
                  </c:pt>
                </c:numCache>
                <c:extLst xmlns:c16r2="http://schemas.microsoft.com/office/drawing/2015/06/chart"/>
              </c:numRef>
            </c:plus>
            <c:minus>
              <c:numRef>
                <c:f>Sheet1!$I$36:$M$36</c:f>
                <c:numCache>
                  <c:formatCode>General</c:formatCode>
                  <c:ptCount val="2"/>
                  <c:pt idx="0">
                    <c:v>0</c:v>
                  </c:pt>
                  <c:pt idx="1">
                    <c:v>0</c:v>
                  </c:pt>
                </c:numCache>
                <c:extLst xmlns:c16r2="http://schemas.microsoft.com/office/drawing/2015/06/chart"/>
              </c:numRef>
            </c:minus>
            <c:spPr>
              <a:noFill/>
              <a:ln w="9525" cap="flat" cmpd="sng" algn="ctr">
                <a:solidFill>
                  <a:schemeClr val="tx1">
                    <a:lumMod val="65000"/>
                    <a:lumOff val="35000"/>
                  </a:schemeClr>
                </a:solidFill>
                <a:round/>
              </a:ln>
              <a:effectLst/>
            </c:spPr>
          </c:errBars>
          <c:cat>
            <c:strRef>
              <c:f>Sheet1!$B$35:$F$35</c:f>
              <c:strCache>
                <c:ptCount val="2"/>
                <c:pt idx="0">
                  <c:v>H130</c:v>
                </c:pt>
                <c:pt idx="1">
                  <c:v>H5</c:v>
                </c:pt>
              </c:strCache>
              <c:extLst xmlns:c16r2="http://schemas.microsoft.com/office/drawing/2015/06/chart"/>
            </c:strRef>
          </c:cat>
          <c:val>
            <c:numRef>
              <c:f>Sheet1!$B$36:$F$36</c:f>
              <c:numCache>
                <c:formatCode>General</c:formatCode>
                <c:ptCount val="2"/>
                <c:pt idx="0">
                  <c:v>1</c:v>
                </c:pt>
                <c:pt idx="1">
                  <c:v>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7BB9-47B0-A151-22CDBA7BB3D2}"/>
            </c:ext>
          </c:extLst>
        </c:ser>
        <c:ser>
          <c:idx val="1"/>
          <c:order val="1"/>
          <c:tx>
            <c:strRef>
              <c:f>Sheet1!$A$37</c:f>
              <c:strCache>
                <c:ptCount val="1"/>
                <c:pt idx="0">
                  <c:v>IFN</c:v>
                </c:pt>
              </c:strCache>
            </c:strRef>
          </c:tx>
          <c:spPr>
            <a:solidFill>
              <a:schemeClr val="bg1">
                <a:lumMod val="50000"/>
              </a:schemeClr>
            </a:solidFill>
            <a:ln>
              <a:noFill/>
            </a:ln>
            <a:effectLst/>
          </c:spPr>
          <c:invertIfNegative val="0"/>
          <c:errBars>
            <c:errBarType val="both"/>
            <c:errValType val="cust"/>
            <c:noEndCap val="0"/>
            <c:plus>
              <c:numRef>
                <c:f>Sheet1!$I$37:$M$37</c:f>
                <c:numCache>
                  <c:formatCode>General</c:formatCode>
                  <c:ptCount val="2"/>
                  <c:pt idx="0">
                    <c:v>1.5824206670607979E-2</c:v>
                  </c:pt>
                  <c:pt idx="1">
                    <c:v>8.4636523281787588E-3</c:v>
                  </c:pt>
                </c:numCache>
                <c:extLst xmlns:c16r2="http://schemas.microsoft.com/office/drawing/2015/06/chart"/>
              </c:numRef>
            </c:plus>
            <c:minus>
              <c:numRef>
                <c:f>Sheet1!$I$37:$M$37</c:f>
                <c:numCache>
                  <c:formatCode>General</c:formatCode>
                  <c:ptCount val="2"/>
                  <c:pt idx="0">
                    <c:v>1.5824206670607979E-2</c:v>
                  </c:pt>
                  <c:pt idx="1">
                    <c:v>8.4636523281787588E-3</c:v>
                  </c:pt>
                </c:numCache>
                <c:extLst xmlns:c16r2="http://schemas.microsoft.com/office/drawing/2015/06/chart"/>
              </c:numRef>
            </c:minus>
            <c:spPr>
              <a:noFill/>
              <a:ln w="9525" cap="flat" cmpd="sng" algn="ctr">
                <a:solidFill>
                  <a:schemeClr val="tx1">
                    <a:lumMod val="65000"/>
                    <a:lumOff val="35000"/>
                  </a:schemeClr>
                </a:solidFill>
                <a:round/>
              </a:ln>
              <a:effectLst/>
            </c:spPr>
          </c:errBars>
          <c:cat>
            <c:strRef>
              <c:f>Sheet1!$B$35:$F$35</c:f>
              <c:strCache>
                <c:ptCount val="2"/>
                <c:pt idx="0">
                  <c:v>H130</c:v>
                </c:pt>
                <c:pt idx="1">
                  <c:v>H5</c:v>
                </c:pt>
              </c:strCache>
              <c:extLst xmlns:c16r2="http://schemas.microsoft.com/office/drawing/2015/06/chart"/>
            </c:strRef>
          </c:cat>
          <c:val>
            <c:numRef>
              <c:f>Sheet1!$B$37:$F$37</c:f>
              <c:numCache>
                <c:formatCode>General</c:formatCode>
                <c:ptCount val="2"/>
                <c:pt idx="0">
                  <c:v>1.5057145602406272</c:v>
                </c:pt>
                <c:pt idx="1">
                  <c:v>1.0656975804609752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7BB9-47B0-A151-22CDBA7BB3D2}"/>
            </c:ext>
          </c:extLst>
        </c:ser>
        <c:ser>
          <c:idx val="2"/>
          <c:order val="2"/>
          <c:tx>
            <c:strRef>
              <c:f>Sheet1!$A$38</c:f>
              <c:strCache>
                <c:ptCount val="1"/>
                <c:pt idx="0">
                  <c:v>TNF</c:v>
                </c:pt>
              </c:strCache>
            </c:strRef>
          </c:tx>
          <c:spPr>
            <a:solidFill>
              <a:schemeClr val="accent3"/>
            </a:solidFill>
            <a:ln>
              <a:noFill/>
            </a:ln>
            <a:effectLst/>
          </c:spPr>
          <c:invertIfNegative val="0"/>
          <c:errBars>
            <c:errBarType val="both"/>
            <c:errValType val="cust"/>
            <c:noEndCap val="0"/>
            <c:plus>
              <c:numRef>
                <c:f>Sheet1!$I$38:$M$38</c:f>
                <c:numCache>
                  <c:formatCode>General</c:formatCode>
                  <c:ptCount val="2"/>
                  <c:pt idx="0">
                    <c:v>0.11150082029179528</c:v>
                  </c:pt>
                  <c:pt idx="1">
                    <c:v>8.5116168360357139E-2</c:v>
                  </c:pt>
                </c:numCache>
                <c:extLst xmlns:c16r2="http://schemas.microsoft.com/office/drawing/2015/06/chart"/>
              </c:numRef>
            </c:plus>
            <c:minus>
              <c:numRef>
                <c:f>Sheet1!$I$38:$M$38</c:f>
                <c:numCache>
                  <c:formatCode>General</c:formatCode>
                  <c:ptCount val="2"/>
                  <c:pt idx="0">
                    <c:v>0.11150082029179528</c:v>
                  </c:pt>
                  <c:pt idx="1">
                    <c:v>8.5116168360357139E-2</c:v>
                  </c:pt>
                </c:numCache>
                <c:extLst xmlns:c16r2="http://schemas.microsoft.com/office/drawing/2015/06/chart"/>
              </c:numRef>
            </c:minus>
            <c:spPr>
              <a:noFill/>
              <a:ln w="9525" cap="flat" cmpd="sng" algn="ctr">
                <a:solidFill>
                  <a:schemeClr val="tx1">
                    <a:lumMod val="65000"/>
                    <a:lumOff val="35000"/>
                  </a:schemeClr>
                </a:solidFill>
                <a:round/>
              </a:ln>
              <a:effectLst/>
            </c:spPr>
          </c:errBars>
          <c:cat>
            <c:strRef>
              <c:f>Sheet1!$B$35:$F$35</c:f>
              <c:strCache>
                <c:ptCount val="2"/>
                <c:pt idx="0">
                  <c:v>H130</c:v>
                </c:pt>
                <c:pt idx="1">
                  <c:v>H5</c:v>
                </c:pt>
              </c:strCache>
              <c:extLst xmlns:c16r2="http://schemas.microsoft.com/office/drawing/2015/06/chart"/>
            </c:strRef>
          </c:cat>
          <c:val>
            <c:numRef>
              <c:f>Sheet1!$B$38:$F$38</c:f>
              <c:numCache>
                <c:formatCode>General</c:formatCode>
                <c:ptCount val="2"/>
                <c:pt idx="0">
                  <c:v>6.3377370124797343</c:v>
                </c:pt>
                <c:pt idx="1">
                  <c:v>4.0868732048745695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7BB9-47B0-A151-22CDBA7BB3D2}"/>
            </c:ext>
          </c:extLst>
        </c:ser>
        <c:ser>
          <c:idx val="3"/>
          <c:order val="3"/>
          <c:tx>
            <c:strRef>
              <c:f>Sheet1!$A$39</c:f>
              <c:strCache>
                <c:ptCount val="1"/>
                <c:pt idx="0">
                  <c:v>IFN+TNF</c:v>
                </c:pt>
              </c:strCache>
            </c:strRef>
          </c:tx>
          <c:spPr>
            <a:solidFill>
              <a:schemeClr val="tx1">
                <a:lumMod val="50000"/>
                <a:lumOff val="50000"/>
              </a:schemeClr>
            </a:solidFill>
            <a:ln>
              <a:noFill/>
            </a:ln>
            <a:effectLst/>
          </c:spPr>
          <c:invertIfNegative val="0"/>
          <c:errBars>
            <c:errBarType val="both"/>
            <c:errValType val="cust"/>
            <c:noEndCap val="0"/>
            <c:plus>
              <c:numRef>
                <c:f>Sheet1!$I$39:$M$39</c:f>
                <c:numCache>
                  <c:formatCode>General</c:formatCode>
                  <c:ptCount val="2"/>
                  <c:pt idx="0">
                    <c:v>0.43641912800434796</c:v>
                  </c:pt>
                  <c:pt idx="1">
                    <c:v>8.4379045315206888E-2</c:v>
                  </c:pt>
                </c:numCache>
                <c:extLst xmlns:c16r2="http://schemas.microsoft.com/office/drawing/2015/06/chart"/>
              </c:numRef>
            </c:plus>
            <c:minus>
              <c:numRef>
                <c:f>Sheet1!$I$39:$M$39</c:f>
                <c:numCache>
                  <c:formatCode>General</c:formatCode>
                  <c:ptCount val="2"/>
                  <c:pt idx="0">
                    <c:v>0.43641912800434796</c:v>
                  </c:pt>
                  <c:pt idx="1">
                    <c:v>8.4379045315206888E-2</c:v>
                  </c:pt>
                </c:numCache>
                <c:extLst xmlns:c16r2="http://schemas.microsoft.com/office/drawing/2015/06/chart"/>
              </c:numRef>
            </c:minus>
            <c:spPr>
              <a:noFill/>
              <a:ln w="9525" cap="flat" cmpd="sng" algn="ctr">
                <a:solidFill>
                  <a:schemeClr val="tx1">
                    <a:lumMod val="65000"/>
                    <a:lumOff val="35000"/>
                  </a:schemeClr>
                </a:solidFill>
                <a:round/>
              </a:ln>
              <a:effectLst/>
            </c:spPr>
          </c:errBars>
          <c:cat>
            <c:strRef>
              <c:f>Sheet1!$B$35:$F$35</c:f>
              <c:strCache>
                <c:ptCount val="2"/>
                <c:pt idx="0">
                  <c:v>H130</c:v>
                </c:pt>
                <c:pt idx="1">
                  <c:v>H5</c:v>
                </c:pt>
              </c:strCache>
              <c:extLst xmlns:c16r2="http://schemas.microsoft.com/office/drawing/2015/06/chart"/>
            </c:strRef>
          </c:cat>
          <c:val>
            <c:numRef>
              <c:f>Sheet1!$B$39:$F$39</c:f>
              <c:numCache>
                <c:formatCode>General</c:formatCode>
                <c:ptCount val="2"/>
                <c:pt idx="0">
                  <c:v>16.965877442382865</c:v>
                </c:pt>
                <c:pt idx="1">
                  <c:v>7.8391491819640891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7BB9-47B0-A151-22CDBA7BB3D2}"/>
            </c:ext>
          </c:extLst>
        </c:ser>
        <c:ser>
          <c:idx val="4"/>
          <c:order val="4"/>
          <c:tx>
            <c:strRef>
              <c:f>Sheet1!$A$40</c:f>
              <c:strCache>
                <c:ptCount val="1"/>
                <c:pt idx="0">
                  <c:v>Hypo</c:v>
                </c:pt>
              </c:strCache>
            </c:strRef>
          </c:tx>
          <c:spPr>
            <a:solidFill>
              <a:schemeClr val="bg2">
                <a:lumMod val="75000"/>
              </a:schemeClr>
            </a:solidFill>
            <a:ln>
              <a:noFill/>
            </a:ln>
            <a:effectLst/>
          </c:spPr>
          <c:invertIfNegative val="0"/>
          <c:errBars>
            <c:errBarType val="both"/>
            <c:errValType val="cust"/>
            <c:noEndCap val="0"/>
            <c:plus>
              <c:numRef>
                <c:f>Sheet1!$I$40:$M$40</c:f>
                <c:numCache>
                  <c:formatCode>General</c:formatCode>
                  <c:ptCount val="2"/>
                  <c:pt idx="0">
                    <c:v>4.0817810604709986E-2</c:v>
                  </c:pt>
                  <c:pt idx="1">
                    <c:v>7.3624693647771303E-3</c:v>
                  </c:pt>
                </c:numCache>
                <c:extLst xmlns:c16r2="http://schemas.microsoft.com/office/drawing/2015/06/chart"/>
              </c:numRef>
            </c:plus>
            <c:minus>
              <c:numRef>
                <c:f>Sheet1!$I$40:$M$40</c:f>
                <c:numCache>
                  <c:formatCode>General</c:formatCode>
                  <c:ptCount val="2"/>
                  <c:pt idx="0">
                    <c:v>4.0817810604709986E-2</c:v>
                  </c:pt>
                  <c:pt idx="1">
                    <c:v>7.3624693647771303E-3</c:v>
                  </c:pt>
                </c:numCache>
                <c:extLst xmlns:c16r2="http://schemas.microsoft.com/office/drawing/2015/06/chart"/>
              </c:numRef>
            </c:minus>
            <c:spPr>
              <a:noFill/>
              <a:ln w="9525" cap="flat" cmpd="sng" algn="ctr">
                <a:solidFill>
                  <a:schemeClr val="tx1">
                    <a:lumMod val="65000"/>
                    <a:lumOff val="35000"/>
                  </a:schemeClr>
                </a:solidFill>
                <a:round/>
              </a:ln>
              <a:effectLst/>
            </c:spPr>
          </c:errBars>
          <c:cat>
            <c:strRef>
              <c:f>Sheet1!$B$35:$F$35</c:f>
              <c:strCache>
                <c:ptCount val="2"/>
                <c:pt idx="0">
                  <c:v>H130</c:v>
                </c:pt>
                <c:pt idx="1">
                  <c:v>H5</c:v>
                </c:pt>
              </c:strCache>
              <c:extLst xmlns:c16r2="http://schemas.microsoft.com/office/drawing/2015/06/chart"/>
            </c:strRef>
          </c:cat>
          <c:val>
            <c:numRef>
              <c:f>Sheet1!$B$40:$F$40</c:f>
              <c:numCache>
                <c:formatCode>General</c:formatCode>
                <c:ptCount val="2"/>
                <c:pt idx="0">
                  <c:v>1.6323607424891531</c:v>
                </c:pt>
                <c:pt idx="1">
                  <c:v>1.3304824742152295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7BB9-47B0-A151-22CDBA7BB3D2}"/>
            </c:ext>
          </c:extLst>
        </c:ser>
        <c:ser>
          <c:idx val="5"/>
          <c:order val="5"/>
          <c:tx>
            <c:strRef>
              <c:f>Sheet1!$A$41</c:f>
              <c:strCache>
                <c:ptCount val="1"/>
                <c:pt idx="0">
                  <c:v>Hypo+IFN</c:v>
                </c:pt>
              </c:strCache>
            </c:strRef>
          </c:tx>
          <c:spPr>
            <a:solidFill>
              <a:schemeClr val="bg2">
                <a:lumMod val="50000"/>
              </a:schemeClr>
            </a:solidFill>
            <a:ln>
              <a:noFill/>
            </a:ln>
            <a:effectLst/>
          </c:spPr>
          <c:invertIfNegative val="0"/>
          <c:errBars>
            <c:errBarType val="both"/>
            <c:errValType val="cust"/>
            <c:noEndCap val="0"/>
            <c:plus>
              <c:numRef>
                <c:f>Sheet1!$I$41:$M$41</c:f>
                <c:numCache>
                  <c:formatCode>General</c:formatCode>
                  <c:ptCount val="2"/>
                  <c:pt idx="0">
                    <c:v>4.6053009761666874E-2</c:v>
                  </c:pt>
                  <c:pt idx="1">
                    <c:v>2.7528073867183214E-2</c:v>
                  </c:pt>
                </c:numCache>
                <c:extLst xmlns:c16r2="http://schemas.microsoft.com/office/drawing/2015/06/chart"/>
              </c:numRef>
            </c:plus>
            <c:minus>
              <c:numRef>
                <c:f>Sheet1!$I$41:$M$41</c:f>
                <c:numCache>
                  <c:formatCode>General</c:formatCode>
                  <c:ptCount val="2"/>
                  <c:pt idx="0">
                    <c:v>4.6053009761666874E-2</c:v>
                  </c:pt>
                  <c:pt idx="1">
                    <c:v>2.7528073867183214E-2</c:v>
                  </c:pt>
                </c:numCache>
                <c:extLst xmlns:c16r2="http://schemas.microsoft.com/office/drawing/2015/06/chart"/>
              </c:numRef>
            </c:minus>
            <c:spPr>
              <a:noFill/>
              <a:ln w="9525" cap="flat" cmpd="sng" algn="ctr">
                <a:solidFill>
                  <a:schemeClr val="tx1">
                    <a:lumMod val="65000"/>
                    <a:lumOff val="35000"/>
                  </a:schemeClr>
                </a:solidFill>
                <a:round/>
              </a:ln>
              <a:effectLst/>
            </c:spPr>
          </c:errBars>
          <c:cat>
            <c:strRef>
              <c:f>Sheet1!$B$35:$F$35</c:f>
              <c:strCache>
                <c:ptCount val="2"/>
                <c:pt idx="0">
                  <c:v>H130</c:v>
                </c:pt>
                <c:pt idx="1">
                  <c:v>H5</c:v>
                </c:pt>
              </c:strCache>
              <c:extLst xmlns:c16r2="http://schemas.microsoft.com/office/drawing/2015/06/chart"/>
            </c:strRef>
          </c:cat>
          <c:val>
            <c:numRef>
              <c:f>Sheet1!$B$41:$F$41</c:f>
              <c:numCache>
                <c:formatCode>General</c:formatCode>
                <c:ptCount val="2"/>
                <c:pt idx="0">
                  <c:v>2.0937813237221419</c:v>
                </c:pt>
                <c:pt idx="1">
                  <c:v>1.4402157760746326</c:v>
                </c:pt>
              </c:numCache>
              <c:extLst xmlns:c16r2="http://schemas.microsoft.com/office/drawing/2015/06/chart"/>
            </c:numRef>
          </c:val>
          <c:extLst xmlns:c16r2="http://schemas.microsoft.com/office/drawing/2015/06/chart">
            <c:ext xmlns:c16="http://schemas.microsoft.com/office/drawing/2014/chart" uri="{C3380CC4-5D6E-409C-BE32-E72D297353CC}">
              <c16:uniqueId val="{00000005-7BB9-47B0-A151-22CDBA7BB3D2}"/>
            </c:ext>
          </c:extLst>
        </c:ser>
        <c:ser>
          <c:idx val="6"/>
          <c:order val="6"/>
          <c:tx>
            <c:strRef>
              <c:f>Sheet1!$A$42</c:f>
              <c:strCache>
                <c:ptCount val="1"/>
                <c:pt idx="0">
                  <c:v>Hypo+TNF</c:v>
                </c:pt>
              </c:strCache>
            </c:strRef>
          </c:tx>
          <c:spPr>
            <a:solidFill>
              <a:schemeClr val="bg2">
                <a:lumMod val="25000"/>
              </a:schemeClr>
            </a:solidFill>
            <a:ln>
              <a:noFill/>
            </a:ln>
            <a:effectLst/>
          </c:spPr>
          <c:invertIfNegative val="0"/>
          <c:errBars>
            <c:errBarType val="both"/>
            <c:errValType val="cust"/>
            <c:noEndCap val="0"/>
            <c:plus>
              <c:numRef>
                <c:f>Sheet1!$I$42:$M$42</c:f>
                <c:numCache>
                  <c:formatCode>General</c:formatCode>
                  <c:ptCount val="2"/>
                  <c:pt idx="0">
                    <c:v>9.1158348086553778E-2</c:v>
                  </c:pt>
                  <c:pt idx="1">
                    <c:v>0.1078014451228826</c:v>
                  </c:pt>
                </c:numCache>
                <c:extLst xmlns:c16r2="http://schemas.microsoft.com/office/drawing/2015/06/chart"/>
              </c:numRef>
            </c:plus>
            <c:minus>
              <c:numRef>
                <c:f>Sheet1!$I$42:$M$42</c:f>
                <c:numCache>
                  <c:formatCode>General</c:formatCode>
                  <c:ptCount val="2"/>
                  <c:pt idx="0">
                    <c:v>9.1158348086553778E-2</c:v>
                  </c:pt>
                  <c:pt idx="1">
                    <c:v>0.1078014451228826</c:v>
                  </c:pt>
                </c:numCache>
                <c:extLst xmlns:c16r2="http://schemas.microsoft.com/office/drawing/2015/06/chart"/>
              </c:numRef>
            </c:minus>
            <c:spPr>
              <a:noFill/>
              <a:ln w="9525" cap="flat" cmpd="sng" algn="ctr">
                <a:solidFill>
                  <a:schemeClr val="tx1">
                    <a:lumMod val="65000"/>
                    <a:lumOff val="35000"/>
                  </a:schemeClr>
                </a:solidFill>
                <a:round/>
              </a:ln>
              <a:effectLst/>
            </c:spPr>
          </c:errBars>
          <c:cat>
            <c:strRef>
              <c:f>Sheet1!$B$35:$F$35</c:f>
              <c:strCache>
                <c:ptCount val="2"/>
                <c:pt idx="0">
                  <c:v>H130</c:v>
                </c:pt>
                <c:pt idx="1">
                  <c:v>H5</c:v>
                </c:pt>
              </c:strCache>
              <c:extLst xmlns:c16r2="http://schemas.microsoft.com/office/drawing/2015/06/chart"/>
            </c:strRef>
          </c:cat>
          <c:val>
            <c:numRef>
              <c:f>Sheet1!$B$42:$F$42</c:f>
              <c:numCache>
                <c:formatCode>General</c:formatCode>
                <c:ptCount val="2"/>
                <c:pt idx="0">
                  <c:v>13.951400983434803</c:v>
                </c:pt>
                <c:pt idx="1">
                  <c:v>6.7314034967670482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6-7BB9-47B0-A151-22CDBA7BB3D2}"/>
            </c:ext>
          </c:extLst>
        </c:ser>
        <c:ser>
          <c:idx val="7"/>
          <c:order val="7"/>
          <c:tx>
            <c:strRef>
              <c:f>Sheet1!$A$43</c:f>
              <c:strCache>
                <c:ptCount val="1"/>
                <c:pt idx="0">
                  <c:v>H+I+T</c:v>
                </c:pt>
              </c:strCache>
            </c:strRef>
          </c:tx>
          <c:spPr>
            <a:solidFill>
              <a:schemeClr val="bg2">
                <a:lumMod val="10000"/>
              </a:schemeClr>
            </a:solidFill>
            <a:ln>
              <a:noFill/>
            </a:ln>
            <a:effectLst/>
          </c:spPr>
          <c:invertIfNegative val="0"/>
          <c:errBars>
            <c:errBarType val="both"/>
            <c:errValType val="cust"/>
            <c:noEndCap val="0"/>
            <c:plus>
              <c:numRef>
                <c:f>Sheet1!$I$43:$M$43</c:f>
                <c:numCache>
                  <c:formatCode>General</c:formatCode>
                  <c:ptCount val="2"/>
                  <c:pt idx="0">
                    <c:v>1.2638253543283466</c:v>
                  </c:pt>
                  <c:pt idx="1">
                    <c:v>0.2605782283700625</c:v>
                  </c:pt>
                </c:numCache>
                <c:extLst xmlns:c16r2="http://schemas.microsoft.com/office/drawing/2015/06/chart"/>
              </c:numRef>
            </c:plus>
            <c:minus>
              <c:numRef>
                <c:f>Sheet1!$I$43:$M$43</c:f>
                <c:numCache>
                  <c:formatCode>General</c:formatCode>
                  <c:ptCount val="2"/>
                  <c:pt idx="0">
                    <c:v>1.2638253543283466</c:v>
                  </c:pt>
                  <c:pt idx="1">
                    <c:v>0.2605782283700625</c:v>
                  </c:pt>
                </c:numCache>
                <c:extLst xmlns:c16r2="http://schemas.microsoft.com/office/drawing/2015/06/chart"/>
              </c:numRef>
            </c:minus>
            <c:spPr>
              <a:noFill/>
              <a:ln w="9525" cap="flat" cmpd="sng" algn="ctr">
                <a:solidFill>
                  <a:schemeClr val="tx1">
                    <a:lumMod val="65000"/>
                    <a:lumOff val="35000"/>
                  </a:schemeClr>
                </a:solidFill>
                <a:round/>
              </a:ln>
              <a:effectLst/>
            </c:spPr>
          </c:errBars>
          <c:cat>
            <c:strRef>
              <c:f>Sheet1!$B$35:$F$35</c:f>
              <c:strCache>
                <c:ptCount val="2"/>
                <c:pt idx="0">
                  <c:v>H130</c:v>
                </c:pt>
                <c:pt idx="1">
                  <c:v>H5</c:v>
                </c:pt>
              </c:strCache>
              <c:extLst xmlns:c16r2="http://schemas.microsoft.com/office/drawing/2015/06/chart"/>
            </c:strRef>
          </c:cat>
          <c:val>
            <c:numRef>
              <c:f>Sheet1!$B$43:$F$43</c:f>
              <c:numCache>
                <c:formatCode>General</c:formatCode>
                <c:ptCount val="2"/>
                <c:pt idx="0">
                  <c:v>27.687098637427102</c:v>
                </c:pt>
                <c:pt idx="1">
                  <c:v>11.595005930541239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7-7BB9-47B0-A151-22CDBA7BB3D2}"/>
            </c:ext>
          </c:extLst>
        </c:ser>
        <c:dLbls>
          <c:showLegendKey val="0"/>
          <c:showVal val="0"/>
          <c:showCatName val="0"/>
          <c:showSerName val="0"/>
          <c:showPercent val="0"/>
          <c:showBubbleSize val="0"/>
        </c:dLbls>
        <c:gapWidth val="219"/>
        <c:overlap val="-27"/>
        <c:axId val="439390072"/>
        <c:axId val="439384192"/>
      </c:barChart>
      <c:catAx>
        <c:axId val="4393900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39384192"/>
        <c:crosses val="autoZero"/>
        <c:auto val="1"/>
        <c:lblAlgn val="ctr"/>
        <c:lblOffset val="100"/>
        <c:noMultiLvlLbl val="0"/>
      </c:catAx>
      <c:valAx>
        <c:axId val="439384192"/>
        <c:scaling>
          <c:orientation val="minMax"/>
        </c:scaling>
        <c:delete val="0"/>
        <c:axPos val="l"/>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r>
                  <a:rPr lang="en-US" sz="800" b="1"/>
                  <a:t>Fold change MFI</a:t>
                </a:r>
              </a:p>
            </c:rich>
          </c:tx>
          <c:layout>
            <c:manualLayout>
              <c:xMode val="edge"/>
              <c:yMode val="edge"/>
              <c:x val="1.6598786005670541E-2"/>
              <c:y val="0.15955979725601985"/>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mn-lt"/>
                <a:ea typeface="+mn-ea"/>
                <a:cs typeface="+mn-cs"/>
              </a:defRPr>
            </a:pPr>
            <a:endParaRPr lang="en-US"/>
          </a:p>
        </c:txPr>
        <c:crossAx val="439390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'stats only RFP670 gMEAN'!$Z$21</c:f>
              <c:strCache>
                <c:ptCount val="1"/>
                <c:pt idx="0">
                  <c:v>clean</c:v>
                </c:pt>
              </c:strCache>
            </c:strRef>
          </c:tx>
          <c:spPr>
            <a:solidFill>
              <a:schemeClr val="bg1">
                <a:lumMod val="85000"/>
              </a:schemeClr>
            </a:solidFill>
            <a:ln>
              <a:noFill/>
            </a:ln>
            <a:effectLst/>
          </c:spPr>
          <c:invertIfNegative val="0"/>
          <c:errBars>
            <c:errBarType val="both"/>
            <c:errValType val="cust"/>
            <c:noEndCap val="0"/>
            <c:plus>
              <c:numRef>
                <c:f>'stats only RFP670 gMEAN'!$AA$32:$AE$32</c:f>
                <c:numCache>
                  <c:formatCode>General</c:formatCode>
                  <c:ptCount val="2"/>
                  <c:pt idx="0">
                    <c:v>43.882975691668463</c:v>
                  </c:pt>
                  <c:pt idx="1">
                    <c:v>56.155399463354215</c:v>
                  </c:pt>
                </c:numCache>
                <c:extLst xmlns:c16r2="http://schemas.microsoft.com/office/drawing/2015/06/chart"/>
              </c:numRef>
            </c:plus>
            <c:minus>
              <c:numRef>
                <c:f>'stats only RFP670 gMEAN'!$AA$32:$AE$32</c:f>
                <c:numCache>
                  <c:formatCode>General</c:formatCode>
                  <c:ptCount val="2"/>
                  <c:pt idx="0">
                    <c:v>43.882975691668463</c:v>
                  </c:pt>
                  <c:pt idx="1">
                    <c:v>56.155399463354215</c:v>
                  </c:pt>
                </c:numCache>
                <c:extLst xmlns:c16r2="http://schemas.microsoft.com/office/drawing/2015/06/chart"/>
              </c:numRef>
            </c:minus>
            <c:spPr>
              <a:noFill/>
              <a:ln w="9525" cap="flat" cmpd="sng" algn="ctr">
                <a:solidFill>
                  <a:schemeClr val="bg1">
                    <a:lumMod val="85000"/>
                  </a:schemeClr>
                </a:solidFill>
                <a:round/>
              </a:ln>
              <a:effectLst/>
            </c:spPr>
          </c:errBars>
          <c:cat>
            <c:strRef>
              <c:f>'stats only RFP670 gMEAN'!$AA$20:$AE$20</c:f>
              <c:strCache>
                <c:ptCount val="2"/>
                <c:pt idx="0">
                  <c:v>H130</c:v>
                </c:pt>
                <c:pt idx="1">
                  <c:v>H5</c:v>
                </c:pt>
              </c:strCache>
              <c:extLst xmlns:c16r2="http://schemas.microsoft.com/office/drawing/2015/06/chart"/>
            </c:strRef>
          </c:cat>
          <c:val>
            <c:numRef>
              <c:f>'stats only RFP670 gMEAN'!$AA$21:$AE$21</c:f>
              <c:numCache>
                <c:formatCode>General</c:formatCode>
                <c:ptCount val="2"/>
                <c:pt idx="0">
                  <c:v>2789.1666666666665</c:v>
                </c:pt>
                <c:pt idx="1">
                  <c:v>6887.666666666667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3CA0-4CB1-AAAD-AFB2912B0691}"/>
            </c:ext>
          </c:extLst>
        </c:ser>
        <c:ser>
          <c:idx val="1"/>
          <c:order val="1"/>
          <c:tx>
            <c:strRef>
              <c:f>'stats only RFP670 gMEAN'!$Z$22</c:f>
              <c:strCache>
                <c:ptCount val="1"/>
                <c:pt idx="0">
                  <c:v>IFN</c:v>
                </c:pt>
              </c:strCache>
            </c:strRef>
          </c:tx>
          <c:spPr>
            <a:solidFill>
              <a:schemeClr val="bg1">
                <a:lumMod val="65000"/>
              </a:schemeClr>
            </a:solidFill>
            <a:ln>
              <a:noFill/>
            </a:ln>
            <a:effectLst/>
          </c:spPr>
          <c:invertIfNegative val="0"/>
          <c:errBars>
            <c:errBarType val="both"/>
            <c:errValType val="cust"/>
            <c:noEndCap val="0"/>
            <c:plus>
              <c:numRef>
                <c:f>'stats only RFP670 gMEAN'!$AA$33:$AE$33</c:f>
                <c:numCache>
                  <c:formatCode>General</c:formatCode>
                  <c:ptCount val="2"/>
                  <c:pt idx="0">
                    <c:v>23.322092530474194</c:v>
                  </c:pt>
                  <c:pt idx="1">
                    <c:v>106.25304178652428</c:v>
                  </c:pt>
                </c:numCache>
                <c:extLst xmlns:c16r2="http://schemas.microsoft.com/office/drawing/2015/06/chart"/>
              </c:numRef>
            </c:plus>
            <c:minus>
              <c:numRef>
                <c:f>'stats only RFP670 gMEAN'!$AA$33:$AE$33</c:f>
                <c:numCache>
                  <c:formatCode>General</c:formatCode>
                  <c:ptCount val="2"/>
                  <c:pt idx="0">
                    <c:v>23.322092530474194</c:v>
                  </c:pt>
                  <c:pt idx="1">
                    <c:v>106.25304178652428</c:v>
                  </c:pt>
                </c:numCache>
                <c:extLst xmlns:c16r2="http://schemas.microsoft.com/office/drawing/2015/06/chart"/>
              </c:numRef>
            </c:minus>
            <c:spPr>
              <a:noFill/>
              <a:ln w="9525" cap="flat" cmpd="sng" algn="ctr">
                <a:solidFill>
                  <a:schemeClr val="tx1">
                    <a:lumMod val="65000"/>
                    <a:lumOff val="35000"/>
                  </a:schemeClr>
                </a:solidFill>
                <a:round/>
              </a:ln>
              <a:effectLst/>
            </c:spPr>
          </c:errBars>
          <c:cat>
            <c:strRef>
              <c:f>'stats only RFP670 gMEAN'!$AA$20:$AE$20</c:f>
              <c:strCache>
                <c:ptCount val="2"/>
                <c:pt idx="0">
                  <c:v>H130</c:v>
                </c:pt>
                <c:pt idx="1">
                  <c:v>H5</c:v>
                </c:pt>
              </c:strCache>
              <c:extLst xmlns:c16r2="http://schemas.microsoft.com/office/drawing/2015/06/chart"/>
            </c:strRef>
          </c:cat>
          <c:val>
            <c:numRef>
              <c:f>'stats only RFP670 gMEAN'!$AA$22:$AE$22</c:f>
              <c:numCache>
                <c:formatCode>General</c:formatCode>
                <c:ptCount val="2"/>
                <c:pt idx="0">
                  <c:v>4198.9999999999991</c:v>
                </c:pt>
                <c:pt idx="1">
                  <c:v>7340.4666666666672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3CA0-4CB1-AAAD-AFB2912B0691}"/>
            </c:ext>
          </c:extLst>
        </c:ser>
        <c:ser>
          <c:idx val="2"/>
          <c:order val="2"/>
          <c:tx>
            <c:strRef>
              <c:f>'stats only RFP670 gMEAN'!$Z$23</c:f>
              <c:strCache>
                <c:ptCount val="1"/>
                <c:pt idx="0">
                  <c:v>TNF</c:v>
                </c:pt>
              </c:strCache>
            </c:strRef>
          </c:tx>
          <c:spPr>
            <a:solidFill>
              <a:schemeClr val="bg1">
                <a:lumMod val="50000"/>
              </a:schemeClr>
            </a:solidFill>
            <a:ln>
              <a:noFill/>
            </a:ln>
            <a:effectLst/>
          </c:spPr>
          <c:invertIfNegative val="0"/>
          <c:errBars>
            <c:errBarType val="both"/>
            <c:errValType val="cust"/>
            <c:noEndCap val="0"/>
            <c:plus>
              <c:numRef>
                <c:f>'stats only RFP670 gMEAN'!$AA$34:$AE$34</c:f>
                <c:numCache>
                  <c:formatCode>General</c:formatCode>
                  <c:ptCount val="2"/>
                  <c:pt idx="0">
                    <c:v>42.875193553174526</c:v>
                  </c:pt>
                  <c:pt idx="1">
                    <c:v>631.99481537957706</c:v>
                  </c:pt>
                </c:numCache>
                <c:extLst xmlns:c16r2="http://schemas.microsoft.com/office/drawing/2015/06/chart"/>
              </c:numRef>
            </c:plus>
            <c:minus>
              <c:numRef>
                <c:f>'stats only RFP670 gMEAN'!$AA$34:$AE$34</c:f>
                <c:numCache>
                  <c:formatCode>General</c:formatCode>
                  <c:ptCount val="2"/>
                  <c:pt idx="0">
                    <c:v>42.875193553174526</c:v>
                  </c:pt>
                  <c:pt idx="1">
                    <c:v>631.99481537957706</c:v>
                  </c:pt>
                </c:numCache>
                <c:extLst xmlns:c16r2="http://schemas.microsoft.com/office/drawing/2015/06/chart"/>
              </c:numRef>
            </c:minus>
            <c:spPr>
              <a:noFill/>
              <a:ln w="9525" cap="flat" cmpd="sng" algn="ctr">
                <a:solidFill>
                  <a:schemeClr val="tx1">
                    <a:lumMod val="65000"/>
                    <a:lumOff val="35000"/>
                  </a:schemeClr>
                </a:solidFill>
                <a:round/>
              </a:ln>
              <a:effectLst/>
            </c:spPr>
          </c:errBars>
          <c:cat>
            <c:strRef>
              <c:f>'stats only RFP670 gMEAN'!$AA$20:$AE$20</c:f>
              <c:strCache>
                <c:ptCount val="2"/>
                <c:pt idx="0">
                  <c:v>H130</c:v>
                </c:pt>
                <c:pt idx="1">
                  <c:v>H5</c:v>
                </c:pt>
              </c:strCache>
              <c:extLst xmlns:c16r2="http://schemas.microsoft.com/office/drawing/2015/06/chart"/>
            </c:strRef>
          </c:cat>
          <c:val>
            <c:numRef>
              <c:f>'stats only RFP670 gMEAN'!$AA$23:$AE$23</c:f>
              <c:numCache>
                <c:formatCode>General</c:formatCode>
                <c:ptCount val="2"/>
                <c:pt idx="0">
                  <c:v>17672.133333333331</c:v>
                </c:pt>
                <c:pt idx="1">
                  <c:v>28149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3CA0-4CB1-AAAD-AFB2912B0691}"/>
            </c:ext>
          </c:extLst>
        </c:ser>
        <c:ser>
          <c:idx val="3"/>
          <c:order val="3"/>
          <c:tx>
            <c:strRef>
              <c:f>'stats only RFP670 gMEAN'!$Z$24</c:f>
              <c:strCache>
                <c:ptCount val="1"/>
                <c:pt idx="0">
                  <c:v>IFN+TNF</c:v>
                </c:pt>
              </c:strCache>
            </c:strRef>
          </c:tx>
          <c:spPr>
            <a:solidFill>
              <a:schemeClr val="tx1">
                <a:lumMod val="50000"/>
                <a:lumOff val="50000"/>
              </a:schemeClr>
            </a:solidFill>
            <a:ln>
              <a:noFill/>
            </a:ln>
            <a:effectLst/>
          </c:spPr>
          <c:invertIfNegative val="0"/>
          <c:errBars>
            <c:errBarType val="both"/>
            <c:errValType val="cust"/>
            <c:noEndCap val="0"/>
            <c:plus>
              <c:numRef>
                <c:f>'stats only RFP670 gMEAN'!$AA$35:$AE$35</c:f>
                <c:numCache>
                  <c:formatCode>General</c:formatCode>
                  <c:ptCount val="2"/>
                  <c:pt idx="0">
                    <c:v>504.59799400667083</c:v>
                  </c:pt>
                  <c:pt idx="1">
                    <c:v>723.98439363167404</c:v>
                  </c:pt>
                </c:numCache>
                <c:extLst xmlns:c16r2="http://schemas.microsoft.com/office/drawing/2015/06/chart"/>
              </c:numRef>
            </c:plus>
            <c:minus>
              <c:numRef>
                <c:f>'stats only RFP670 gMEAN'!$AA$35:$AE$35</c:f>
                <c:numCache>
                  <c:formatCode>General</c:formatCode>
                  <c:ptCount val="2"/>
                  <c:pt idx="0">
                    <c:v>504.59799400667083</c:v>
                  </c:pt>
                  <c:pt idx="1">
                    <c:v>723.98439363167404</c:v>
                  </c:pt>
                </c:numCache>
                <c:extLst xmlns:c16r2="http://schemas.microsoft.com/office/drawing/2015/06/chart"/>
              </c:numRef>
            </c:minus>
            <c:spPr>
              <a:noFill/>
              <a:ln w="9525" cap="flat" cmpd="sng" algn="ctr">
                <a:solidFill>
                  <a:schemeClr val="tx1">
                    <a:lumMod val="65000"/>
                    <a:lumOff val="35000"/>
                  </a:schemeClr>
                </a:solidFill>
                <a:round/>
              </a:ln>
              <a:effectLst/>
            </c:spPr>
          </c:errBars>
          <c:cat>
            <c:strRef>
              <c:f>'stats only RFP670 gMEAN'!$AA$20:$AE$20</c:f>
              <c:strCache>
                <c:ptCount val="2"/>
                <c:pt idx="0">
                  <c:v>H130</c:v>
                </c:pt>
                <c:pt idx="1">
                  <c:v>H5</c:v>
                </c:pt>
              </c:strCache>
              <c:extLst xmlns:c16r2="http://schemas.microsoft.com/office/drawing/2015/06/chart"/>
            </c:strRef>
          </c:cat>
          <c:val>
            <c:numRef>
              <c:f>'stats only RFP670 gMEAN'!$AA$24:$AE$24</c:f>
              <c:numCache>
                <c:formatCode>General</c:formatCode>
                <c:ptCount val="2"/>
                <c:pt idx="0">
                  <c:v>47301.866666666669</c:v>
                </c:pt>
                <c:pt idx="1">
                  <c:v>53993.333333333336</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3CA0-4CB1-AAAD-AFB2912B0691}"/>
            </c:ext>
          </c:extLst>
        </c:ser>
        <c:ser>
          <c:idx val="4"/>
          <c:order val="4"/>
          <c:tx>
            <c:strRef>
              <c:f>'stats only RFP670 gMEAN'!$Z$25</c:f>
              <c:strCache>
                <c:ptCount val="1"/>
                <c:pt idx="0">
                  <c:v>hypo</c:v>
                </c:pt>
              </c:strCache>
            </c:strRef>
          </c:tx>
          <c:spPr>
            <a:solidFill>
              <a:schemeClr val="bg2">
                <a:lumMod val="75000"/>
              </a:schemeClr>
            </a:solidFill>
            <a:ln>
              <a:noFill/>
            </a:ln>
            <a:effectLst/>
          </c:spPr>
          <c:invertIfNegative val="0"/>
          <c:errBars>
            <c:errBarType val="both"/>
            <c:errValType val="cust"/>
            <c:noEndCap val="0"/>
            <c:plus>
              <c:numRef>
                <c:f>'stats only RFP670 gMEAN'!$AA$36:$AE$36</c:f>
                <c:numCache>
                  <c:formatCode>General</c:formatCode>
                  <c:ptCount val="2"/>
                  <c:pt idx="0">
                    <c:v>110.84175907822642</c:v>
                  </c:pt>
                  <c:pt idx="1">
                    <c:v>33.001245767731255</c:v>
                  </c:pt>
                </c:numCache>
                <c:extLst xmlns:c16r2="http://schemas.microsoft.com/office/drawing/2015/06/chart"/>
              </c:numRef>
            </c:plus>
            <c:minus>
              <c:numRef>
                <c:f>'stats only RFP670 gMEAN'!$AA$36:$AE$36</c:f>
                <c:numCache>
                  <c:formatCode>General</c:formatCode>
                  <c:ptCount val="2"/>
                  <c:pt idx="0">
                    <c:v>110.84175907822642</c:v>
                  </c:pt>
                  <c:pt idx="1">
                    <c:v>33.001245767731255</c:v>
                  </c:pt>
                </c:numCache>
                <c:extLst xmlns:c16r2="http://schemas.microsoft.com/office/drawing/2015/06/chart"/>
              </c:numRef>
            </c:minus>
            <c:spPr>
              <a:noFill/>
              <a:ln w="9525" cap="flat" cmpd="sng" algn="ctr">
                <a:solidFill>
                  <a:schemeClr val="tx1">
                    <a:lumMod val="65000"/>
                    <a:lumOff val="35000"/>
                  </a:schemeClr>
                </a:solidFill>
                <a:round/>
              </a:ln>
              <a:effectLst/>
            </c:spPr>
          </c:errBars>
          <c:cat>
            <c:strRef>
              <c:f>'stats only RFP670 gMEAN'!$AA$20:$AE$20</c:f>
              <c:strCache>
                <c:ptCount val="2"/>
                <c:pt idx="0">
                  <c:v>H130</c:v>
                </c:pt>
                <c:pt idx="1">
                  <c:v>H5</c:v>
                </c:pt>
              </c:strCache>
              <c:extLst xmlns:c16r2="http://schemas.microsoft.com/office/drawing/2015/06/chart"/>
            </c:strRef>
          </c:cat>
          <c:val>
            <c:numRef>
              <c:f>'stats only RFP670 gMEAN'!$AA$25:$AE$25</c:f>
              <c:numCache>
                <c:formatCode>General</c:formatCode>
                <c:ptCount val="2"/>
                <c:pt idx="0">
                  <c:v>4552.2666666666673</c:v>
                </c:pt>
                <c:pt idx="1">
                  <c:v>9163.5333333333328</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3CA0-4CB1-AAAD-AFB2912B0691}"/>
            </c:ext>
          </c:extLst>
        </c:ser>
        <c:ser>
          <c:idx val="5"/>
          <c:order val="5"/>
          <c:tx>
            <c:strRef>
              <c:f>'stats only RFP670 gMEAN'!$Z$26</c:f>
              <c:strCache>
                <c:ptCount val="1"/>
                <c:pt idx="0">
                  <c:v>hypo+IFN</c:v>
                </c:pt>
              </c:strCache>
            </c:strRef>
          </c:tx>
          <c:spPr>
            <a:solidFill>
              <a:schemeClr val="bg2">
                <a:lumMod val="50000"/>
              </a:schemeClr>
            </a:solidFill>
            <a:ln>
              <a:noFill/>
            </a:ln>
            <a:effectLst/>
          </c:spPr>
          <c:invertIfNegative val="0"/>
          <c:errBars>
            <c:errBarType val="both"/>
            <c:errValType val="cust"/>
            <c:noEndCap val="0"/>
            <c:plus>
              <c:numRef>
                <c:f>'stats only RFP670 gMEAN'!$AA$37:$AE$37</c:f>
                <c:numCache>
                  <c:formatCode>General</c:formatCode>
                  <c:ptCount val="2"/>
                  <c:pt idx="0">
                    <c:v>37.603811863515581</c:v>
                  </c:pt>
                  <c:pt idx="1">
                    <c:v>213.28043094063358</c:v>
                  </c:pt>
                </c:numCache>
                <c:extLst xmlns:c16r2="http://schemas.microsoft.com/office/drawing/2015/06/chart"/>
              </c:numRef>
            </c:plus>
            <c:minus>
              <c:numRef>
                <c:f>'stats only RFP670 gMEAN'!$AA$37:$AE$37</c:f>
                <c:numCache>
                  <c:formatCode>General</c:formatCode>
                  <c:ptCount val="2"/>
                  <c:pt idx="0">
                    <c:v>37.603811863515581</c:v>
                  </c:pt>
                  <c:pt idx="1">
                    <c:v>213.28043094063358</c:v>
                  </c:pt>
                </c:numCache>
                <c:extLst xmlns:c16r2="http://schemas.microsoft.com/office/drawing/2015/06/chart"/>
              </c:numRef>
            </c:minus>
            <c:spPr>
              <a:noFill/>
              <a:ln w="9525" cap="flat" cmpd="sng" algn="ctr">
                <a:solidFill>
                  <a:schemeClr val="tx1">
                    <a:lumMod val="65000"/>
                    <a:lumOff val="35000"/>
                  </a:schemeClr>
                </a:solidFill>
                <a:round/>
              </a:ln>
              <a:effectLst/>
            </c:spPr>
          </c:errBars>
          <c:cat>
            <c:strRef>
              <c:f>'stats only RFP670 gMEAN'!$AA$20:$AE$20</c:f>
              <c:strCache>
                <c:ptCount val="2"/>
                <c:pt idx="0">
                  <c:v>H130</c:v>
                </c:pt>
                <c:pt idx="1">
                  <c:v>H5</c:v>
                </c:pt>
              </c:strCache>
              <c:extLst xmlns:c16r2="http://schemas.microsoft.com/office/drawing/2015/06/chart"/>
            </c:strRef>
          </c:cat>
          <c:val>
            <c:numRef>
              <c:f>'stats only RFP670 gMEAN'!$AA$26:$AE$26</c:f>
              <c:numCache>
                <c:formatCode>General</c:formatCode>
                <c:ptCount val="2"/>
                <c:pt idx="0">
                  <c:v>5837.9000000000005</c:v>
                </c:pt>
                <c:pt idx="1">
                  <c:v>9919.8666666666668</c:v>
                </c:pt>
              </c:numCache>
              <c:extLst xmlns:c16r2="http://schemas.microsoft.com/office/drawing/2015/06/chart"/>
            </c:numRef>
          </c:val>
          <c:extLst xmlns:c16r2="http://schemas.microsoft.com/office/drawing/2015/06/chart">
            <c:ext xmlns:c16="http://schemas.microsoft.com/office/drawing/2014/chart" uri="{C3380CC4-5D6E-409C-BE32-E72D297353CC}">
              <c16:uniqueId val="{00000005-3CA0-4CB1-AAAD-AFB2912B0691}"/>
            </c:ext>
          </c:extLst>
        </c:ser>
        <c:ser>
          <c:idx val="6"/>
          <c:order val="6"/>
          <c:tx>
            <c:strRef>
              <c:f>'stats only RFP670 gMEAN'!$Z$27</c:f>
              <c:strCache>
                <c:ptCount val="1"/>
                <c:pt idx="0">
                  <c:v>hypo+TNF</c:v>
                </c:pt>
              </c:strCache>
            </c:strRef>
          </c:tx>
          <c:spPr>
            <a:solidFill>
              <a:schemeClr val="bg2">
                <a:lumMod val="25000"/>
              </a:schemeClr>
            </a:solidFill>
            <a:ln>
              <a:noFill/>
            </a:ln>
            <a:effectLst/>
          </c:spPr>
          <c:invertIfNegative val="0"/>
          <c:errBars>
            <c:errBarType val="both"/>
            <c:errValType val="cust"/>
            <c:noEndCap val="0"/>
            <c:plus>
              <c:numRef>
                <c:f>'stats only RFP670 gMEAN'!$AA$38:$AE$38</c:f>
                <c:numCache>
                  <c:formatCode>General</c:formatCode>
                  <c:ptCount val="2"/>
                  <c:pt idx="0">
                    <c:v>555.96491496016881</c:v>
                  </c:pt>
                  <c:pt idx="1">
                    <c:v>364.50002591068278</c:v>
                  </c:pt>
                </c:numCache>
                <c:extLst xmlns:c16r2="http://schemas.microsoft.com/office/drawing/2015/06/chart"/>
              </c:numRef>
            </c:plus>
            <c:minus>
              <c:numRef>
                <c:f>'stats only RFP670 gMEAN'!$AA$38:$AE$38</c:f>
                <c:numCache>
                  <c:formatCode>General</c:formatCode>
                  <c:ptCount val="2"/>
                  <c:pt idx="0">
                    <c:v>555.96491496016881</c:v>
                  </c:pt>
                  <c:pt idx="1">
                    <c:v>364.50002591068278</c:v>
                  </c:pt>
                </c:numCache>
                <c:extLst xmlns:c16r2="http://schemas.microsoft.com/office/drawing/2015/06/chart"/>
              </c:numRef>
            </c:minus>
            <c:spPr>
              <a:noFill/>
              <a:ln w="9525" cap="flat" cmpd="sng" algn="ctr">
                <a:solidFill>
                  <a:schemeClr val="tx1">
                    <a:lumMod val="65000"/>
                    <a:lumOff val="35000"/>
                  </a:schemeClr>
                </a:solidFill>
                <a:round/>
              </a:ln>
              <a:effectLst/>
            </c:spPr>
          </c:errBars>
          <c:cat>
            <c:strRef>
              <c:f>'stats only RFP670 gMEAN'!$AA$20:$AE$20</c:f>
              <c:strCache>
                <c:ptCount val="2"/>
                <c:pt idx="0">
                  <c:v>H130</c:v>
                </c:pt>
                <c:pt idx="1">
                  <c:v>H5</c:v>
                </c:pt>
              </c:strCache>
              <c:extLst xmlns:c16r2="http://schemas.microsoft.com/office/drawing/2015/06/chart"/>
            </c:strRef>
          </c:cat>
          <c:val>
            <c:numRef>
              <c:f>'stats only RFP670 gMEAN'!$AA$27:$AE$27</c:f>
              <c:numCache>
                <c:formatCode>General</c:formatCode>
                <c:ptCount val="2"/>
                <c:pt idx="0">
                  <c:v>38911.1</c:v>
                </c:pt>
                <c:pt idx="1">
                  <c:v>46357.633333333331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6-3CA0-4CB1-AAAD-AFB2912B0691}"/>
            </c:ext>
          </c:extLst>
        </c:ser>
        <c:ser>
          <c:idx val="7"/>
          <c:order val="7"/>
          <c:tx>
            <c:strRef>
              <c:f>'stats only RFP670 gMEAN'!$Z$28</c:f>
              <c:strCache>
                <c:ptCount val="1"/>
                <c:pt idx="0">
                  <c:v>H+I+T</c:v>
                </c:pt>
              </c:strCache>
            </c:strRef>
          </c:tx>
          <c:spPr>
            <a:solidFill>
              <a:schemeClr val="tx1">
                <a:lumMod val="95000"/>
                <a:lumOff val="5000"/>
              </a:schemeClr>
            </a:solidFill>
            <a:ln>
              <a:noFill/>
            </a:ln>
            <a:effectLst/>
          </c:spPr>
          <c:invertIfNegative val="0"/>
          <c:errBars>
            <c:errBarType val="both"/>
            <c:errValType val="cust"/>
            <c:noEndCap val="0"/>
            <c:plus>
              <c:numRef>
                <c:f>'stats only RFP670 gMEAN'!$AA$39:$AE$39</c:f>
                <c:numCache>
                  <c:formatCode>General</c:formatCode>
                  <c:ptCount val="2"/>
                  <c:pt idx="0">
                    <c:v>2826.6493265977597</c:v>
                  </c:pt>
                  <c:pt idx="1">
                    <c:v>2088.8615384143282</c:v>
                  </c:pt>
                </c:numCache>
                <c:extLst xmlns:c16r2="http://schemas.microsoft.com/office/drawing/2015/06/chart"/>
              </c:numRef>
            </c:plus>
            <c:minus>
              <c:numRef>
                <c:f>'stats only RFP670 gMEAN'!$AA$39:$AE$39</c:f>
                <c:numCache>
                  <c:formatCode>General</c:formatCode>
                  <c:ptCount val="2"/>
                  <c:pt idx="0">
                    <c:v>2826.6493265977597</c:v>
                  </c:pt>
                  <c:pt idx="1">
                    <c:v>2088.8615384143282</c:v>
                  </c:pt>
                </c:numCache>
                <c:extLst xmlns:c16r2="http://schemas.microsoft.com/office/drawing/2015/06/chart"/>
              </c:numRef>
            </c:minus>
            <c:spPr>
              <a:noFill/>
              <a:ln w="9525" cap="flat" cmpd="sng" algn="ctr">
                <a:solidFill>
                  <a:schemeClr val="tx1">
                    <a:lumMod val="65000"/>
                    <a:lumOff val="35000"/>
                  </a:schemeClr>
                </a:solidFill>
                <a:round/>
              </a:ln>
              <a:effectLst/>
            </c:spPr>
          </c:errBars>
          <c:cat>
            <c:strRef>
              <c:f>'stats only RFP670 gMEAN'!$AA$20:$AE$20</c:f>
              <c:strCache>
                <c:ptCount val="2"/>
                <c:pt idx="0">
                  <c:v>H130</c:v>
                </c:pt>
                <c:pt idx="1">
                  <c:v>H5</c:v>
                </c:pt>
              </c:strCache>
              <c:extLst xmlns:c16r2="http://schemas.microsoft.com/office/drawing/2015/06/chart"/>
            </c:strRef>
          </c:cat>
          <c:val>
            <c:numRef>
              <c:f>'stats only RFP670 gMEAN'!$AA$28:$AE$28</c:f>
              <c:numCache>
                <c:formatCode>General</c:formatCode>
                <c:ptCount val="2"/>
                <c:pt idx="0">
                  <c:v>77184.466666666674</c:v>
                </c:pt>
                <c:pt idx="1">
                  <c:v>79867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7-3CA0-4CB1-AAAD-AFB2912B0691}"/>
            </c:ext>
          </c:extLst>
        </c:ser>
        <c:dLbls>
          <c:showLegendKey val="0"/>
          <c:showVal val="0"/>
          <c:showCatName val="0"/>
          <c:showSerName val="0"/>
          <c:showPercent val="0"/>
          <c:showBubbleSize val="0"/>
        </c:dLbls>
        <c:gapWidth val="219"/>
        <c:overlap val="-27"/>
        <c:axId val="439390464"/>
        <c:axId val="439386544"/>
      </c:barChart>
      <c:catAx>
        <c:axId val="4393904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39386544"/>
        <c:crosses val="autoZero"/>
        <c:auto val="1"/>
        <c:lblAlgn val="ctr"/>
        <c:lblOffset val="100"/>
        <c:noMultiLvlLbl val="0"/>
      </c:catAx>
      <c:valAx>
        <c:axId val="439386544"/>
        <c:scaling>
          <c:orientation val="minMax"/>
        </c:scaling>
        <c:delete val="0"/>
        <c:axPos val="l"/>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r>
                  <a:rPr lang="en-US" sz="800" b="1"/>
                  <a:t>Raw MFI</a:t>
                </a:r>
              </a:p>
            </c:rich>
          </c:tx>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mn-lt"/>
                <a:ea typeface="+mn-ea"/>
                <a:cs typeface="+mn-cs"/>
              </a:defRPr>
            </a:pPr>
            <a:endParaRPr lang="en-US"/>
          </a:p>
        </c:txPr>
        <c:crossAx val="439390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Sheet1!$H$163</c:f>
              <c:strCache>
                <c:ptCount val="1"/>
                <c:pt idx="0">
                  <c:v>clean</c:v>
                </c:pt>
              </c:strCache>
            </c:strRef>
          </c:tx>
          <c:spPr>
            <a:solidFill>
              <a:schemeClr val="accent1"/>
            </a:solidFill>
            <a:ln>
              <a:noFill/>
            </a:ln>
            <a:effectLst/>
          </c:spPr>
          <c:invertIfNegative val="0"/>
          <c:cat>
            <c:strRef>
              <c:f>Sheet1!$I$162:$Z$162</c:f>
              <c:strCache>
                <c:ptCount val="18"/>
                <c:pt idx="0">
                  <c:v>seq_1</c:v>
                </c:pt>
                <c:pt idx="1">
                  <c:v>seq_3</c:v>
                </c:pt>
                <c:pt idx="2">
                  <c:v>seq_4</c:v>
                </c:pt>
                <c:pt idx="3">
                  <c:v>seq_5</c:v>
                </c:pt>
                <c:pt idx="4">
                  <c:v>seq_11</c:v>
                </c:pt>
                <c:pt idx="5">
                  <c:v>seq_21</c:v>
                </c:pt>
                <c:pt idx="6">
                  <c:v>seq_42</c:v>
                </c:pt>
                <c:pt idx="7">
                  <c:v>seq_45</c:v>
                </c:pt>
                <c:pt idx="8">
                  <c:v>seq_70</c:v>
                </c:pt>
                <c:pt idx="9">
                  <c:v>seq_71</c:v>
                </c:pt>
                <c:pt idx="10">
                  <c:v>seq_79</c:v>
                </c:pt>
                <c:pt idx="11">
                  <c:v>seq_90</c:v>
                </c:pt>
                <c:pt idx="12">
                  <c:v>seq_123</c:v>
                </c:pt>
                <c:pt idx="13">
                  <c:v>seq_130</c:v>
                </c:pt>
                <c:pt idx="14">
                  <c:v>seq_143</c:v>
                </c:pt>
                <c:pt idx="15">
                  <c:v>seq_146</c:v>
                </c:pt>
                <c:pt idx="16">
                  <c:v>seq_150</c:v>
                </c:pt>
                <c:pt idx="17">
                  <c:v>mini TK</c:v>
                </c:pt>
              </c:strCache>
            </c:strRef>
          </c:cat>
          <c:val>
            <c:numRef>
              <c:f>Sheet1!$I$156:$Z$156</c:f>
              <c:numCache>
                <c:formatCode>General</c:formatCode>
                <c:ptCount val="18"/>
                <c:pt idx="0">
                  <c:v>0.63249999999999995</c:v>
                </c:pt>
                <c:pt idx="1">
                  <c:v>2.56</c:v>
                </c:pt>
                <c:pt idx="2">
                  <c:v>0.85250000000000004</c:v>
                </c:pt>
                <c:pt idx="3">
                  <c:v>0.80500000000000005</c:v>
                </c:pt>
                <c:pt idx="4">
                  <c:v>4.8125</c:v>
                </c:pt>
                <c:pt idx="5">
                  <c:v>1.0024999999999999</c:v>
                </c:pt>
                <c:pt idx="6">
                  <c:v>0.84</c:v>
                </c:pt>
                <c:pt idx="7">
                  <c:v>0.70250000000000001</c:v>
                </c:pt>
                <c:pt idx="8">
                  <c:v>0.48749999999999999</c:v>
                </c:pt>
                <c:pt idx="9">
                  <c:v>0.71249999999999991</c:v>
                </c:pt>
                <c:pt idx="10">
                  <c:v>5.8925000000000001</c:v>
                </c:pt>
                <c:pt idx="11">
                  <c:v>0.22749999999999998</c:v>
                </c:pt>
                <c:pt idx="12">
                  <c:v>1.77</c:v>
                </c:pt>
                <c:pt idx="13">
                  <c:v>0.35500000000000004</c:v>
                </c:pt>
                <c:pt idx="14">
                  <c:v>3.9775</c:v>
                </c:pt>
                <c:pt idx="15">
                  <c:v>1.31</c:v>
                </c:pt>
                <c:pt idx="16">
                  <c:v>0.76</c:v>
                </c:pt>
                <c:pt idx="17">
                  <c:v>0.32</c:v>
                </c:pt>
              </c:numCache>
            </c:numRef>
          </c:val>
          <c:extLst xmlns:c16r2="http://schemas.microsoft.com/office/drawing/2015/06/chart">
            <c:ext xmlns:c16="http://schemas.microsoft.com/office/drawing/2014/chart" uri="{C3380CC4-5D6E-409C-BE32-E72D297353CC}">
              <c16:uniqueId val="{00000000-A60D-44F7-B944-64D1E94E391C}"/>
            </c:ext>
          </c:extLst>
        </c:ser>
        <c:ser>
          <c:idx val="1"/>
          <c:order val="1"/>
          <c:tx>
            <c:strRef>
              <c:f>Sheet1!$H$164</c:f>
              <c:strCache>
                <c:ptCount val="1"/>
                <c:pt idx="0">
                  <c:v>IFN</c:v>
                </c:pt>
              </c:strCache>
            </c:strRef>
          </c:tx>
          <c:spPr>
            <a:solidFill>
              <a:schemeClr val="accent2"/>
            </a:solidFill>
            <a:ln>
              <a:noFill/>
            </a:ln>
            <a:effectLst/>
          </c:spPr>
          <c:invertIfNegative val="0"/>
          <c:cat>
            <c:strRef>
              <c:f>Sheet1!$I$162:$Z$162</c:f>
              <c:strCache>
                <c:ptCount val="18"/>
                <c:pt idx="0">
                  <c:v>seq_1</c:v>
                </c:pt>
                <c:pt idx="1">
                  <c:v>seq_3</c:v>
                </c:pt>
                <c:pt idx="2">
                  <c:v>seq_4</c:v>
                </c:pt>
                <c:pt idx="3">
                  <c:v>seq_5</c:v>
                </c:pt>
                <c:pt idx="4">
                  <c:v>seq_11</c:v>
                </c:pt>
                <c:pt idx="5">
                  <c:v>seq_21</c:v>
                </c:pt>
                <c:pt idx="6">
                  <c:v>seq_42</c:v>
                </c:pt>
                <c:pt idx="7">
                  <c:v>seq_45</c:v>
                </c:pt>
                <c:pt idx="8">
                  <c:v>seq_70</c:v>
                </c:pt>
                <c:pt idx="9">
                  <c:v>seq_71</c:v>
                </c:pt>
                <c:pt idx="10">
                  <c:v>seq_79</c:v>
                </c:pt>
                <c:pt idx="11">
                  <c:v>seq_90</c:v>
                </c:pt>
                <c:pt idx="12">
                  <c:v>seq_123</c:v>
                </c:pt>
                <c:pt idx="13">
                  <c:v>seq_130</c:v>
                </c:pt>
                <c:pt idx="14">
                  <c:v>seq_143</c:v>
                </c:pt>
                <c:pt idx="15">
                  <c:v>seq_146</c:v>
                </c:pt>
                <c:pt idx="16">
                  <c:v>seq_150</c:v>
                </c:pt>
                <c:pt idx="17">
                  <c:v>mini TK</c:v>
                </c:pt>
              </c:strCache>
            </c:strRef>
          </c:cat>
          <c:val>
            <c:numRef>
              <c:f>Sheet1!$I$157:$Z$157</c:f>
              <c:numCache>
                <c:formatCode>General</c:formatCode>
                <c:ptCount val="18"/>
                <c:pt idx="0">
                  <c:v>0.68500000000000005</c:v>
                </c:pt>
                <c:pt idx="1">
                  <c:v>2.2749999999999999</c:v>
                </c:pt>
                <c:pt idx="2">
                  <c:v>0.8125</c:v>
                </c:pt>
                <c:pt idx="3">
                  <c:v>0.89750000000000008</c:v>
                </c:pt>
                <c:pt idx="4">
                  <c:v>5.3225000000000007</c:v>
                </c:pt>
                <c:pt idx="5">
                  <c:v>0.91749999999999998</c:v>
                </c:pt>
                <c:pt idx="6">
                  <c:v>0.87</c:v>
                </c:pt>
                <c:pt idx="7">
                  <c:v>0.79749999999999999</c:v>
                </c:pt>
                <c:pt idx="8">
                  <c:v>0.505</c:v>
                </c:pt>
                <c:pt idx="9">
                  <c:v>0.75499999999999989</c:v>
                </c:pt>
                <c:pt idx="10">
                  <c:v>5.12</c:v>
                </c:pt>
                <c:pt idx="11">
                  <c:v>0.22249999999999998</c:v>
                </c:pt>
                <c:pt idx="12">
                  <c:v>1.575</c:v>
                </c:pt>
                <c:pt idx="13">
                  <c:v>0.49249999999999999</c:v>
                </c:pt>
                <c:pt idx="14">
                  <c:v>3.605</c:v>
                </c:pt>
                <c:pt idx="15">
                  <c:v>0.81</c:v>
                </c:pt>
                <c:pt idx="16">
                  <c:v>0.74250000000000005</c:v>
                </c:pt>
                <c:pt idx="17">
                  <c:v>0.35000000000000003</c:v>
                </c:pt>
              </c:numCache>
            </c:numRef>
          </c:val>
          <c:extLst xmlns:c16r2="http://schemas.microsoft.com/office/drawing/2015/06/chart">
            <c:ext xmlns:c16="http://schemas.microsoft.com/office/drawing/2014/chart" uri="{C3380CC4-5D6E-409C-BE32-E72D297353CC}">
              <c16:uniqueId val="{00000001-A60D-44F7-B944-64D1E94E391C}"/>
            </c:ext>
          </c:extLst>
        </c:ser>
        <c:ser>
          <c:idx val="2"/>
          <c:order val="2"/>
          <c:tx>
            <c:strRef>
              <c:f>Sheet1!$H$165</c:f>
              <c:strCache>
                <c:ptCount val="1"/>
                <c:pt idx="0">
                  <c:v>TNF</c:v>
                </c:pt>
              </c:strCache>
            </c:strRef>
          </c:tx>
          <c:spPr>
            <a:solidFill>
              <a:schemeClr val="accent3"/>
            </a:solidFill>
            <a:ln>
              <a:noFill/>
            </a:ln>
            <a:effectLst/>
          </c:spPr>
          <c:invertIfNegative val="0"/>
          <c:cat>
            <c:strRef>
              <c:f>Sheet1!$I$162:$Z$162</c:f>
              <c:strCache>
                <c:ptCount val="18"/>
                <c:pt idx="0">
                  <c:v>seq_1</c:v>
                </c:pt>
                <c:pt idx="1">
                  <c:v>seq_3</c:v>
                </c:pt>
                <c:pt idx="2">
                  <c:v>seq_4</c:v>
                </c:pt>
                <c:pt idx="3">
                  <c:v>seq_5</c:v>
                </c:pt>
                <c:pt idx="4">
                  <c:v>seq_11</c:v>
                </c:pt>
                <c:pt idx="5">
                  <c:v>seq_21</c:v>
                </c:pt>
                <c:pt idx="6">
                  <c:v>seq_42</c:v>
                </c:pt>
                <c:pt idx="7">
                  <c:v>seq_45</c:v>
                </c:pt>
                <c:pt idx="8">
                  <c:v>seq_70</c:v>
                </c:pt>
                <c:pt idx="9">
                  <c:v>seq_71</c:v>
                </c:pt>
                <c:pt idx="10">
                  <c:v>seq_79</c:v>
                </c:pt>
                <c:pt idx="11">
                  <c:v>seq_90</c:v>
                </c:pt>
                <c:pt idx="12">
                  <c:v>seq_123</c:v>
                </c:pt>
                <c:pt idx="13">
                  <c:v>seq_130</c:v>
                </c:pt>
                <c:pt idx="14">
                  <c:v>seq_143</c:v>
                </c:pt>
                <c:pt idx="15">
                  <c:v>seq_146</c:v>
                </c:pt>
                <c:pt idx="16">
                  <c:v>seq_150</c:v>
                </c:pt>
                <c:pt idx="17">
                  <c:v>mini TK</c:v>
                </c:pt>
              </c:strCache>
            </c:strRef>
          </c:cat>
          <c:val>
            <c:numRef>
              <c:f>Sheet1!$I$158:$Z$158</c:f>
              <c:numCache>
                <c:formatCode>General</c:formatCode>
                <c:ptCount val="18"/>
                <c:pt idx="0">
                  <c:v>1.0874999999999999</c:v>
                </c:pt>
                <c:pt idx="1">
                  <c:v>4.5425000000000004</c:v>
                </c:pt>
                <c:pt idx="2">
                  <c:v>1.8125</c:v>
                </c:pt>
                <c:pt idx="3">
                  <c:v>3.32</c:v>
                </c:pt>
                <c:pt idx="4">
                  <c:v>4.8550000000000004</c:v>
                </c:pt>
                <c:pt idx="5">
                  <c:v>1.4749999999999999</c:v>
                </c:pt>
                <c:pt idx="6">
                  <c:v>1.5350000000000001</c:v>
                </c:pt>
                <c:pt idx="7">
                  <c:v>1.0825</c:v>
                </c:pt>
                <c:pt idx="8">
                  <c:v>0.64</c:v>
                </c:pt>
                <c:pt idx="9">
                  <c:v>1.6125</c:v>
                </c:pt>
                <c:pt idx="10">
                  <c:v>10.879999999999999</c:v>
                </c:pt>
                <c:pt idx="11">
                  <c:v>0.22749999999999998</c:v>
                </c:pt>
                <c:pt idx="12">
                  <c:v>2.3050000000000002</c:v>
                </c:pt>
                <c:pt idx="13">
                  <c:v>1.3625000000000003</c:v>
                </c:pt>
                <c:pt idx="14">
                  <c:v>8.4400000000000013</c:v>
                </c:pt>
                <c:pt idx="15">
                  <c:v>1.105</c:v>
                </c:pt>
                <c:pt idx="16">
                  <c:v>1.5375000000000001</c:v>
                </c:pt>
                <c:pt idx="17">
                  <c:v>0.32750000000000001</c:v>
                </c:pt>
              </c:numCache>
            </c:numRef>
          </c:val>
          <c:extLst xmlns:c16r2="http://schemas.microsoft.com/office/drawing/2015/06/chart">
            <c:ext xmlns:c16="http://schemas.microsoft.com/office/drawing/2014/chart" uri="{C3380CC4-5D6E-409C-BE32-E72D297353CC}">
              <c16:uniqueId val="{00000002-A60D-44F7-B944-64D1E94E391C}"/>
            </c:ext>
          </c:extLst>
        </c:ser>
        <c:ser>
          <c:idx val="3"/>
          <c:order val="3"/>
          <c:tx>
            <c:strRef>
              <c:f>Sheet1!$H$166</c:f>
              <c:strCache>
                <c:ptCount val="1"/>
                <c:pt idx="0">
                  <c:v>IFN+TNF</c:v>
                </c:pt>
              </c:strCache>
            </c:strRef>
          </c:tx>
          <c:spPr>
            <a:solidFill>
              <a:schemeClr val="accent4"/>
            </a:solidFill>
            <a:ln>
              <a:noFill/>
            </a:ln>
            <a:effectLst/>
          </c:spPr>
          <c:invertIfNegative val="0"/>
          <c:cat>
            <c:strRef>
              <c:f>Sheet1!$I$162:$Z$162</c:f>
              <c:strCache>
                <c:ptCount val="18"/>
                <c:pt idx="0">
                  <c:v>seq_1</c:v>
                </c:pt>
                <c:pt idx="1">
                  <c:v>seq_3</c:v>
                </c:pt>
                <c:pt idx="2">
                  <c:v>seq_4</c:v>
                </c:pt>
                <c:pt idx="3">
                  <c:v>seq_5</c:v>
                </c:pt>
                <c:pt idx="4">
                  <c:v>seq_11</c:v>
                </c:pt>
                <c:pt idx="5">
                  <c:v>seq_21</c:v>
                </c:pt>
                <c:pt idx="6">
                  <c:v>seq_42</c:v>
                </c:pt>
                <c:pt idx="7">
                  <c:v>seq_45</c:v>
                </c:pt>
                <c:pt idx="8">
                  <c:v>seq_70</c:v>
                </c:pt>
                <c:pt idx="9">
                  <c:v>seq_71</c:v>
                </c:pt>
                <c:pt idx="10">
                  <c:v>seq_79</c:v>
                </c:pt>
                <c:pt idx="11">
                  <c:v>seq_90</c:v>
                </c:pt>
                <c:pt idx="12">
                  <c:v>seq_123</c:v>
                </c:pt>
                <c:pt idx="13">
                  <c:v>seq_130</c:v>
                </c:pt>
                <c:pt idx="14">
                  <c:v>seq_143</c:v>
                </c:pt>
                <c:pt idx="15">
                  <c:v>seq_146</c:v>
                </c:pt>
                <c:pt idx="16">
                  <c:v>seq_150</c:v>
                </c:pt>
                <c:pt idx="17">
                  <c:v>mini TK</c:v>
                </c:pt>
              </c:strCache>
            </c:strRef>
          </c:cat>
          <c:val>
            <c:numRef>
              <c:f>Sheet1!$I$159:$Z$159</c:f>
              <c:numCache>
                <c:formatCode>General</c:formatCode>
                <c:ptCount val="18"/>
                <c:pt idx="0">
                  <c:v>1.3425</c:v>
                </c:pt>
                <c:pt idx="1">
                  <c:v>4.1550000000000002</c:v>
                </c:pt>
                <c:pt idx="2">
                  <c:v>2.145</c:v>
                </c:pt>
                <c:pt idx="3">
                  <c:v>6.1700000000000008</c:v>
                </c:pt>
                <c:pt idx="4">
                  <c:v>5.2475000000000005</c:v>
                </c:pt>
                <c:pt idx="5">
                  <c:v>1.8075000000000001</c:v>
                </c:pt>
                <c:pt idx="6">
                  <c:v>1.9224999999999999</c:v>
                </c:pt>
                <c:pt idx="7">
                  <c:v>1.8325</c:v>
                </c:pt>
                <c:pt idx="8">
                  <c:v>0.94750000000000001</c:v>
                </c:pt>
                <c:pt idx="9">
                  <c:v>2.1550000000000002</c:v>
                </c:pt>
                <c:pt idx="10">
                  <c:v>12.387500000000001</c:v>
                </c:pt>
                <c:pt idx="11">
                  <c:v>0.23249999999999998</c:v>
                </c:pt>
                <c:pt idx="12">
                  <c:v>2.2424999999999997</c:v>
                </c:pt>
                <c:pt idx="13">
                  <c:v>4.2324999999999999</c:v>
                </c:pt>
                <c:pt idx="14">
                  <c:v>10.282500000000001</c:v>
                </c:pt>
                <c:pt idx="15">
                  <c:v>0</c:v>
                </c:pt>
                <c:pt idx="16">
                  <c:v>2.3099999999999996</c:v>
                </c:pt>
                <c:pt idx="17">
                  <c:v>0.37749999999999995</c:v>
                </c:pt>
              </c:numCache>
            </c:numRef>
          </c:val>
          <c:extLst xmlns:c16r2="http://schemas.microsoft.com/office/drawing/2015/06/chart">
            <c:ext xmlns:c16="http://schemas.microsoft.com/office/drawing/2014/chart" uri="{C3380CC4-5D6E-409C-BE32-E72D297353CC}">
              <c16:uniqueId val="{00000003-A60D-44F7-B944-64D1E94E391C}"/>
            </c:ext>
          </c:extLst>
        </c:ser>
        <c:dLbls>
          <c:showLegendKey val="0"/>
          <c:showVal val="0"/>
          <c:showCatName val="0"/>
          <c:showSerName val="0"/>
          <c:showPercent val="0"/>
          <c:showBubbleSize val="0"/>
        </c:dLbls>
        <c:gapWidth val="219"/>
        <c:overlap val="-27"/>
        <c:axId val="462575832"/>
        <c:axId val="462571912"/>
      </c:barChart>
      <c:catAx>
        <c:axId val="4625758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62571912"/>
        <c:crosses val="autoZero"/>
        <c:auto val="1"/>
        <c:lblAlgn val="ctr"/>
        <c:lblOffset val="100"/>
        <c:noMultiLvlLbl val="0"/>
      </c:catAx>
      <c:valAx>
        <c:axId val="462571912"/>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a:t>Raw MFI</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62575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85000"/>
                <a:lumOff val="15000"/>
              </a:schemeClr>
            </a:solidFill>
            <a:ln>
              <a:solidFill>
                <a:schemeClr val="tx1"/>
              </a:solidFill>
            </a:ln>
            <a:effectLst/>
          </c:spPr>
          <c:invertIfNegative val="0"/>
          <c:cat>
            <c:strRef>
              <c:f>Sheet1!$I$173:$Z$173</c:f>
              <c:strCache>
                <c:ptCount val="18"/>
                <c:pt idx="0">
                  <c:v>seq_1</c:v>
                </c:pt>
                <c:pt idx="1">
                  <c:v>seq_3</c:v>
                </c:pt>
                <c:pt idx="2">
                  <c:v>seq_4</c:v>
                </c:pt>
                <c:pt idx="3">
                  <c:v>seq_5</c:v>
                </c:pt>
                <c:pt idx="4">
                  <c:v>seq_11</c:v>
                </c:pt>
                <c:pt idx="5">
                  <c:v>seq_21</c:v>
                </c:pt>
                <c:pt idx="6">
                  <c:v>seq_42</c:v>
                </c:pt>
                <c:pt idx="7">
                  <c:v>seq_45</c:v>
                </c:pt>
                <c:pt idx="8">
                  <c:v>seq_70</c:v>
                </c:pt>
                <c:pt idx="9">
                  <c:v>seq_71</c:v>
                </c:pt>
                <c:pt idx="10">
                  <c:v>seq_79</c:v>
                </c:pt>
                <c:pt idx="11">
                  <c:v>seq_90</c:v>
                </c:pt>
                <c:pt idx="12">
                  <c:v>seq_123</c:v>
                </c:pt>
                <c:pt idx="13">
                  <c:v>seq_130</c:v>
                </c:pt>
                <c:pt idx="14">
                  <c:v>seq_143</c:v>
                </c:pt>
                <c:pt idx="15">
                  <c:v>seq_146</c:v>
                </c:pt>
                <c:pt idx="16">
                  <c:v>seq_150</c:v>
                </c:pt>
                <c:pt idx="17">
                  <c:v>mini TK</c:v>
                </c:pt>
              </c:strCache>
            </c:strRef>
          </c:cat>
          <c:val>
            <c:numRef>
              <c:f>Sheet1!$I$180:$Z$180</c:f>
              <c:numCache>
                <c:formatCode>General</c:formatCode>
                <c:ptCount val="18"/>
                <c:pt idx="0">
                  <c:v>2.9764705882352938</c:v>
                </c:pt>
                <c:pt idx="1">
                  <c:v>11.37777777777778</c:v>
                </c:pt>
                <c:pt idx="2">
                  <c:v>3.9195402298850577</c:v>
                </c:pt>
                <c:pt idx="3">
                  <c:v>3.9268292682926829</c:v>
                </c:pt>
                <c:pt idx="4">
                  <c:v>20.263157894736842</c:v>
                </c:pt>
                <c:pt idx="5">
                  <c:v>4.5568181818181825</c:v>
                </c:pt>
                <c:pt idx="6">
                  <c:v>3.8181818181818179</c:v>
                </c:pt>
                <c:pt idx="7">
                  <c:v>3.1573033707865168</c:v>
                </c:pt>
                <c:pt idx="8">
                  <c:v>2.3214285714285716</c:v>
                </c:pt>
                <c:pt idx="9">
                  <c:v>3.3928571428571423</c:v>
                </c:pt>
                <c:pt idx="10">
                  <c:v>22.447619047619046</c:v>
                </c:pt>
                <c:pt idx="11">
                  <c:v>1.0459770114942528</c:v>
                </c:pt>
                <c:pt idx="12">
                  <c:v>7.8666666666666663</c:v>
                </c:pt>
                <c:pt idx="13">
                  <c:v>1.6321839080459775</c:v>
                </c:pt>
                <c:pt idx="14">
                  <c:v>15.298076923076923</c:v>
                </c:pt>
                <c:pt idx="15">
                  <c:v>5.6956521739130439</c:v>
                </c:pt>
                <c:pt idx="16">
                  <c:v>3.2</c:v>
                </c:pt>
                <c:pt idx="17">
                  <c:v>1.5421686746987953</c:v>
                </c:pt>
              </c:numCache>
            </c:numRef>
          </c:val>
          <c:extLst xmlns:c16r2="http://schemas.microsoft.com/office/drawing/2015/06/chart">
            <c:ext xmlns:c16="http://schemas.microsoft.com/office/drawing/2014/chart" uri="{C3380CC4-5D6E-409C-BE32-E72D297353CC}">
              <c16:uniqueId val="{00000000-D5CD-43DE-85FA-0C3FFFFF3620}"/>
            </c:ext>
          </c:extLst>
        </c:ser>
        <c:dLbls>
          <c:showLegendKey val="0"/>
          <c:showVal val="0"/>
          <c:showCatName val="0"/>
          <c:showSerName val="0"/>
          <c:showPercent val="0"/>
          <c:showBubbleSize val="0"/>
        </c:dLbls>
        <c:gapWidth val="219"/>
        <c:overlap val="-27"/>
        <c:axId val="462574264"/>
        <c:axId val="462575440"/>
      </c:barChart>
      <c:catAx>
        <c:axId val="462574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1" i="0" u="none" strike="noStrike" kern="1200" baseline="0">
                <a:solidFill>
                  <a:sysClr val="windowText" lastClr="000000"/>
                </a:solidFill>
                <a:latin typeface="+mn-lt"/>
                <a:ea typeface="+mn-ea"/>
                <a:cs typeface="+mn-cs"/>
              </a:defRPr>
            </a:pPr>
            <a:endParaRPr lang="en-US"/>
          </a:p>
        </c:txPr>
        <c:crossAx val="462575440"/>
        <c:crosses val="autoZero"/>
        <c:auto val="1"/>
        <c:lblAlgn val="ctr"/>
        <c:lblOffset val="100"/>
        <c:noMultiLvlLbl val="0"/>
      </c:catAx>
      <c:valAx>
        <c:axId val="462575440"/>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a:t>background expression</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62574264"/>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DFFD4B9C-174B-4281-8A28-84FDB18A895C}" type="datetimeFigureOut">
              <a:rPr lang="he-IL" smtClean="0"/>
              <a:t>ב'/אלול/תשפ"א</a:t>
            </a:fld>
            <a:endParaRPr lang="he-IL"/>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0F4D5E32-EEB5-4264-B9A4-736CD56D0281}" type="slidenum">
              <a:rPr lang="he-IL" smtClean="0"/>
              <a:t>‹#›</a:t>
            </a:fld>
            <a:endParaRPr lang="he-IL"/>
          </a:p>
        </p:txBody>
      </p:sp>
    </p:spTree>
    <p:extLst>
      <p:ext uri="{BB962C8B-B14F-4D97-AF65-F5344CB8AC3E}">
        <p14:creationId xmlns:p14="http://schemas.microsoft.com/office/powerpoint/2010/main" val="409282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BBF1DE-0FC1-4A54-ADEC-8421F266AE45}" type="datetimeFigureOut">
              <a:rPr lang="he-IL" smtClean="0"/>
              <a:t>ב'/אלול/תשפ"א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6836FA1-DBB8-448E-A182-4FE87F85EFE0}" type="slidenum">
              <a:rPr lang="he-IL" smtClean="0"/>
              <a:t>‹#›</a:t>
            </a:fld>
            <a:endParaRPr lang="he-IL"/>
          </a:p>
        </p:txBody>
      </p:sp>
    </p:spTree>
    <p:extLst>
      <p:ext uri="{BB962C8B-B14F-4D97-AF65-F5344CB8AC3E}">
        <p14:creationId xmlns:p14="http://schemas.microsoft.com/office/powerpoint/2010/main" val="194376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BBF1DE-0FC1-4A54-ADEC-8421F266AE45}" type="datetimeFigureOut">
              <a:rPr lang="he-IL" smtClean="0"/>
              <a:t>ב'/אלול/תשפ"א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6836FA1-DBB8-448E-A182-4FE87F85EFE0}" type="slidenum">
              <a:rPr lang="he-IL" smtClean="0"/>
              <a:t>‹#›</a:t>
            </a:fld>
            <a:endParaRPr lang="he-IL"/>
          </a:p>
        </p:txBody>
      </p:sp>
    </p:spTree>
    <p:extLst>
      <p:ext uri="{BB962C8B-B14F-4D97-AF65-F5344CB8AC3E}">
        <p14:creationId xmlns:p14="http://schemas.microsoft.com/office/powerpoint/2010/main" val="219116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BBF1DE-0FC1-4A54-ADEC-8421F266AE45}" type="datetimeFigureOut">
              <a:rPr lang="he-IL" smtClean="0"/>
              <a:t>ב'/אלול/תשפ"א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6836FA1-DBB8-448E-A182-4FE87F85EFE0}" type="slidenum">
              <a:rPr lang="he-IL" smtClean="0"/>
              <a:t>‹#›</a:t>
            </a:fld>
            <a:endParaRPr lang="he-IL"/>
          </a:p>
        </p:txBody>
      </p:sp>
    </p:spTree>
    <p:extLst>
      <p:ext uri="{BB962C8B-B14F-4D97-AF65-F5344CB8AC3E}">
        <p14:creationId xmlns:p14="http://schemas.microsoft.com/office/powerpoint/2010/main" val="256315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BBF1DE-0FC1-4A54-ADEC-8421F266AE45}" type="datetimeFigureOut">
              <a:rPr lang="he-IL" smtClean="0"/>
              <a:t>ב'/אלול/תשפ"א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6836FA1-DBB8-448E-A182-4FE87F85EFE0}" type="slidenum">
              <a:rPr lang="he-IL" smtClean="0"/>
              <a:t>‹#›</a:t>
            </a:fld>
            <a:endParaRPr lang="he-IL"/>
          </a:p>
        </p:txBody>
      </p:sp>
    </p:spTree>
    <p:extLst>
      <p:ext uri="{BB962C8B-B14F-4D97-AF65-F5344CB8AC3E}">
        <p14:creationId xmlns:p14="http://schemas.microsoft.com/office/powerpoint/2010/main" val="157314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BBF1DE-0FC1-4A54-ADEC-8421F266AE45}" type="datetimeFigureOut">
              <a:rPr lang="he-IL" smtClean="0"/>
              <a:t>ב'/אלול/תשפ"א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6836FA1-DBB8-448E-A182-4FE87F85EFE0}" type="slidenum">
              <a:rPr lang="he-IL" smtClean="0"/>
              <a:t>‹#›</a:t>
            </a:fld>
            <a:endParaRPr lang="he-IL"/>
          </a:p>
        </p:txBody>
      </p:sp>
    </p:spTree>
    <p:extLst>
      <p:ext uri="{BB962C8B-B14F-4D97-AF65-F5344CB8AC3E}">
        <p14:creationId xmlns:p14="http://schemas.microsoft.com/office/powerpoint/2010/main" val="59934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BBF1DE-0FC1-4A54-ADEC-8421F266AE45}" type="datetimeFigureOut">
              <a:rPr lang="he-IL" smtClean="0"/>
              <a:t>ב'/אלול/תשפ"א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6836FA1-DBB8-448E-A182-4FE87F85EFE0}" type="slidenum">
              <a:rPr lang="he-IL" smtClean="0"/>
              <a:t>‹#›</a:t>
            </a:fld>
            <a:endParaRPr lang="he-IL"/>
          </a:p>
        </p:txBody>
      </p:sp>
    </p:spTree>
    <p:extLst>
      <p:ext uri="{BB962C8B-B14F-4D97-AF65-F5344CB8AC3E}">
        <p14:creationId xmlns:p14="http://schemas.microsoft.com/office/powerpoint/2010/main" val="112095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BBF1DE-0FC1-4A54-ADEC-8421F266AE45}" type="datetimeFigureOut">
              <a:rPr lang="he-IL" smtClean="0"/>
              <a:t>ב'/אלול/תשפ"א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66836FA1-DBB8-448E-A182-4FE87F85EFE0}" type="slidenum">
              <a:rPr lang="he-IL" smtClean="0"/>
              <a:t>‹#›</a:t>
            </a:fld>
            <a:endParaRPr lang="he-IL"/>
          </a:p>
        </p:txBody>
      </p:sp>
    </p:spTree>
    <p:extLst>
      <p:ext uri="{BB962C8B-B14F-4D97-AF65-F5344CB8AC3E}">
        <p14:creationId xmlns:p14="http://schemas.microsoft.com/office/powerpoint/2010/main" val="419078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BBF1DE-0FC1-4A54-ADEC-8421F266AE45}" type="datetimeFigureOut">
              <a:rPr lang="he-IL" smtClean="0"/>
              <a:t>ב'/אלול/תשפ"א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66836FA1-DBB8-448E-A182-4FE87F85EFE0}" type="slidenum">
              <a:rPr lang="he-IL" smtClean="0"/>
              <a:t>‹#›</a:t>
            </a:fld>
            <a:endParaRPr lang="he-IL"/>
          </a:p>
        </p:txBody>
      </p:sp>
    </p:spTree>
    <p:extLst>
      <p:ext uri="{BB962C8B-B14F-4D97-AF65-F5344CB8AC3E}">
        <p14:creationId xmlns:p14="http://schemas.microsoft.com/office/powerpoint/2010/main" val="380416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BF1DE-0FC1-4A54-ADEC-8421F266AE45}" type="datetimeFigureOut">
              <a:rPr lang="he-IL" smtClean="0"/>
              <a:t>ב'/אלול/תשפ"א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66836FA1-DBB8-448E-A182-4FE87F85EFE0}" type="slidenum">
              <a:rPr lang="he-IL" smtClean="0"/>
              <a:t>‹#›</a:t>
            </a:fld>
            <a:endParaRPr lang="he-IL"/>
          </a:p>
        </p:txBody>
      </p:sp>
    </p:spTree>
    <p:extLst>
      <p:ext uri="{BB962C8B-B14F-4D97-AF65-F5344CB8AC3E}">
        <p14:creationId xmlns:p14="http://schemas.microsoft.com/office/powerpoint/2010/main" val="188495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EBBF1DE-0FC1-4A54-ADEC-8421F266AE45}" type="datetimeFigureOut">
              <a:rPr lang="he-IL" smtClean="0"/>
              <a:t>ב'/אלול/תשפ"א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6836FA1-DBB8-448E-A182-4FE87F85EFE0}" type="slidenum">
              <a:rPr lang="he-IL" smtClean="0"/>
              <a:t>‹#›</a:t>
            </a:fld>
            <a:endParaRPr lang="he-IL"/>
          </a:p>
        </p:txBody>
      </p:sp>
    </p:spTree>
    <p:extLst>
      <p:ext uri="{BB962C8B-B14F-4D97-AF65-F5344CB8AC3E}">
        <p14:creationId xmlns:p14="http://schemas.microsoft.com/office/powerpoint/2010/main" val="202888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EBBF1DE-0FC1-4A54-ADEC-8421F266AE45}" type="datetimeFigureOut">
              <a:rPr lang="he-IL" smtClean="0"/>
              <a:t>ב'/אלול/תשפ"א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6836FA1-DBB8-448E-A182-4FE87F85EFE0}" type="slidenum">
              <a:rPr lang="he-IL" smtClean="0"/>
              <a:t>‹#›</a:t>
            </a:fld>
            <a:endParaRPr lang="he-IL"/>
          </a:p>
        </p:txBody>
      </p:sp>
    </p:spTree>
    <p:extLst>
      <p:ext uri="{BB962C8B-B14F-4D97-AF65-F5344CB8AC3E}">
        <p14:creationId xmlns:p14="http://schemas.microsoft.com/office/powerpoint/2010/main" val="2062833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EBBF1DE-0FC1-4A54-ADEC-8421F266AE45}" type="datetimeFigureOut">
              <a:rPr lang="he-IL" smtClean="0"/>
              <a:t>ב'/אלול/תשפ"א</a:t>
            </a:fld>
            <a:endParaRPr lang="he-IL"/>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6836FA1-DBB8-448E-A182-4FE87F85EFE0}" type="slidenum">
              <a:rPr lang="he-IL" smtClean="0"/>
              <a:t>‹#›</a:t>
            </a:fld>
            <a:endParaRPr lang="he-IL"/>
          </a:p>
        </p:txBody>
      </p:sp>
    </p:spTree>
    <p:extLst>
      <p:ext uri="{BB962C8B-B14F-4D97-AF65-F5344CB8AC3E}">
        <p14:creationId xmlns:p14="http://schemas.microsoft.com/office/powerpoint/2010/main" val="2361572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chart" Target="../charts/chart1.xml"/><Relationship Id="rId7"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18" Type="http://schemas.openxmlformats.org/officeDocument/2006/relationships/image" Target="../media/image27.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17" Type="http://schemas.openxmlformats.org/officeDocument/2006/relationships/image" Target="../media/image26.emf"/><Relationship Id="rId2" Type="http://schemas.openxmlformats.org/officeDocument/2006/relationships/image" Target="../media/image11.emf"/><Relationship Id="rId16" Type="http://schemas.openxmlformats.org/officeDocument/2006/relationships/image" Target="../media/image25.emf"/><Relationship Id="rId20" Type="http://schemas.openxmlformats.org/officeDocument/2006/relationships/image" Target="../media/image29.emf"/><Relationship Id="rId1" Type="http://schemas.openxmlformats.org/officeDocument/2006/relationships/slideLayout" Target="../slideLayouts/slideLayout7.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5" Type="http://schemas.openxmlformats.org/officeDocument/2006/relationships/image" Target="../media/image24.emf"/><Relationship Id="rId10" Type="http://schemas.openxmlformats.org/officeDocument/2006/relationships/image" Target="../media/image19.emf"/><Relationship Id="rId19" Type="http://schemas.openxmlformats.org/officeDocument/2006/relationships/image" Target="../media/image28.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830" y="4451311"/>
            <a:ext cx="6308090" cy="646331"/>
          </a:xfrm>
          <a:prstGeom prst="rect">
            <a:avLst/>
          </a:prstGeom>
          <a:noFill/>
        </p:spPr>
        <p:txBody>
          <a:bodyPr wrap="square" rtlCol="0">
            <a:spAutoFit/>
          </a:bodyPr>
          <a:lstStyle/>
          <a:p>
            <a:r>
              <a:rPr lang="en-US" sz="1200" b="1" dirty="0"/>
              <a:t>Figure 1 – The G1K06 library </a:t>
            </a:r>
            <a:r>
              <a:rPr lang="en-US" sz="1200" b="1" dirty="0" smtClean="0"/>
              <a:t>design. </a:t>
            </a:r>
            <a:r>
              <a:rPr lang="en-US" sz="1200" dirty="0" smtClean="0"/>
              <a:t>The </a:t>
            </a:r>
            <a:r>
              <a:rPr lang="en-US" sz="1200" dirty="0"/>
              <a:t>basic structure of the G1K06 CARTIV promoter and  the variable elements used to construct the CARTIV promoter library. Red arrows indicate variable nucleotide position. Y=C/T, S=G/C, </a:t>
            </a:r>
            <a:r>
              <a:rPr lang="en-US" sz="1200" dirty="0" smtClean="0"/>
              <a:t>R=A/G.</a:t>
            </a:r>
            <a:endParaRPr lang="en-US" sz="1200" dirty="0"/>
          </a:p>
        </p:txBody>
      </p:sp>
      <p:pic>
        <p:nvPicPr>
          <p:cNvPr id="4" name="Picture 3">
            <a:extLst>
              <a:ext uri="{FF2B5EF4-FFF2-40B4-BE49-F238E27FC236}">
                <a16:creationId xmlns="" xmlns:a16="http://schemas.microsoft.com/office/drawing/2014/main" id="{4CD78404-F952-46F4-B606-F643D597FD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390" y="2510568"/>
            <a:ext cx="3453391" cy="1679451"/>
          </a:xfrm>
          <a:prstGeom prst="rect">
            <a:avLst/>
          </a:prstGeom>
        </p:spPr>
      </p:pic>
    </p:spTree>
    <p:extLst>
      <p:ext uri="{BB962C8B-B14F-4D97-AF65-F5344CB8AC3E}">
        <p14:creationId xmlns:p14="http://schemas.microsoft.com/office/powerpoint/2010/main" val="1711081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920760118"/>
              </p:ext>
            </p:extLst>
          </p:nvPr>
        </p:nvGraphicFramePr>
        <p:xfrm>
          <a:off x="0" y="656503"/>
          <a:ext cx="6858000" cy="29033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4229539350"/>
              </p:ext>
            </p:extLst>
          </p:nvPr>
        </p:nvGraphicFramePr>
        <p:xfrm>
          <a:off x="-28471" y="4960018"/>
          <a:ext cx="6807096" cy="254221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36478" y="7855527"/>
            <a:ext cx="5434386" cy="276999"/>
          </a:xfrm>
          <a:prstGeom prst="rect">
            <a:avLst/>
          </a:prstGeom>
          <a:noFill/>
        </p:spPr>
        <p:txBody>
          <a:bodyPr wrap="square" rtlCol="0">
            <a:spAutoFit/>
          </a:bodyPr>
          <a:lstStyle/>
          <a:p>
            <a:r>
              <a:rPr lang="en-US" sz="1200" b="1" dirty="0"/>
              <a:t>Supplementary </a:t>
            </a:r>
            <a:r>
              <a:rPr lang="en-US" sz="1200" b="1" dirty="0" smtClean="0"/>
              <a:t>Figure 4: </a:t>
            </a:r>
            <a:r>
              <a:rPr lang="en-US" sz="1200" dirty="0"/>
              <a:t>potency score calculated for raw </a:t>
            </a:r>
            <a:r>
              <a:rPr lang="en-US" sz="1200" dirty="0" err="1"/>
              <a:t>GeoMFI</a:t>
            </a:r>
            <a:endParaRPr lang="en-US" sz="1200" dirty="0"/>
          </a:p>
        </p:txBody>
      </p:sp>
      <p:sp>
        <p:nvSpPr>
          <p:cNvPr id="5" name="TextBox 4"/>
          <p:cNvSpPr txBox="1"/>
          <p:nvPr/>
        </p:nvSpPr>
        <p:spPr>
          <a:xfrm>
            <a:off x="436478" y="3774687"/>
            <a:ext cx="6231022" cy="461665"/>
          </a:xfrm>
          <a:prstGeom prst="rect">
            <a:avLst/>
          </a:prstGeom>
          <a:noFill/>
        </p:spPr>
        <p:txBody>
          <a:bodyPr wrap="square" rtlCol="0">
            <a:spAutoFit/>
          </a:bodyPr>
          <a:lstStyle/>
          <a:p>
            <a:r>
              <a:rPr lang="en-US" sz="1200" b="1" dirty="0"/>
              <a:t>Supplementary figure </a:t>
            </a:r>
            <a:r>
              <a:rPr lang="en-US" sz="1200" b="1" dirty="0" smtClean="0"/>
              <a:t>3: </a:t>
            </a:r>
            <a:r>
              <a:rPr lang="en-US" sz="1200" dirty="0"/>
              <a:t>background levels. Clones background MFI levels were divided by </a:t>
            </a:r>
            <a:r>
              <a:rPr lang="en-US" sz="1200" dirty="0" err="1"/>
              <a:t>miniTK</a:t>
            </a:r>
            <a:r>
              <a:rPr lang="en-US" sz="1200" dirty="0"/>
              <a:t> MFI</a:t>
            </a:r>
          </a:p>
        </p:txBody>
      </p:sp>
    </p:spTree>
    <p:extLst>
      <p:ext uri="{BB962C8B-B14F-4D97-AF65-F5344CB8AC3E}">
        <p14:creationId xmlns:p14="http://schemas.microsoft.com/office/powerpoint/2010/main" val="1837578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023" y="7493767"/>
            <a:ext cx="6126480" cy="2308324"/>
          </a:xfrm>
          <a:prstGeom prst="rect">
            <a:avLst/>
          </a:prstGeom>
          <a:noFill/>
        </p:spPr>
        <p:txBody>
          <a:bodyPr wrap="square" rtlCol="1">
            <a:spAutoFit/>
          </a:bodyPr>
          <a:lstStyle/>
          <a:p>
            <a:pPr algn="just"/>
            <a:r>
              <a:rPr lang="en-US" sz="1200" b="1" dirty="0"/>
              <a:t>Figure 2 – The GK CARTIV promoter library show increment for responsive promoters following three sorting rounds: </a:t>
            </a:r>
            <a:r>
              <a:rPr lang="en-US" sz="1200" dirty="0" smtClean="0"/>
              <a:t>(</a:t>
            </a:r>
            <a:r>
              <a:rPr lang="en-US" sz="1200" b="1" dirty="0" smtClean="0"/>
              <a:t>A</a:t>
            </a:r>
            <a:r>
              <a:rPr lang="en-US" sz="1200" dirty="0" smtClean="0"/>
              <a:t>) </a:t>
            </a:r>
            <a:r>
              <a:rPr lang="en-US" sz="1200" dirty="0"/>
              <a:t>an overview of the steps applied to the library screen</a:t>
            </a:r>
            <a:r>
              <a:rPr lang="en-US" sz="1200" dirty="0" smtClean="0"/>
              <a:t>. (</a:t>
            </a:r>
            <a:r>
              <a:rPr lang="en-US" sz="1200" b="1" dirty="0" smtClean="0"/>
              <a:t>B</a:t>
            </a:r>
            <a:r>
              <a:rPr lang="en-US" sz="1200" dirty="0" smtClean="0"/>
              <a:t>) </a:t>
            </a:r>
            <a:r>
              <a:rPr lang="en-US" sz="1200" dirty="0"/>
              <a:t>FACS plots of HEK293T cells infected using lentiviruses with ZsGreen under the control of the CARTIV promoter library. They are showing three consecutive rounds of activation and relaxation. Red boxes and arrows show the sorted population in the specific selection round; 72 hours following infection, cells were treated with 500U/mL of IFNγ and TNFα for 48 hours, then harvested and proceeded for cell sorting. Data is single discriminated </a:t>
            </a:r>
            <a:r>
              <a:rPr lang="en-US" sz="1200" dirty="0" smtClean="0"/>
              <a:t>(</a:t>
            </a:r>
            <a:r>
              <a:rPr lang="en-US" sz="1200" b="1" dirty="0" smtClean="0"/>
              <a:t>C</a:t>
            </a:r>
            <a:r>
              <a:rPr lang="en-US" sz="1200" dirty="0" smtClean="0"/>
              <a:t>) </a:t>
            </a:r>
            <a:r>
              <a:rPr lang="en-US" sz="1200" dirty="0"/>
              <a:t>FACS plots HEK293T cells after three consecutive rounds of positive and negative selection. They are showing data and gating for the six-cell population extracted for sequencing and frequency cross-analysis. Data is single discriminated and DAPI negative. </a:t>
            </a:r>
            <a:r>
              <a:rPr lang="en-US" sz="1200" dirty="0" smtClean="0"/>
              <a:t>(</a:t>
            </a:r>
            <a:r>
              <a:rPr lang="en-US" sz="1200" b="1" dirty="0" smtClean="0"/>
              <a:t>D</a:t>
            </a:r>
            <a:r>
              <a:rPr lang="en-US" sz="1200" dirty="0" smtClean="0"/>
              <a:t>) </a:t>
            </a:r>
            <a:r>
              <a:rPr lang="en-US" sz="1200" dirty="0"/>
              <a:t>frequency cross analysis for six representative promotors selected for the functional studies. Cut off for reading number was 150, only sequences showing “x” trend were selected for </a:t>
            </a:r>
            <a:r>
              <a:rPr lang="en-US" sz="1200" dirty="0" smtClean="0"/>
              <a:t>cloning.</a:t>
            </a:r>
            <a:endParaRPr lang="he-IL" sz="1200"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3183"/>
          <a:stretch/>
        </p:blipFill>
        <p:spPr>
          <a:xfrm>
            <a:off x="0" y="1"/>
            <a:ext cx="6858000" cy="7450282"/>
          </a:xfrm>
          <a:prstGeom prst="rect">
            <a:avLst/>
          </a:prstGeom>
        </p:spPr>
      </p:pic>
    </p:spTree>
    <p:extLst>
      <p:ext uri="{BB962C8B-B14F-4D97-AF65-F5344CB8AC3E}">
        <p14:creationId xmlns:p14="http://schemas.microsoft.com/office/powerpoint/2010/main" val="3865364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140" y="6271260"/>
            <a:ext cx="6126480" cy="830997"/>
          </a:xfrm>
          <a:prstGeom prst="rect">
            <a:avLst/>
          </a:prstGeom>
          <a:noFill/>
        </p:spPr>
        <p:txBody>
          <a:bodyPr wrap="square" rtlCol="1">
            <a:spAutoFit/>
          </a:bodyPr>
          <a:lstStyle/>
          <a:p>
            <a:pPr algn="just"/>
            <a:r>
              <a:rPr lang="en-US" sz="1200" b="1" dirty="0" smtClean="0"/>
              <a:t>Figure </a:t>
            </a:r>
            <a:r>
              <a:rPr lang="en-US" sz="1200" b="1" dirty="0"/>
              <a:t>3 – </a:t>
            </a:r>
            <a:r>
              <a:rPr lang="en-US" sz="1200" b="1" dirty="0" smtClean="0"/>
              <a:t>The </a:t>
            </a:r>
            <a:r>
              <a:rPr lang="en-US" sz="1200" b="1" dirty="0"/>
              <a:t>selected GK CARTIV promoter library </a:t>
            </a:r>
            <a:r>
              <a:rPr lang="en-US" sz="1200" b="1" dirty="0" smtClean="0"/>
              <a:t>shows </a:t>
            </a:r>
            <a:r>
              <a:rPr lang="en-US" sz="1200" b="1" dirty="0"/>
              <a:t>no strong tendency for a specific position </a:t>
            </a:r>
            <a:r>
              <a:rPr lang="en-US" sz="1200" dirty="0" smtClean="0"/>
              <a:t>(</a:t>
            </a:r>
            <a:r>
              <a:rPr lang="en-US" sz="1200" b="1" dirty="0" smtClean="0"/>
              <a:t>A</a:t>
            </a:r>
            <a:r>
              <a:rPr lang="en-US" sz="1200" dirty="0" smtClean="0"/>
              <a:t>) Multiple sequence alignment of GAS elements (</a:t>
            </a:r>
            <a:r>
              <a:rPr lang="en-US" sz="1200" b="1" dirty="0" smtClean="0"/>
              <a:t>B</a:t>
            </a:r>
            <a:r>
              <a:rPr lang="en-US" sz="1200" dirty="0" smtClean="0"/>
              <a:t>) MSA of KB elements. Each row represents a sequence derived from the bioinformatics analysis. At the bottom of </a:t>
            </a:r>
            <a:r>
              <a:rPr lang="en-US" sz="1200" b="1" dirty="0" smtClean="0"/>
              <a:t>A</a:t>
            </a:r>
            <a:r>
              <a:rPr lang="en-US" sz="1200" dirty="0" smtClean="0"/>
              <a:t> and </a:t>
            </a:r>
            <a:r>
              <a:rPr lang="en-US" sz="1200" b="1" dirty="0" smtClean="0"/>
              <a:t>B</a:t>
            </a:r>
            <a:r>
              <a:rPr lang="en-US" sz="1200" dirty="0" smtClean="0"/>
              <a:t> is a distribution analysis between 0 to 1.</a:t>
            </a:r>
            <a:endParaRPr lang="he-IL" sz="12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030" r="29394" b="38286"/>
          <a:stretch/>
        </p:blipFill>
        <p:spPr>
          <a:xfrm>
            <a:off x="1275657" y="285788"/>
            <a:ext cx="4291446" cy="5985472"/>
          </a:xfrm>
          <a:prstGeom prst="rect">
            <a:avLst/>
          </a:prstGeom>
        </p:spPr>
      </p:pic>
    </p:spTree>
    <p:extLst>
      <p:ext uri="{BB962C8B-B14F-4D97-AF65-F5344CB8AC3E}">
        <p14:creationId xmlns:p14="http://schemas.microsoft.com/office/powerpoint/2010/main" val="2042389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1590"/>
            <a:ext cx="6858000" cy="3977387"/>
          </a:xfrm>
          <a:prstGeom prst="rect">
            <a:avLst/>
          </a:prstGeom>
        </p:spPr>
      </p:pic>
      <p:sp>
        <p:nvSpPr>
          <p:cNvPr id="6" name="TextBox 5"/>
          <p:cNvSpPr txBox="1"/>
          <p:nvPr/>
        </p:nvSpPr>
        <p:spPr>
          <a:xfrm>
            <a:off x="247650" y="4420870"/>
            <a:ext cx="6149340" cy="1754326"/>
          </a:xfrm>
          <a:prstGeom prst="rect">
            <a:avLst/>
          </a:prstGeom>
          <a:noFill/>
        </p:spPr>
        <p:txBody>
          <a:bodyPr wrap="square" rtlCol="0">
            <a:spAutoFit/>
          </a:bodyPr>
          <a:lstStyle/>
          <a:p>
            <a:pPr algn="just"/>
            <a:r>
              <a:rPr lang="en-US" sz="1200" b="1" dirty="0" smtClean="0"/>
              <a:t>Figure</a:t>
            </a:r>
            <a:r>
              <a:rPr lang="en-US" sz="1200" b="1" dirty="0"/>
              <a:t> 4. The DNA in the variable positions in the CARTIV library interact with P50 and STAT1 by the phosphate backbone: </a:t>
            </a:r>
            <a:r>
              <a:rPr lang="en-US" sz="1200" dirty="0"/>
              <a:t>structures of STAT1 and P50 crystalized with a consensus DNA sequence. Left panel, the crystal structure of STAT1 together with STAT1 binding sequence, in orange the </a:t>
            </a:r>
            <a:r>
              <a:rPr lang="en-US" sz="1200" dirty="0" smtClean="0"/>
              <a:t>5</a:t>
            </a:r>
            <a:r>
              <a:rPr lang="en-US" sz="1200" dirty="0" smtClean="0">
                <a:latin typeface="Calibri" panose="020F0502020204030204" pitchFamily="34" charset="0"/>
                <a:cs typeface="Calibri" panose="020F0502020204030204" pitchFamily="34" charset="0"/>
              </a:rPr>
              <a:t>‘ </a:t>
            </a:r>
            <a:r>
              <a:rPr lang="en-US" sz="1200" dirty="0" smtClean="0"/>
              <a:t>DNA </a:t>
            </a:r>
            <a:r>
              <a:rPr lang="en-US" sz="1200" dirty="0"/>
              <a:t>strand, in deep green the </a:t>
            </a:r>
            <a:r>
              <a:rPr lang="en-US" sz="1200" dirty="0" smtClean="0"/>
              <a:t>3</a:t>
            </a:r>
            <a:r>
              <a:rPr lang="en-US" sz="1200" dirty="0" smtClean="0">
                <a:latin typeface="Calibri" panose="020F0502020204030204" pitchFamily="34" charset="0"/>
                <a:cs typeface="Calibri" panose="020F0502020204030204" pitchFamily="34" charset="0"/>
              </a:rPr>
              <a:t>‘ </a:t>
            </a:r>
            <a:r>
              <a:rPr lang="en-US" sz="1200" dirty="0" smtClean="0"/>
              <a:t>DNA </a:t>
            </a:r>
            <a:r>
              <a:rPr lang="en-US" sz="1200" dirty="0"/>
              <a:t>strand. In glowing green, the nucleotide interacting with the protein, marked on the DNA sequence is the relevant nucleotide pair, outlined the interacting nucleotide. The right panel showing the crystal structure of P50 with a binding sequence; in deep green, the </a:t>
            </a:r>
            <a:r>
              <a:rPr lang="en-US" sz="1200" dirty="0" smtClean="0"/>
              <a:t>5</a:t>
            </a:r>
            <a:r>
              <a:rPr lang="en-US" sz="1200" dirty="0" smtClean="0">
                <a:latin typeface="Calibri" panose="020F0502020204030204" pitchFamily="34" charset="0"/>
                <a:cs typeface="Calibri" panose="020F0502020204030204" pitchFamily="34" charset="0"/>
              </a:rPr>
              <a:t>‘</a:t>
            </a:r>
            <a:r>
              <a:rPr lang="en-US" sz="1200" dirty="0" smtClean="0"/>
              <a:t> </a:t>
            </a:r>
            <a:r>
              <a:rPr lang="en-US" sz="1200" dirty="0"/>
              <a:t>DNA strand. In glowing green, the nucleotide interacting with the protein marked the relevant nucleotide pair on the DNA sequence outlined the interacting nucleotide.</a:t>
            </a:r>
          </a:p>
        </p:txBody>
      </p:sp>
    </p:spTree>
    <p:extLst>
      <p:ext uri="{BB962C8B-B14F-4D97-AF65-F5344CB8AC3E}">
        <p14:creationId xmlns:p14="http://schemas.microsoft.com/office/powerpoint/2010/main" val="3478269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D88BED0-2F8D-4A1D-AE95-CE020011D2A4}"/>
              </a:ext>
            </a:extLst>
          </p:cNvPr>
          <p:cNvPicPr>
            <a:picLocks noChangeAspect="1"/>
          </p:cNvPicPr>
          <p:nvPr/>
        </p:nvPicPr>
        <p:blipFill rotWithShape="1">
          <a:blip r:embed="rId2"/>
          <a:srcRect b="6446"/>
          <a:stretch/>
        </p:blipFill>
        <p:spPr>
          <a:xfrm>
            <a:off x="597708" y="3354791"/>
            <a:ext cx="5987242" cy="998120"/>
          </a:xfrm>
          <a:prstGeom prst="rect">
            <a:avLst/>
          </a:prstGeom>
        </p:spPr>
      </p:pic>
      <p:graphicFrame>
        <p:nvGraphicFramePr>
          <p:cNvPr id="4" name="Chart 3"/>
          <p:cNvGraphicFramePr>
            <a:graphicFrameLocks/>
          </p:cNvGraphicFramePr>
          <p:nvPr>
            <p:extLst>
              <p:ext uri="{D42A27DB-BD31-4B8C-83A1-F6EECF244321}">
                <p14:modId xmlns:p14="http://schemas.microsoft.com/office/powerpoint/2010/main" val="4137312706"/>
              </p:ext>
            </p:extLst>
          </p:nvPr>
        </p:nvGraphicFramePr>
        <p:xfrm>
          <a:off x="17708" y="1501209"/>
          <a:ext cx="6858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7708" y="0"/>
            <a:ext cx="293670" cy="307777"/>
          </a:xfrm>
          <a:prstGeom prst="rect">
            <a:avLst/>
          </a:prstGeom>
          <a:noFill/>
        </p:spPr>
        <p:txBody>
          <a:bodyPr wrap="none" rtlCol="1">
            <a:spAutoFit/>
          </a:bodyPr>
          <a:lstStyle/>
          <a:p>
            <a:r>
              <a:rPr lang="en-US" sz="1400" b="1" dirty="0" smtClean="0"/>
              <a:t>A</a:t>
            </a:r>
            <a:endParaRPr lang="he-IL" sz="1400" b="1" dirty="0"/>
          </a:p>
        </p:txBody>
      </p:sp>
      <p:sp>
        <p:nvSpPr>
          <p:cNvPr id="8" name="TextBox 7"/>
          <p:cNvSpPr txBox="1"/>
          <p:nvPr/>
        </p:nvSpPr>
        <p:spPr>
          <a:xfrm>
            <a:off x="22894" y="1300822"/>
            <a:ext cx="285656" cy="307777"/>
          </a:xfrm>
          <a:prstGeom prst="rect">
            <a:avLst/>
          </a:prstGeom>
          <a:noFill/>
        </p:spPr>
        <p:txBody>
          <a:bodyPr wrap="none" rtlCol="1">
            <a:spAutoFit/>
          </a:bodyPr>
          <a:lstStyle/>
          <a:p>
            <a:r>
              <a:rPr lang="en-US" sz="1400" b="1" dirty="0" smtClean="0"/>
              <a:t>B</a:t>
            </a:r>
            <a:endParaRPr lang="he-IL" sz="1400" b="1" dirty="0"/>
          </a:p>
        </p:txBody>
      </p:sp>
      <p:sp>
        <p:nvSpPr>
          <p:cNvPr id="20" name="TextBox 19"/>
          <p:cNvSpPr txBox="1"/>
          <p:nvPr/>
        </p:nvSpPr>
        <p:spPr>
          <a:xfrm>
            <a:off x="112993" y="8056476"/>
            <a:ext cx="6667424" cy="1754326"/>
          </a:xfrm>
          <a:prstGeom prst="rect">
            <a:avLst/>
          </a:prstGeom>
          <a:noFill/>
        </p:spPr>
        <p:txBody>
          <a:bodyPr wrap="square" rtlCol="1">
            <a:spAutoFit/>
          </a:bodyPr>
          <a:lstStyle/>
          <a:p>
            <a:pPr algn="just"/>
            <a:r>
              <a:rPr lang="en-US" sz="1200" b="1" dirty="0" smtClean="0"/>
              <a:t>Figure </a:t>
            </a:r>
            <a:r>
              <a:rPr lang="en-US" sz="1200" b="1" dirty="0"/>
              <a:t>5 – Promoters 5 and 130 show a robust and synergistic following IFN and TNF activation: </a:t>
            </a:r>
            <a:r>
              <a:rPr lang="en-US" sz="1200" dirty="0" smtClean="0"/>
              <a:t>(</a:t>
            </a:r>
            <a:r>
              <a:rPr lang="en-US" sz="1200" b="1" dirty="0" smtClean="0"/>
              <a:t>A</a:t>
            </a:r>
            <a:r>
              <a:rPr lang="en-US" sz="1200" dirty="0" smtClean="0"/>
              <a:t>)</a:t>
            </a:r>
            <a:r>
              <a:rPr lang="en-US" sz="1200" b="1" dirty="0" smtClean="0"/>
              <a:t> </a:t>
            </a:r>
            <a:r>
              <a:rPr lang="en-US" sz="1200" dirty="0" smtClean="0"/>
              <a:t>Representative </a:t>
            </a:r>
            <a:r>
              <a:rPr lang="en-US" sz="1200" dirty="0"/>
              <a:t>FACS plots from a. (</a:t>
            </a:r>
            <a:r>
              <a:rPr lang="en-US" sz="1200" dirty="0" err="1"/>
              <a:t>seq</a:t>
            </a:r>
            <a:r>
              <a:rPr lang="en-US" sz="1200" dirty="0"/>
              <a:t> 130). Cells were single discriminated and gated on </a:t>
            </a:r>
            <a:r>
              <a:rPr lang="en-US" sz="1200" dirty="0" err="1" smtClean="0"/>
              <a:t>Dapi</a:t>
            </a:r>
            <a:r>
              <a:rPr lang="en-US" sz="1200" dirty="0" smtClean="0"/>
              <a:t>- (</a:t>
            </a:r>
            <a:r>
              <a:rPr lang="en-US" sz="1200" b="1" dirty="0" smtClean="0"/>
              <a:t>B</a:t>
            </a:r>
            <a:r>
              <a:rPr lang="en-US" sz="1200" dirty="0" smtClean="0"/>
              <a:t>) Normalized </a:t>
            </a:r>
            <a:r>
              <a:rPr lang="en-US" sz="1200" dirty="0"/>
              <a:t>reporter expression. Each clone was treated with </a:t>
            </a:r>
            <a:r>
              <a:rPr lang="en-US" sz="1200" dirty="0" err="1" smtClean="0"/>
              <a:t>IFN</a:t>
            </a:r>
            <a:r>
              <a:rPr lang="en-US" sz="1200" dirty="0" err="1">
                <a:latin typeface="Symbol" panose="05050102010706020507" pitchFamily="18" charset="2"/>
              </a:rPr>
              <a:t>g</a:t>
            </a:r>
            <a:r>
              <a:rPr lang="en-US" sz="1200" dirty="0" smtClean="0"/>
              <a:t> </a:t>
            </a:r>
            <a:r>
              <a:rPr lang="en-US" sz="1200" dirty="0"/>
              <a:t>and </a:t>
            </a:r>
            <a:r>
              <a:rPr lang="en-US" sz="1200" dirty="0" err="1" smtClean="0"/>
              <a:t>TNF</a:t>
            </a:r>
            <a:r>
              <a:rPr lang="en-US" sz="1200" dirty="0" err="1">
                <a:latin typeface="Symbol" panose="05050102010706020507" pitchFamily="18" charset="2"/>
              </a:rPr>
              <a:t>a</a:t>
            </a:r>
            <a:r>
              <a:rPr lang="en-US" sz="1200" dirty="0" smtClean="0"/>
              <a:t>. </a:t>
            </a:r>
            <a:r>
              <a:rPr lang="en-US" sz="1200" dirty="0"/>
              <a:t>The reporter’s geometric mean fluorescent intensity of each clone was divided by the response of the non-treated of the same clone. </a:t>
            </a:r>
            <a:r>
              <a:rPr lang="en-US" sz="1200" dirty="0" smtClean="0"/>
              <a:t>(</a:t>
            </a:r>
            <a:r>
              <a:rPr lang="en-US" sz="1200" b="1" dirty="0" smtClean="0"/>
              <a:t>C</a:t>
            </a:r>
            <a:r>
              <a:rPr lang="en-US" sz="1200" dirty="0" smtClean="0"/>
              <a:t>) Synergism </a:t>
            </a:r>
            <a:r>
              <a:rPr lang="en-US" sz="1200" dirty="0"/>
              <a:t>is calculated by dividing the geometric mean of the fluorescence intensity (MFI) of cells stimulated with </a:t>
            </a:r>
            <a:r>
              <a:rPr lang="en-US" sz="1200" dirty="0" smtClean="0"/>
              <a:t>IFN</a:t>
            </a:r>
            <a:r>
              <a:rPr lang="en-US" sz="1200" dirty="0">
                <a:latin typeface="Symbol" panose="05050102010706020507" pitchFamily="18" charset="2"/>
              </a:rPr>
              <a:t>g</a:t>
            </a:r>
            <a:r>
              <a:rPr lang="en-US" sz="1200" dirty="0" smtClean="0"/>
              <a:t> </a:t>
            </a:r>
            <a:r>
              <a:rPr lang="en-US" sz="1200" dirty="0"/>
              <a:t>and </a:t>
            </a:r>
            <a:r>
              <a:rPr lang="en-US" sz="1200" dirty="0" smtClean="0"/>
              <a:t>TNF</a:t>
            </a:r>
            <a:r>
              <a:rPr lang="en-US" sz="1200" dirty="0">
                <a:latin typeface="Symbol" panose="05050102010706020507" pitchFamily="18" charset="2"/>
              </a:rPr>
              <a:t>a</a:t>
            </a:r>
            <a:r>
              <a:rPr lang="en-US" sz="1200" dirty="0" smtClean="0"/>
              <a:t> </a:t>
            </a:r>
            <a:r>
              <a:rPr lang="en-US" sz="1200" dirty="0"/>
              <a:t>divided by the sum MFI of cells stimulated with </a:t>
            </a:r>
            <a:r>
              <a:rPr lang="en-US" sz="1200" dirty="0" smtClean="0"/>
              <a:t>IFN</a:t>
            </a:r>
            <a:r>
              <a:rPr lang="en-US" sz="1200" dirty="0">
                <a:latin typeface="Symbol" panose="05050102010706020507" pitchFamily="18" charset="2"/>
              </a:rPr>
              <a:t>g</a:t>
            </a:r>
            <a:r>
              <a:rPr lang="en-US" sz="1200" dirty="0" smtClean="0"/>
              <a:t> </a:t>
            </a:r>
            <a:r>
              <a:rPr lang="en-US" sz="1200" dirty="0"/>
              <a:t>or </a:t>
            </a:r>
            <a:r>
              <a:rPr lang="en-US" sz="1200" dirty="0" smtClean="0"/>
              <a:t>TNF</a:t>
            </a:r>
            <a:r>
              <a:rPr lang="en-US" sz="1200" dirty="0">
                <a:latin typeface="Symbol" panose="05050102010706020507" pitchFamily="18" charset="2"/>
              </a:rPr>
              <a:t>a</a:t>
            </a:r>
            <a:r>
              <a:rPr lang="en-US" sz="1200" dirty="0" smtClean="0"/>
              <a:t> </a:t>
            </a:r>
            <a:r>
              <a:rPr lang="en-US" sz="1200" dirty="0"/>
              <a:t>vs. background levels (solid grey bars) were calculated by dividing the MFI of transduced cells by the MFI of non-infected cells in the same well. </a:t>
            </a:r>
            <a:r>
              <a:rPr lang="en-US" sz="1200" dirty="0" smtClean="0"/>
              <a:t>(</a:t>
            </a:r>
            <a:r>
              <a:rPr lang="en-US" sz="1200" b="1" dirty="0" smtClean="0"/>
              <a:t>D</a:t>
            </a:r>
            <a:r>
              <a:rPr lang="en-US" sz="1200" dirty="0" smtClean="0"/>
              <a:t>) </a:t>
            </a:r>
            <a:r>
              <a:rPr lang="en-US" sz="1200" dirty="0"/>
              <a:t>potency score (dashed bars). Data are shown from one out of </a:t>
            </a:r>
            <a:r>
              <a:rPr lang="en-US" sz="1200" dirty="0" smtClean="0"/>
              <a:t>2 </a:t>
            </a:r>
            <a:r>
              <a:rPr lang="en-US" sz="1200" dirty="0"/>
              <a:t>experiments</a:t>
            </a:r>
            <a:r>
              <a:rPr lang="en-US" sz="1200" dirty="0" smtClean="0"/>
              <a:t>.</a:t>
            </a:r>
            <a:endParaRPr lang="he-IL" sz="1200" dirty="0">
              <a:latin typeface="Symbol" panose="05050102010706020507" pitchFamily="18" charset="2"/>
            </a:endParaRPr>
          </a:p>
        </p:txBody>
      </p:sp>
      <p:sp>
        <p:nvSpPr>
          <p:cNvPr id="13" name="TextBox 12"/>
          <p:cNvSpPr txBox="1"/>
          <p:nvPr/>
        </p:nvSpPr>
        <p:spPr>
          <a:xfrm>
            <a:off x="17702" y="3295245"/>
            <a:ext cx="280846" cy="307777"/>
          </a:xfrm>
          <a:prstGeom prst="rect">
            <a:avLst/>
          </a:prstGeom>
          <a:noFill/>
        </p:spPr>
        <p:txBody>
          <a:bodyPr wrap="none" rtlCol="1">
            <a:spAutoFit/>
          </a:bodyPr>
          <a:lstStyle/>
          <a:p>
            <a:r>
              <a:rPr lang="en-US" sz="1400" b="1" dirty="0" smtClean="0"/>
              <a:t>C</a:t>
            </a:r>
            <a:endParaRPr lang="he-IL" sz="1400" b="1" dirty="0"/>
          </a:p>
        </p:txBody>
      </p:sp>
      <p:grpSp>
        <p:nvGrpSpPr>
          <p:cNvPr id="16" name="Group 15"/>
          <p:cNvGrpSpPr/>
          <p:nvPr/>
        </p:nvGrpSpPr>
        <p:grpSpPr>
          <a:xfrm>
            <a:off x="581644" y="68134"/>
            <a:ext cx="4074517" cy="1129973"/>
            <a:chOff x="251518" y="1701445"/>
            <a:chExt cx="4074517" cy="1129973"/>
          </a:xfrm>
        </p:grpSpPr>
        <p:grpSp>
          <p:nvGrpSpPr>
            <p:cNvPr id="17" name="Group 16"/>
            <p:cNvGrpSpPr>
              <a:grpSpLocks noChangeAspect="1"/>
            </p:cNvGrpSpPr>
            <p:nvPr/>
          </p:nvGrpSpPr>
          <p:grpSpPr>
            <a:xfrm>
              <a:off x="251518" y="1701445"/>
              <a:ext cx="973783" cy="1118355"/>
              <a:chOff x="937318" y="1988526"/>
              <a:chExt cx="2738925" cy="3003452"/>
            </a:xfrm>
          </p:grpSpPr>
          <p:pic>
            <p:nvPicPr>
              <p:cNvPr id="28" name="Picture 27"/>
              <p:cNvPicPr>
                <a:picLocks noChangeAspect="1"/>
              </p:cNvPicPr>
              <p:nvPr/>
            </p:nvPicPr>
            <p:blipFill>
              <a:blip r:embed="rId4"/>
              <a:stretch>
                <a:fillRect/>
              </a:stretch>
            </p:blipFill>
            <p:spPr>
              <a:xfrm>
                <a:off x="937318" y="2357858"/>
                <a:ext cx="2738925" cy="2634120"/>
              </a:xfrm>
              <a:prstGeom prst="rect">
                <a:avLst/>
              </a:prstGeom>
            </p:spPr>
          </p:pic>
          <p:sp>
            <p:nvSpPr>
              <p:cNvPr id="29" name="TextBox 28"/>
              <p:cNvSpPr txBox="1"/>
              <p:nvPr/>
            </p:nvSpPr>
            <p:spPr>
              <a:xfrm>
                <a:off x="1688519" y="1988526"/>
                <a:ext cx="1423484" cy="619922"/>
              </a:xfrm>
              <a:prstGeom prst="rect">
                <a:avLst/>
              </a:prstGeom>
              <a:noFill/>
            </p:spPr>
            <p:txBody>
              <a:bodyPr wrap="square" rtlCol="0">
                <a:spAutoFit/>
              </a:bodyPr>
              <a:lstStyle/>
              <a:p>
                <a:pPr algn="ctr"/>
                <a:r>
                  <a:rPr lang="en-US" sz="900" dirty="0"/>
                  <a:t>Clean</a:t>
                </a:r>
              </a:p>
            </p:txBody>
          </p:sp>
        </p:grpSp>
        <p:grpSp>
          <p:nvGrpSpPr>
            <p:cNvPr id="18" name="Group 17"/>
            <p:cNvGrpSpPr/>
            <p:nvPr/>
          </p:nvGrpSpPr>
          <p:grpSpPr>
            <a:xfrm>
              <a:off x="1309825" y="1701445"/>
              <a:ext cx="949054" cy="1118356"/>
              <a:chOff x="3676243" y="1988525"/>
              <a:chExt cx="2738925" cy="3003453"/>
            </a:xfrm>
          </p:grpSpPr>
          <p:pic>
            <p:nvPicPr>
              <p:cNvPr id="26" name="Picture 25"/>
              <p:cNvPicPr>
                <a:picLocks noChangeAspect="1"/>
              </p:cNvPicPr>
              <p:nvPr/>
            </p:nvPicPr>
            <p:blipFill>
              <a:blip r:embed="rId5"/>
              <a:stretch>
                <a:fillRect/>
              </a:stretch>
            </p:blipFill>
            <p:spPr>
              <a:xfrm>
                <a:off x="3676243" y="2357858"/>
                <a:ext cx="2738925" cy="2634120"/>
              </a:xfrm>
              <a:prstGeom prst="rect">
                <a:avLst/>
              </a:prstGeom>
            </p:spPr>
          </p:pic>
          <p:sp>
            <p:nvSpPr>
              <p:cNvPr id="27" name="TextBox 26"/>
              <p:cNvSpPr txBox="1"/>
              <p:nvPr/>
            </p:nvSpPr>
            <p:spPr>
              <a:xfrm>
                <a:off x="4427446" y="1988525"/>
                <a:ext cx="1236518" cy="425984"/>
              </a:xfrm>
              <a:prstGeom prst="rect">
                <a:avLst/>
              </a:prstGeom>
              <a:noFill/>
            </p:spPr>
            <p:txBody>
              <a:bodyPr wrap="square" rtlCol="0">
                <a:spAutoFit/>
              </a:bodyPr>
              <a:lstStyle/>
              <a:p>
                <a:pPr algn="ctr"/>
                <a:r>
                  <a:rPr lang="en-US" sz="900" dirty="0"/>
                  <a:t>IFN</a:t>
                </a:r>
                <a:r>
                  <a:rPr lang="el-GR" sz="900" dirty="0"/>
                  <a:t>γ</a:t>
                </a:r>
                <a:endParaRPr lang="en-US" sz="900" dirty="0"/>
              </a:p>
            </p:txBody>
          </p:sp>
        </p:grpSp>
        <p:grpSp>
          <p:nvGrpSpPr>
            <p:cNvPr id="19" name="Group 18"/>
            <p:cNvGrpSpPr/>
            <p:nvPr/>
          </p:nvGrpSpPr>
          <p:grpSpPr>
            <a:xfrm>
              <a:off x="2343403" y="1701446"/>
              <a:ext cx="949054" cy="1118354"/>
              <a:chOff x="937317" y="5292837"/>
              <a:chExt cx="2738925" cy="3003451"/>
            </a:xfrm>
          </p:grpSpPr>
          <p:pic>
            <p:nvPicPr>
              <p:cNvPr id="24" name="Picture 23"/>
              <p:cNvPicPr>
                <a:picLocks noChangeAspect="1"/>
              </p:cNvPicPr>
              <p:nvPr/>
            </p:nvPicPr>
            <p:blipFill>
              <a:blip r:embed="rId6"/>
              <a:stretch>
                <a:fillRect/>
              </a:stretch>
            </p:blipFill>
            <p:spPr>
              <a:xfrm>
                <a:off x="937317" y="5662168"/>
                <a:ext cx="2738925" cy="2634120"/>
              </a:xfrm>
              <a:prstGeom prst="rect">
                <a:avLst/>
              </a:prstGeom>
            </p:spPr>
          </p:pic>
          <p:sp>
            <p:nvSpPr>
              <p:cNvPr id="25" name="TextBox 24"/>
              <p:cNvSpPr txBox="1"/>
              <p:nvPr/>
            </p:nvSpPr>
            <p:spPr>
              <a:xfrm>
                <a:off x="1688519" y="5292837"/>
                <a:ext cx="1480147" cy="619922"/>
              </a:xfrm>
              <a:prstGeom prst="rect">
                <a:avLst/>
              </a:prstGeom>
              <a:noFill/>
            </p:spPr>
            <p:txBody>
              <a:bodyPr wrap="square" rtlCol="0">
                <a:spAutoFit/>
              </a:bodyPr>
              <a:lstStyle/>
              <a:p>
                <a:pPr algn="ctr"/>
                <a:r>
                  <a:rPr lang="en-US" sz="900" dirty="0"/>
                  <a:t>TNF</a:t>
                </a:r>
                <a:r>
                  <a:rPr lang="el-GR" sz="900" dirty="0"/>
                  <a:t>α</a:t>
                </a:r>
                <a:endParaRPr lang="en-US" sz="900" dirty="0"/>
              </a:p>
            </p:txBody>
          </p:sp>
        </p:grpSp>
        <p:grpSp>
          <p:nvGrpSpPr>
            <p:cNvPr id="21" name="Group 20"/>
            <p:cNvGrpSpPr/>
            <p:nvPr/>
          </p:nvGrpSpPr>
          <p:grpSpPr>
            <a:xfrm>
              <a:off x="3376981" y="1701445"/>
              <a:ext cx="949054" cy="1129973"/>
              <a:chOff x="3676241" y="5261635"/>
              <a:chExt cx="2738925" cy="3034653"/>
            </a:xfrm>
          </p:grpSpPr>
          <p:pic>
            <p:nvPicPr>
              <p:cNvPr id="22" name="Picture 21"/>
              <p:cNvPicPr>
                <a:picLocks noChangeAspect="1"/>
              </p:cNvPicPr>
              <p:nvPr/>
            </p:nvPicPr>
            <p:blipFill>
              <a:blip r:embed="rId7"/>
              <a:stretch>
                <a:fillRect/>
              </a:stretch>
            </p:blipFill>
            <p:spPr>
              <a:xfrm>
                <a:off x="3676241" y="5662167"/>
                <a:ext cx="2738925" cy="2634121"/>
              </a:xfrm>
              <a:prstGeom prst="rect">
                <a:avLst/>
              </a:prstGeom>
            </p:spPr>
          </p:pic>
          <p:sp>
            <p:nvSpPr>
              <p:cNvPr id="23" name="TextBox 22"/>
              <p:cNvSpPr txBox="1"/>
              <p:nvPr/>
            </p:nvSpPr>
            <p:spPr>
              <a:xfrm>
                <a:off x="3956008" y="5261635"/>
                <a:ext cx="2218821" cy="619922"/>
              </a:xfrm>
              <a:prstGeom prst="rect">
                <a:avLst/>
              </a:prstGeom>
              <a:noFill/>
            </p:spPr>
            <p:txBody>
              <a:bodyPr wrap="square" rtlCol="0">
                <a:spAutoFit/>
              </a:bodyPr>
              <a:lstStyle/>
              <a:p>
                <a:pPr algn="ctr"/>
                <a:r>
                  <a:rPr lang="en-US" sz="900" dirty="0"/>
                  <a:t>IFN</a:t>
                </a:r>
                <a:r>
                  <a:rPr lang="el-GR" sz="900" dirty="0"/>
                  <a:t>γ</a:t>
                </a:r>
                <a:r>
                  <a:rPr lang="en-US" sz="900" dirty="0"/>
                  <a:t> + TNF</a:t>
                </a:r>
                <a:r>
                  <a:rPr lang="el-GR" sz="900" dirty="0"/>
                  <a:t>α</a:t>
                </a:r>
                <a:endParaRPr lang="en-US" sz="900" dirty="0"/>
              </a:p>
            </p:txBody>
          </p:sp>
        </p:grpSp>
      </p:grpSp>
      <p:sp>
        <p:nvSpPr>
          <p:cNvPr id="30" name="TextBox 29"/>
          <p:cNvSpPr txBox="1"/>
          <p:nvPr/>
        </p:nvSpPr>
        <p:spPr>
          <a:xfrm>
            <a:off x="26265" y="5754276"/>
            <a:ext cx="298480" cy="307777"/>
          </a:xfrm>
          <a:prstGeom prst="rect">
            <a:avLst/>
          </a:prstGeom>
          <a:noFill/>
        </p:spPr>
        <p:txBody>
          <a:bodyPr wrap="none" rtlCol="1">
            <a:spAutoFit/>
          </a:bodyPr>
          <a:lstStyle/>
          <a:p>
            <a:r>
              <a:rPr lang="en-US" sz="1400" b="1" dirty="0" smtClean="0"/>
              <a:t>D</a:t>
            </a:r>
            <a:endParaRPr lang="he-IL" sz="1400" b="1" dirty="0"/>
          </a:p>
        </p:txBody>
      </p:sp>
      <p:graphicFrame>
        <p:nvGraphicFramePr>
          <p:cNvPr id="32" name="Chart 31"/>
          <p:cNvGraphicFramePr>
            <a:graphicFrameLocks/>
          </p:cNvGraphicFramePr>
          <p:nvPr>
            <p:extLst>
              <p:ext uri="{D42A27DB-BD31-4B8C-83A1-F6EECF244321}">
                <p14:modId xmlns:p14="http://schemas.microsoft.com/office/powerpoint/2010/main" val="2676750173"/>
              </p:ext>
            </p:extLst>
          </p:nvPr>
        </p:nvGraphicFramePr>
        <p:xfrm>
          <a:off x="-12218" y="6062053"/>
          <a:ext cx="6858000" cy="1962743"/>
        </p:xfrm>
        <a:graphic>
          <a:graphicData uri="http://schemas.openxmlformats.org/drawingml/2006/chart">
            <c:chart xmlns:c="http://schemas.openxmlformats.org/drawingml/2006/chart" xmlns:r="http://schemas.openxmlformats.org/officeDocument/2006/relationships" r:id="rId8"/>
          </a:graphicData>
        </a:graphic>
      </p:graphicFrame>
      <p:sp>
        <p:nvSpPr>
          <p:cNvPr id="6" name="TextBox 5">
            <a:extLst>
              <a:ext uri="{FF2B5EF4-FFF2-40B4-BE49-F238E27FC236}">
                <a16:creationId xmlns="" xmlns:a16="http://schemas.microsoft.com/office/drawing/2014/main" id="{A174CAD4-6E3D-4ED4-8313-6BFD24FCC9CE}"/>
              </a:ext>
            </a:extLst>
          </p:cNvPr>
          <p:cNvSpPr txBox="1"/>
          <p:nvPr/>
        </p:nvSpPr>
        <p:spPr>
          <a:xfrm rot="16200000">
            <a:off x="-256023" y="4241978"/>
            <a:ext cx="1407758" cy="246221"/>
          </a:xfrm>
          <a:prstGeom prst="rect">
            <a:avLst/>
          </a:prstGeom>
          <a:noFill/>
        </p:spPr>
        <p:txBody>
          <a:bodyPr wrap="none" rtlCol="1">
            <a:spAutoFit/>
          </a:bodyPr>
          <a:lstStyle/>
          <a:p>
            <a:r>
              <a:rPr lang="en-US" sz="1000" b="1" dirty="0"/>
              <a:t>Background/synergism</a:t>
            </a:r>
            <a:endParaRPr lang="he-IL" sz="1000" b="1" dirty="0"/>
          </a:p>
        </p:txBody>
      </p:sp>
      <p:graphicFrame>
        <p:nvGraphicFramePr>
          <p:cNvPr id="34" name="Chart 33"/>
          <p:cNvGraphicFramePr>
            <a:graphicFrameLocks noChangeAspect="1"/>
          </p:cNvGraphicFramePr>
          <p:nvPr>
            <p:extLst>
              <p:ext uri="{D42A27DB-BD31-4B8C-83A1-F6EECF244321}">
                <p14:modId xmlns:p14="http://schemas.microsoft.com/office/powerpoint/2010/main" val="2725329925"/>
              </p:ext>
            </p:extLst>
          </p:nvPr>
        </p:nvGraphicFramePr>
        <p:xfrm>
          <a:off x="526998" y="4212525"/>
          <a:ext cx="6130800" cy="171224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853035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54972838"/>
              </p:ext>
            </p:extLst>
          </p:nvPr>
        </p:nvGraphicFramePr>
        <p:xfrm>
          <a:off x="218209" y="1100108"/>
          <a:ext cx="3142800" cy="19042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3088758647"/>
              </p:ext>
            </p:extLst>
          </p:nvPr>
        </p:nvGraphicFramePr>
        <p:xfrm>
          <a:off x="3353654" y="994643"/>
          <a:ext cx="3142852" cy="2009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80159" y="3178752"/>
            <a:ext cx="6068291" cy="646331"/>
          </a:xfrm>
          <a:prstGeom prst="rect">
            <a:avLst/>
          </a:prstGeom>
          <a:noFill/>
        </p:spPr>
        <p:txBody>
          <a:bodyPr wrap="square" rtlCol="0">
            <a:spAutoFit/>
          </a:bodyPr>
          <a:lstStyle/>
          <a:p>
            <a:r>
              <a:rPr lang="en-US" sz="1200" b="1" dirty="0"/>
              <a:t>Figure 6. Sequence 5 displays better activation </a:t>
            </a:r>
            <a:r>
              <a:rPr lang="en-US" sz="1200" b="1" dirty="0" smtClean="0"/>
              <a:t>kinetic. </a:t>
            </a:r>
            <a:r>
              <a:rPr lang="en-US" sz="1200" dirty="0" smtClean="0"/>
              <a:t>(</a:t>
            </a:r>
            <a:r>
              <a:rPr lang="en-US" sz="1200" b="1" dirty="0" smtClean="0"/>
              <a:t>A</a:t>
            </a:r>
            <a:r>
              <a:rPr lang="en-US" sz="1200" dirty="0" smtClean="0"/>
              <a:t>) </a:t>
            </a:r>
            <a:r>
              <a:rPr lang="en-US" sz="1200" dirty="0"/>
              <a:t>activation rate. The Y-axis is normalized RFP670 expression. The X-axis is time. The time interval is 1 hour. </a:t>
            </a:r>
            <a:r>
              <a:rPr lang="en-US" sz="1200" dirty="0" smtClean="0"/>
              <a:t>(</a:t>
            </a:r>
            <a:r>
              <a:rPr lang="en-US" sz="1200" b="1" dirty="0" smtClean="0"/>
              <a:t>B</a:t>
            </a:r>
            <a:r>
              <a:rPr lang="en-US" sz="1200" dirty="0" smtClean="0"/>
              <a:t>) deactivation </a:t>
            </a:r>
            <a:r>
              <a:rPr lang="en-US" sz="1200" dirty="0"/>
              <a:t>rate. Media was replaced with fresh media without cytokines at time zero.</a:t>
            </a:r>
          </a:p>
        </p:txBody>
      </p:sp>
      <p:sp>
        <p:nvSpPr>
          <p:cNvPr id="5" name="TextBox 4"/>
          <p:cNvSpPr txBox="1"/>
          <p:nvPr/>
        </p:nvSpPr>
        <p:spPr>
          <a:xfrm>
            <a:off x="218209" y="733033"/>
            <a:ext cx="333375" cy="261610"/>
          </a:xfrm>
          <a:prstGeom prst="rect">
            <a:avLst/>
          </a:prstGeom>
          <a:noFill/>
        </p:spPr>
        <p:txBody>
          <a:bodyPr wrap="square" rtlCol="0">
            <a:spAutoFit/>
          </a:bodyPr>
          <a:lstStyle/>
          <a:p>
            <a:pPr algn="ctr"/>
            <a:r>
              <a:rPr lang="en-US" sz="1050" b="1" dirty="0" smtClean="0"/>
              <a:t>A</a:t>
            </a:r>
            <a:endParaRPr lang="en-US" sz="1050" b="1" dirty="0"/>
          </a:p>
        </p:txBody>
      </p:sp>
      <p:sp>
        <p:nvSpPr>
          <p:cNvPr id="6" name="TextBox 5"/>
          <p:cNvSpPr txBox="1"/>
          <p:nvPr/>
        </p:nvSpPr>
        <p:spPr>
          <a:xfrm>
            <a:off x="3447616" y="733033"/>
            <a:ext cx="333375" cy="261610"/>
          </a:xfrm>
          <a:prstGeom prst="rect">
            <a:avLst/>
          </a:prstGeom>
          <a:noFill/>
        </p:spPr>
        <p:txBody>
          <a:bodyPr wrap="square" rtlCol="0">
            <a:spAutoFit/>
          </a:bodyPr>
          <a:lstStyle/>
          <a:p>
            <a:pPr algn="ctr"/>
            <a:r>
              <a:rPr lang="en-US" sz="1050" b="1" dirty="0" smtClean="0"/>
              <a:t>B</a:t>
            </a:r>
            <a:endParaRPr lang="en-US" sz="1050" b="1" dirty="0"/>
          </a:p>
        </p:txBody>
      </p:sp>
      <p:sp>
        <p:nvSpPr>
          <p:cNvPr id="7" name="TextBox 6"/>
          <p:cNvSpPr txBox="1"/>
          <p:nvPr/>
        </p:nvSpPr>
        <p:spPr>
          <a:xfrm>
            <a:off x="914400" y="5000625"/>
            <a:ext cx="5652125" cy="646331"/>
          </a:xfrm>
          <a:prstGeom prst="rect">
            <a:avLst/>
          </a:prstGeom>
          <a:noFill/>
        </p:spPr>
        <p:txBody>
          <a:bodyPr wrap="none" rtlCol="1">
            <a:spAutoFit/>
          </a:bodyPr>
          <a:lstStyle/>
          <a:p>
            <a:r>
              <a:rPr lang="en-US" dirty="0" smtClean="0"/>
              <a:t>Note- we are doing similar experiments for additional Seq.</a:t>
            </a:r>
          </a:p>
          <a:p>
            <a:r>
              <a:rPr lang="en-US" dirty="0" smtClean="0"/>
              <a:t>May add later</a:t>
            </a:r>
            <a:endParaRPr lang="he-IL" dirty="0"/>
          </a:p>
        </p:txBody>
      </p:sp>
    </p:spTree>
    <p:extLst>
      <p:ext uri="{BB962C8B-B14F-4D97-AF65-F5344CB8AC3E}">
        <p14:creationId xmlns:p14="http://schemas.microsoft.com/office/powerpoint/2010/main" val="2025130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148" y="4149193"/>
            <a:ext cx="5545592" cy="553998"/>
          </a:xfrm>
          <a:prstGeom prst="rect">
            <a:avLst/>
          </a:prstGeom>
          <a:noFill/>
        </p:spPr>
        <p:txBody>
          <a:bodyPr wrap="square" rtlCol="0">
            <a:spAutoFit/>
          </a:bodyPr>
          <a:lstStyle/>
          <a:p>
            <a:r>
              <a:rPr lang="en-US" sz="1000" b="1" dirty="0"/>
              <a:t>Figure </a:t>
            </a:r>
            <a:r>
              <a:rPr lang="he-IL" sz="1000" b="1" dirty="0"/>
              <a:t>7</a:t>
            </a:r>
            <a:r>
              <a:rPr lang="en-US" sz="1000" b="1" dirty="0"/>
              <a:t>. Adding complexity to the G1K06-5/130 promoters does not effect response to external stimuli.</a:t>
            </a:r>
            <a:r>
              <a:rPr lang="en-US" sz="1000" dirty="0"/>
              <a:t> </a:t>
            </a:r>
            <a:r>
              <a:rPr lang="en-US" sz="1000" dirty="0" smtClean="0"/>
              <a:t>(</a:t>
            </a:r>
            <a:r>
              <a:rPr lang="en-US" sz="1000" b="1" dirty="0" smtClean="0"/>
              <a:t>A</a:t>
            </a:r>
            <a:r>
              <a:rPr lang="en-US" sz="1000" dirty="0" smtClean="0"/>
              <a:t>) </a:t>
            </a:r>
            <a:r>
              <a:rPr lang="en-US" sz="1000" dirty="0"/>
              <a:t>the basic structure of the HG1K06 CARTIV promoters. </a:t>
            </a:r>
            <a:r>
              <a:rPr lang="en-US" sz="1000" dirty="0" smtClean="0"/>
              <a:t>(</a:t>
            </a:r>
            <a:r>
              <a:rPr lang="en-US" sz="1000" b="1" dirty="0" smtClean="0"/>
              <a:t>B</a:t>
            </a:r>
            <a:r>
              <a:rPr lang="en-US" sz="1000" dirty="0" smtClean="0"/>
              <a:t>) </a:t>
            </a:r>
            <a:r>
              <a:rPr lang="en-US" sz="1000" dirty="0"/>
              <a:t>The geometric mean of RFP670 in ZsGreen positive cells, showing the average of triplicates, error bars indicated standard deviation.</a:t>
            </a:r>
          </a:p>
        </p:txBody>
      </p:sp>
      <p:pic>
        <p:nvPicPr>
          <p:cNvPr id="2" name="Picture 1"/>
          <p:cNvPicPr>
            <a:picLocks noChangeAspect="1"/>
          </p:cNvPicPr>
          <p:nvPr/>
        </p:nvPicPr>
        <p:blipFill>
          <a:blip r:embed="rId2"/>
          <a:stretch>
            <a:fillRect/>
          </a:stretch>
        </p:blipFill>
        <p:spPr>
          <a:xfrm>
            <a:off x="956177" y="547660"/>
            <a:ext cx="4048690" cy="323895"/>
          </a:xfrm>
          <a:prstGeom prst="rect">
            <a:avLst/>
          </a:prstGeom>
        </p:spPr>
      </p:pic>
      <p:sp>
        <p:nvSpPr>
          <p:cNvPr id="11" name="TextBox 10"/>
          <p:cNvSpPr txBox="1"/>
          <p:nvPr/>
        </p:nvSpPr>
        <p:spPr>
          <a:xfrm>
            <a:off x="519547" y="540331"/>
            <a:ext cx="160402" cy="169277"/>
          </a:xfrm>
          <a:prstGeom prst="rect">
            <a:avLst/>
          </a:prstGeom>
          <a:noFill/>
        </p:spPr>
        <p:txBody>
          <a:bodyPr wrap="square" lIns="0" tIns="0" rIns="0" bIns="0" rtlCol="0">
            <a:spAutoFit/>
          </a:bodyPr>
          <a:lstStyle/>
          <a:p>
            <a:pPr algn="ctr"/>
            <a:r>
              <a:rPr lang="en-US" sz="1100" b="1" dirty="0" smtClean="0"/>
              <a:t>A</a:t>
            </a:r>
            <a:endParaRPr lang="en-US" sz="1100" b="1" dirty="0"/>
          </a:p>
        </p:txBody>
      </p:sp>
      <p:sp>
        <p:nvSpPr>
          <p:cNvPr id="12" name="TextBox 11"/>
          <p:cNvSpPr txBox="1"/>
          <p:nvPr/>
        </p:nvSpPr>
        <p:spPr>
          <a:xfrm>
            <a:off x="519547" y="1705853"/>
            <a:ext cx="160402" cy="169277"/>
          </a:xfrm>
          <a:prstGeom prst="rect">
            <a:avLst/>
          </a:prstGeom>
          <a:noFill/>
        </p:spPr>
        <p:txBody>
          <a:bodyPr wrap="square" lIns="0" tIns="0" rIns="0" bIns="0" rtlCol="0">
            <a:spAutoFit/>
          </a:bodyPr>
          <a:lstStyle/>
          <a:p>
            <a:pPr algn="ctr"/>
            <a:r>
              <a:rPr lang="en-US" sz="1100" b="1" dirty="0" smtClean="0"/>
              <a:t>B</a:t>
            </a:r>
            <a:endParaRPr lang="en-US" sz="1100" b="1" dirty="0"/>
          </a:p>
        </p:txBody>
      </p:sp>
      <p:graphicFrame>
        <p:nvGraphicFramePr>
          <p:cNvPr id="13" name="Chart 12"/>
          <p:cNvGraphicFramePr>
            <a:graphicFrameLocks noChangeAspect="1"/>
          </p:cNvGraphicFramePr>
          <p:nvPr>
            <p:extLst>
              <p:ext uri="{D42A27DB-BD31-4B8C-83A1-F6EECF244321}">
                <p14:modId xmlns:p14="http://schemas.microsoft.com/office/powerpoint/2010/main" val="3720250717"/>
              </p:ext>
            </p:extLst>
          </p:nvPr>
        </p:nvGraphicFramePr>
        <p:xfrm>
          <a:off x="3605226" y="1875130"/>
          <a:ext cx="3054380" cy="1825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noChangeAspect="1"/>
          </p:cNvGraphicFramePr>
          <p:nvPr>
            <p:extLst>
              <p:ext uri="{D42A27DB-BD31-4B8C-83A1-F6EECF244321}">
                <p14:modId xmlns:p14="http://schemas.microsoft.com/office/powerpoint/2010/main" val="76143729"/>
              </p:ext>
            </p:extLst>
          </p:nvPr>
        </p:nvGraphicFramePr>
        <p:xfrm>
          <a:off x="599748" y="1881991"/>
          <a:ext cx="3084556" cy="18258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2917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3887" y="1207508"/>
            <a:ext cx="280555" cy="215444"/>
          </a:xfrm>
          <a:prstGeom prst="rect">
            <a:avLst/>
          </a:prstGeom>
          <a:noFill/>
        </p:spPr>
        <p:txBody>
          <a:bodyPr wrap="square" lIns="0" tIns="0" rIns="0" bIns="0" rtlCol="0">
            <a:spAutoFit/>
          </a:bodyPr>
          <a:lstStyle/>
          <a:p>
            <a:pPr algn="ctr"/>
            <a:r>
              <a:rPr lang="en-US" sz="1400" dirty="0"/>
              <a:t>4</a:t>
            </a:r>
          </a:p>
        </p:txBody>
      </p:sp>
      <p:sp>
        <p:nvSpPr>
          <p:cNvPr id="5" name="TextBox 4"/>
          <p:cNvSpPr txBox="1"/>
          <p:nvPr/>
        </p:nvSpPr>
        <p:spPr>
          <a:xfrm>
            <a:off x="571749" y="605676"/>
            <a:ext cx="1081152" cy="215444"/>
          </a:xfrm>
          <a:prstGeom prst="rect">
            <a:avLst/>
          </a:prstGeom>
          <a:noFill/>
        </p:spPr>
        <p:txBody>
          <a:bodyPr wrap="square" lIns="0" tIns="0" rIns="0" bIns="0" rtlCol="0">
            <a:spAutoFit/>
          </a:bodyPr>
          <a:lstStyle/>
          <a:p>
            <a:pPr algn="ctr"/>
            <a:r>
              <a:rPr lang="en-US" sz="1400" dirty="0"/>
              <a:t>No cytokines</a:t>
            </a:r>
          </a:p>
        </p:txBody>
      </p:sp>
      <p:sp>
        <p:nvSpPr>
          <p:cNvPr id="6" name="TextBox 5"/>
          <p:cNvSpPr txBox="1"/>
          <p:nvPr/>
        </p:nvSpPr>
        <p:spPr>
          <a:xfrm>
            <a:off x="2234294" y="605676"/>
            <a:ext cx="748145" cy="215444"/>
          </a:xfrm>
          <a:prstGeom prst="rect">
            <a:avLst/>
          </a:prstGeom>
          <a:noFill/>
        </p:spPr>
        <p:txBody>
          <a:bodyPr wrap="square" lIns="0" tIns="0" rIns="0" bIns="0" rtlCol="0">
            <a:spAutoFit/>
          </a:bodyPr>
          <a:lstStyle/>
          <a:p>
            <a:pPr algn="ctr"/>
            <a:r>
              <a:rPr lang="en-US" sz="1400" dirty="0" smtClean="0"/>
              <a:t>IFN</a:t>
            </a:r>
            <a:r>
              <a:rPr lang="en-US" sz="1400" dirty="0" smtClean="0">
                <a:sym typeface="Symbol" panose="05050102010706020507" pitchFamily="18" charset="2"/>
              </a:rPr>
              <a:t></a:t>
            </a:r>
            <a:endParaRPr lang="en-US" sz="1400" dirty="0"/>
          </a:p>
        </p:txBody>
      </p:sp>
      <p:sp>
        <p:nvSpPr>
          <p:cNvPr id="7" name="TextBox 6"/>
          <p:cNvSpPr txBox="1"/>
          <p:nvPr/>
        </p:nvSpPr>
        <p:spPr>
          <a:xfrm>
            <a:off x="3730336" y="605676"/>
            <a:ext cx="748145" cy="215444"/>
          </a:xfrm>
          <a:prstGeom prst="rect">
            <a:avLst/>
          </a:prstGeom>
          <a:noFill/>
        </p:spPr>
        <p:txBody>
          <a:bodyPr wrap="square" lIns="0" tIns="0" rIns="0" bIns="0" rtlCol="0">
            <a:spAutoFit/>
          </a:bodyPr>
          <a:lstStyle/>
          <a:p>
            <a:pPr algn="ctr"/>
            <a:r>
              <a:rPr lang="en-US" sz="1400" dirty="0" smtClean="0"/>
              <a:t>TNF</a:t>
            </a:r>
            <a:r>
              <a:rPr lang="el-GR" sz="1400" dirty="0">
                <a:sym typeface="Symbol" panose="05050102010706020507" pitchFamily="18" charset="2"/>
              </a:rPr>
              <a:t>α</a:t>
            </a:r>
            <a:endParaRPr lang="en-US" sz="1400" dirty="0"/>
          </a:p>
        </p:txBody>
      </p:sp>
      <p:sp>
        <p:nvSpPr>
          <p:cNvPr id="8" name="TextBox 7"/>
          <p:cNvSpPr txBox="1"/>
          <p:nvPr/>
        </p:nvSpPr>
        <p:spPr>
          <a:xfrm>
            <a:off x="4872361" y="605676"/>
            <a:ext cx="1288474" cy="430887"/>
          </a:xfrm>
          <a:prstGeom prst="rect">
            <a:avLst/>
          </a:prstGeom>
          <a:noFill/>
        </p:spPr>
        <p:txBody>
          <a:bodyPr wrap="square" lIns="0" tIns="0" rIns="0" bIns="0" rtlCol="0">
            <a:spAutoFit/>
          </a:bodyPr>
          <a:lstStyle/>
          <a:p>
            <a:pPr algn="ctr"/>
            <a:r>
              <a:rPr lang="en-US" sz="1400" dirty="0" smtClean="0"/>
              <a:t>IFN</a:t>
            </a:r>
            <a:r>
              <a:rPr lang="en-US" sz="1400" dirty="0">
                <a:sym typeface="Symbol" panose="05050102010706020507" pitchFamily="18" charset="2"/>
              </a:rPr>
              <a:t> </a:t>
            </a:r>
            <a:r>
              <a:rPr lang="en-US" sz="1400" dirty="0" smtClean="0"/>
              <a:t> </a:t>
            </a:r>
            <a:r>
              <a:rPr lang="en-US" sz="1400" dirty="0"/>
              <a:t>+</a:t>
            </a:r>
            <a:r>
              <a:rPr lang="en-US" sz="1400" dirty="0" err="1" smtClean="0"/>
              <a:t>TNFa</a:t>
            </a:r>
            <a:r>
              <a:rPr lang="el-GR" sz="1400" dirty="0">
                <a:sym typeface="Symbol" panose="05050102010706020507" pitchFamily="18" charset="2"/>
              </a:rPr>
              <a:t>α</a:t>
            </a:r>
            <a:endParaRPr lang="en-US" sz="1400" dirty="0"/>
          </a:p>
          <a:p>
            <a:pPr algn="ctr"/>
            <a:endParaRPr lang="en-US" sz="1400" dirty="0"/>
          </a:p>
        </p:txBody>
      </p:sp>
      <p:sp>
        <p:nvSpPr>
          <p:cNvPr id="15" name="TextBox 14"/>
          <p:cNvSpPr txBox="1"/>
          <p:nvPr/>
        </p:nvSpPr>
        <p:spPr>
          <a:xfrm>
            <a:off x="6243887" y="2523266"/>
            <a:ext cx="280555" cy="215444"/>
          </a:xfrm>
          <a:prstGeom prst="rect">
            <a:avLst/>
          </a:prstGeom>
          <a:noFill/>
        </p:spPr>
        <p:txBody>
          <a:bodyPr wrap="square" lIns="0" tIns="0" rIns="0" bIns="0" rtlCol="0">
            <a:spAutoFit/>
          </a:bodyPr>
          <a:lstStyle/>
          <a:p>
            <a:pPr algn="ctr"/>
            <a:r>
              <a:rPr lang="en-US" sz="1400" dirty="0"/>
              <a:t>5</a:t>
            </a:r>
          </a:p>
        </p:txBody>
      </p:sp>
      <p:sp>
        <p:nvSpPr>
          <p:cNvPr id="24" name="TextBox 23"/>
          <p:cNvSpPr txBox="1"/>
          <p:nvPr/>
        </p:nvSpPr>
        <p:spPr>
          <a:xfrm>
            <a:off x="6243887" y="3975618"/>
            <a:ext cx="280555" cy="215444"/>
          </a:xfrm>
          <a:prstGeom prst="rect">
            <a:avLst/>
          </a:prstGeom>
          <a:noFill/>
        </p:spPr>
        <p:txBody>
          <a:bodyPr wrap="square" lIns="0" tIns="0" rIns="0" bIns="0" rtlCol="0">
            <a:spAutoFit/>
          </a:bodyPr>
          <a:lstStyle/>
          <a:p>
            <a:pPr algn="ctr"/>
            <a:r>
              <a:rPr lang="en-US" sz="1400" dirty="0"/>
              <a:t>11</a:t>
            </a:r>
          </a:p>
        </p:txBody>
      </p:sp>
      <p:sp>
        <p:nvSpPr>
          <p:cNvPr id="29" name="TextBox 28"/>
          <p:cNvSpPr txBox="1"/>
          <p:nvPr/>
        </p:nvSpPr>
        <p:spPr>
          <a:xfrm>
            <a:off x="6151235" y="6723224"/>
            <a:ext cx="465859" cy="215444"/>
          </a:xfrm>
          <a:prstGeom prst="rect">
            <a:avLst/>
          </a:prstGeom>
          <a:noFill/>
        </p:spPr>
        <p:txBody>
          <a:bodyPr wrap="square" lIns="0" tIns="0" rIns="0" bIns="0" rtlCol="0">
            <a:spAutoFit/>
          </a:bodyPr>
          <a:lstStyle/>
          <a:p>
            <a:pPr algn="ctr"/>
            <a:r>
              <a:rPr lang="en-US" sz="1400" dirty="0"/>
              <a:t>130</a:t>
            </a:r>
          </a:p>
        </p:txBody>
      </p:sp>
      <p:cxnSp>
        <p:nvCxnSpPr>
          <p:cNvPr id="36" name="Straight Arrow Connector 35"/>
          <p:cNvCxnSpPr/>
          <p:nvPr/>
        </p:nvCxnSpPr>
        <p:spPr>
          <a:xfrm>
            <a:off x="405245" y="7710055"/>
            <a:ext cx="575867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05245" y="993975"/>
            <a:ext cx="0" cy="6716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16200000">
            <a:off x="-480116" y="4007349"/>
            <a:ext cx="1288474" cy="215444"/>
          </a:xfrm>
          <a:prstGeom prst="rect">
            <a:avLst/>
          </a:prstGeom>
          <a:noFill/>
        </p:spPr>
        <p:txBody>
          <a:bodyPr wrap="square" lIns="0" tIns="0" rIns="0" bIns="0" rtlCol="0">
            <a:spAutoFit/>
          </a:bodyPr>
          <a:lstStyle/>
          <a:p>
            <a:pPr algn="ctr"/>
            <a:r>
              <a:rPr lang="en-US" sz="1400" b="1" dirty="0"/>
              <a:t>RFP</a:t>
            </a:r>
            <a:r>
              <a:rPr lang="he-IL" sz="1400" b="1" dirty="0"/>
              <a:t>670</a:t>
            </a:r>
            <a:endParaRPr lang="en-US" sz="1400" b="1" dirty="0"/>
          </a:p>
        </p:txBody>
      </p:sp>
      <p:sp>
        <p:nvSpPr>
          <p:cNvPr id="41" name="TextBox 40"/>
          <p:cNvSpPr txBox="1"/>
          <p:nvPr/>
        </p:nvSpPr>
        <p:spPr>
          <a:xfrm>
            <a:off x="2771549" y="7859848"/>
            <a:ext cx="748145" cy="215444"/>
          </a:xfrm>
          <a:prstGeom prst="rect">
            <a:avLst/>
          </a:prstGeom>
          <a:noFill/>
        </p:spPr>
        <p:txBody>
          <a:bodyPr wrap="square" lIns="0" tIns="0" rIns="0" bIns="0" rtlCol="0">
            <a:spAutoFit/>
          </a:bodyPr>
          <a:lstStyle/>
          <a:p>
            <a:pPr algn="ctr"/>
            <a:r>
              <a:rPr lang="en-US" sz="1400" b="1" dirty="0" err="1"/>
              <a:t>ZsGreen</a:t>
            </a:r>
            <a:endParaRPr lang="en-US" sz="1400" b="1" dirty="0"/>
          </a:p>
        </p:txBody>
      </p:sp>
      <p:sp>
        <p:nvSpPr>
          <p:cNvPr id="42" name="TextBox 41"/>
          <p:cNvSpPr txBox="1"/>
          <p:nvPr/>
        </p:nvSpPr>
        <p:spPr>
          <a:xfrm>
            <a:off x="405245" y="8197556"/>
            <a:ext cx="5895867" cy="646331"/>
          </a:xfrm>
          <a:prstGeom prst="rect">
            <a:avLst/>
          </a:prstGeom>
          <a:noFill/>
        </p:spPr>
        <p:txBody>
          <a:bodyPr wrap="square" rtlCol="0">
            <a:spAutoFit/>
          </a:bodyPr>
          <a:lstStyle/>
          <a:p>
            <a:r>
              <a:rPr lang="en-US" sz="1200" b="1" dirty="0"/>
              <a:t>Supplementary </a:t>
            </a:r>
            <a:r>
              <a:rPr lang="en-US" sz="1200" b="1" dirty="0" smtClean="0"/>
              <a:t>Figure </a:t>
            </a:r>
            <a:r>
              <a:rPr lang="en-US" sz="1200" b="1" dirty="0" smtClean="0"/>
              <a:t>1: </a:t>
            </a:r>
            <a:r>
              <a:rPr lang="en-US" sz="1200" dirty="0"/>
              <a:t>representative FACS plots of selected library sequences displaying promoter expression in response to cytokine combination. Data shown are single-discriminated, and </a:t>
            </a:r>
            <a:r>
              <a:rPr lang="en-US" sz="1200" dirty="0" err="1" smtClean="0"/>
              <a:t>Dapi</a:t>
            </a:r>
            <a:r>
              <a:rPr lang="en-US" sz="1200" dirty="0" smtClean="0"/>
              <a:t>-. </a:t>
            </a:r>
            <a:endParaRPr lang="en-US" sz="1200" dirty="0"/>
          </a:p>
        </p:txBody>
      </p:sp>
      <p:grpSp>
        <p:nvGrpSpPr>
          <p:cNvPr id="50" name="Group 49"/>
          <p:cNvGrpSpPr/>
          <p:nvPr/>
        </p:nvGrpSpPr>
        <p:grpSpPr>
          <a:xfrm>
            <a:off x="586850" y="967264"/>
            <a:ext cx="5442579" cy="6412727"/>
            <a:chOff x="586850" y="967264"/>
            <a:chExt cx="5442579" cy="6412727"/>
          </a:xfrm>
        </p:grpSpPr>
        <p:pic>
          <p:nvPicPr>
            <p:cNvPr id="11" name="Picture 10"/>
            <p:cNvPicPr>
              <a:picLocks noChangeAspect="1"/>
            </p:cNvPicPr>
            <p:nvPr/>
          </p:nvPicPr>
          <p:blipFill>
            <a:blip r:embed="rId2"/>
            <a:stretch>
              <a:fillRect/>
            </a:stretch>
          </p:blipFill>
          <p:spPr>
            <a:xfrm>
              <a:off x="586850" y="967264"/>
              <a:ext cx="1050950" cy="1036463"/>
            </a:xfrm>
            <a:prstGeom prst="rect">
              <a:avLst/>
            </a:prstGeom>
          </p:spPr>
        </p:pic>
        <p:pic>
          <p:nvPicPr>
            <p:cNvPr id="12" name="Picture 11"/>
            <p:cNvPicPr>
              <a:picLocks noChangeAspect="1"/>
            </p:cNvPicPr>
            <p:nvPr/>
          </p:nvPicPr>
          <p:blipFill>
            <a:blip r:embed="rId3"/>
            <a:stretch>
              <a:fillRect/>
            </a:stretch>
          </p:blipFill>
          <p:spPr>
            <a:xfrm>
              <a:off x="2052443" y="967264"/>
              <a:ext cx="1048946" cy="1034487"/>
            </a:xfrm>
            <a:prstGeom prst="rect">
              <a:avLst/>
            </a:prstGeom>
          </p:spPr>
        </p:pic>
        <p:pic>
          <p:nvPicPr>
            <p:cNvPr id="13" name="Picture 12"/>
            <p:cNvPicPr>
              <a:picLocks noChangeAspect="1"/>
            </p:cNvPicPr>
            <p:nvPr/>
          </p:nvPicPr>
          <p:blipFill>
            <a:blip r:embed="rId4"/>
            <a:stretch>
              <a:fillRect/>
            </a:stretch>
          </p:blipFill>
          <p:spPr>
            <a:xfrm>
              <a:off x="3515425" y="967264"/>
              <a:ext cx="1050586" cy="1036104"/>
            </a:xfrm>
            <a:prstGeom prst="rect">
              <a:avLst/>
            </a:prstGeom>
          </p:spPr>
        </p:pic>
        <p:pic>
          <p:nvPicPr>
            <p:cNvPr id="14" name="Picture 13"/>
            <p:cNvPicPr>
              <a:picLocks noChangeAspect="1"/>
            </p:cNvPicPr>
            <p:nvPr/>
          </p:nvPicPr>
          <p:blipFill>
            <a:blip r:embed="rId5"/>
            <a:stretch>
              <a:fillRect/>
            </a:stretch>
          </p:blipFill>
          <p:spPr>
            <a:xfrm>
              <a:off x="4978409" y="967264"/>
              <a:ext cx="1048946" cy="1034487"/>
            </a:xfrm>
            <a:prstGeom prst="rect">
              <a:avLst/>
            </a:prstGeom>
          </p:spPr>
        </p:pic>
        <p:pic>
          <p:nvPicPr>
            <p:cNvPr id="20" name="Picture 19"/>
            <p:cNvPicPr>
              <a:picLocks noChangeAspect="1"/>
            </p:cNvPicPr>
            <p:nvPr/>
          </p:nvPicPr>
          <p:blipFill>
            <a:blip r:embed="rId6"/>
            <a:stretch>
              <a:fillRect/>
            </a:stretch>
          </p:blipFill>
          <p:spPr>
            <a:xfrm>
              <a:off x="586850" y="2282000"/>
              <a:ext cx="1051021" cy="1036533"/>
            </a:xfrm>
            <a:prstGeom prst="rect">
              <a:avLst/>
            </a:prstGeom>
          </p:spPr>
        </p:pic>
        <p:pic>
          <p:nvPicPr>
            <p:cNvPr id="21" name="Picture 20"/>
            <p:cNvPicPr>
              <a:picLocks noChangeAspect="1"/>
            </p:cNvPicPr>
            <p:nvPr/>
          </p:nvPicPr>
          <p:blipFill>
            <a:blip r:embed="rId7"/>
            <a:stretch>
              <a:fillRect/>
            </a:stretch>
          </p:blipFill>
          <p:spPr>
            <a:xfrm>
              <a:off x="2052442" y="2282000"/>
              <a:ext cx="1051021" cy="1036533"/>
            </a:xfrm>
            <a:prstGeom prst="rect">
              <a:avLst/>
            </a:prstGeom>
          </p:spPr>
        </p:pic>
        <p:pic>
          <p:nvPicPr>
            <p:cNvPr id="22" name="Picture 21"/>
            <p:cNvPicPr>
              <a:picLocks noChangeAspect="1"/>
            </p:cNvPicPr>
            <p:nvPr/>
          </p:nvPicPr>
          <p:blipFill>
            <a:blip r:embed="rId8"/>
            <a:stretch>
              <a:fillRect/>
            </a:stretch>
          </p:blipFill>
          <p:spPr>
            <a:xfrm>
              <a:off x="3515426" y="2282000"/>
              <a:ext cx="1051021" cy="1036533"/>
            </a:xfrm>
            <a:prstGeom prst="rect">
              <a:avLst/>
            </a:prstGeom>
          </p:spPr>
        </p:pic>
        <p:pic>
          <p:nvPicPr>
            <p:cNvPr id="23" name="Picture 22"/>
            <p:cNvPicPr>
              <a:picLocks noChangeAspect="1"/>
            </p:cNvPicPr>
            <p:nvPr/>
          </p:nvPicPr>
          <p:blipFill>
            <a:blip r:embed="rId9"/>
            <a:stretch>
              <a:fillRect/>
            </a:stretch>
          </p:blipFill>
          <p:spPr>
            <a:xfrm>
              <a:off x="4978408" y="2281999"/>
              <a:ext cx="1051021" cy="1036533"/>
            </a:xfrm>
            <a:prstGeom prst="rect">
              <a:avLst/>
            </a:prstGeom>
          </p:spPr>
        </p:pic>
        <p:pic>
          <p:nvPicPr>
            <p:cNvPr id="25" name="Picture 24"/>
            <p:cNvPicPr>
              <a:picLocks noChangeAspect="1"/>
            </p:cNvPicPr>
            <p:nvPr/>
          </p:nvPicPr>
          <p:blipFill>
            <a:blip r:embed="rId10"/>
            <a:stretch>
              <a:fillRect/>
            </a:stretch>
          </p:blipFill>
          <p:spPr>
            <a:xfrm>
              <a:off x="586850" y="3596805"/>
              <a:ext cx="1051021" cy="1036533"/>
            </a:xfrm>
            <a:prstGeom prst="rect">
              <a:avLst/>
            </a:prstGeom>
          </p:spPr>
        </p:pic>
        <p:pic>
          <p:nvPicPr>
            <p:cNvPr id="26" name="Picture 25"/>
            <p:cNvPicPr>
              <a:picLocks noChangeAspect="1"/>
            </p:cNvPicPr>
            <p:nvPr/>
          </p:nvPicPr>
          <p:blipFill>
            <a:blip r:embed="rId10"/>
            <a:stretch>
              <a:fillRect/>
            </a:stretch>
          </p:blipFill>
          <p:spPr>
            <a:xfrm>
              <a:off x="2052442" y="3596805"/>
              <a:ext cx="1051021" cy="1036533"/>
            </a:xfrm>
            <a:prstGeom prst="rect">
              <a:avLst/>
            </a:prstGeom>
          </p:spPr>
        </p:pic>
        <p:pic>
          <p:nvPicPr>
            <p:cNvPr id="27" name="Picture 26"/>
            <p:cNvPicPr>
              <a:picLocks noChangeAspect="1"/>
            </p:cNvPicPr>
            <p:nvPr/>
          </p:nvPicPr>
          <p:blipFill>
            <a:blip r:embed="rId11"/>
            <a:stretch>
              <a:fillRect/>
            </a:stretch>
          </p:blipFill>
          <p:spPr>
            <a:xfrm>
              <a:off x="3515425" y="3596805"/>
              <a:ext cx="1051021" cy="1036533"/>
            </a:xfrm>
            <a:prstGeom prst="rect">
              <a:avLst/>
            </a:prstGeom>
          </p:spPr>
        </p:pic>
        <p:pic>
          <p:nvPicPr>
            <p:cNvPr id="28" name="Picture 27"/>
            <p:cNvPicPr>
              <a:picLocks noChangeAspect="1"/>
            </p:cNvPicPr>
            <p:nvPr/>
          </p:nvPicPr>
          <p:blipFill>
            <a:blip r:embed="rId12"/>
            <a:stretch>
              <a:fillRect/>
            </a:stretch>
          </p:blipFill>
          <p:spPr>
            <a:xfrm>
              <a:off x="4978408" y="3596805"/>
              <a:ext cx="1051021" cy="1036533"/>
            </a:xfrm>
            <a:prstGeom prst="rect">
              <a:avLst/>
            </a:prstGeom>
          </p:spPr>
        </p:pic>
        <p:pic>
          <p:nvPicPr>
            <p:cNvPr id="30" name="Picture 29"/>
            <p:cNvPicPr>
              <a:picLocks noChangeAspect="1"/>
            </p:cNvPicPr>
            <p:nvPr/>
          </p:nvPicPr>
          <p:blipFill>
            <a:blip r:embed="rId13"/>
            <a:stretch>
              <a:fillRect/>
            </a:stretch>
          </p:blipFill>
          <p:spPr>
            <a:xfrm>
              <a:off x="601880" y="6343458"/>
              <a:ext cx="1051021" cy="1036533"/>
            </a:xfrm>
            <a:prstGeom prst="rect">
              <a:avLst/>
            </a:prstGeom>
          </p:spPr>
        </p:pic>
        <p:pic>
          <p:nvPicPr>
            <p:cNvPr id="31" name="Picture 30"/>
            <p:cNvPicPr>
              <a:picLocks noChangeAspect="1"/>
            </p:cNvPicPr>
            <p:nvPr/>
          </p:nvPicPr>
          <p:blipFill>
            <a:blip r:embed="rId14"/>
            <a:stretch>
              <a:fillRect/>
            </a:stretch>
          </p:blipFill>
          <p:spPr>
            <a:xfrm>
              <a:off x="2064770" y="6343458"/>
              <a:ext cx="1051021" cy="1036533"/>
            </a:xfrm>
            <a:prstGeom prst="rect">
              <a:avLst/>
            </a:prstGeom>
          </p:spPr>
        </p:pic>
        <p:pic>
          <p:nvPicPr>
            <p:cNvPr id="32" name="Picture 31"/>
            <p:cNvPicPr>
              <a:picLocks noChangeAspect="1"/>
            </p:cNvPicPr>
            <p:nvPr/>
          </p:nvPicPr>
          <p:blipFill>
            <a:blip r:embed="rId15"/>
            <a:stretch>
              <a:fillRect/>
            </a:stretch>
          </p:blipFill>
          <p:spPr>
            <a:xfrm>
              <a:off x="3515425" y="6325517"/>
              <a:ext cx="1051021" cy="1036533"/>
            </a:xfrm>
            <a:prstGeom prst="rect">
              <a:avLst/>
            </a:prstGeom>
          </p:spPr>
        </p:pic>
        <p:pic>
          <p:nvPicPr>
            <p:cNvPr id="33" name="Picture 32"/>
            <p:cNvPicPr>
              <a:picLocks noChangeAspect="1"/>
            </p:cNvPicPr>
            <p:nvPr/>
          </p:nvPicPr>
          <p:blipFill>
            <a:blip r:embed="rId16"/>
            <a:stretch>
              <a:fillRect/>
            </a:stretch>
          </p:blipFill>
          <p:spPr>
            <a:xfrm>
              <a:off x="4978408" y="6325517"/>
              <a:ext cx="1051021" cy="1036533"/>
            </a:xfrm>
            <a:prstGeom prst="rect">
              <a:avLst/>
            </a:prstGeom>
          </p:spPr>
        </p:pic>
        <p:pic>
          <p:nvPicPr>
            <p:cNvPr id="43" name="Picture 42"/>
            <p:cNvPicPr>
              <a:picLocks noChangeAspect="1"/>
            </p:cNvPicPr>
            <p:nvPr/>
          </p:nvPicPr>
          <p:blipFill>
            <a:blip r:embed="rId17"/>
            <a:stretch>
              <a:fillRect/>
            </a:stretch>
          </p:blipFill>
          <p:spPr>
            <a:xfrm>
              <a:off x="590128" y="4915827"/>
              <a:ext cx="1051291" cy="1036800"/>
            </a:xfrm>
            <a:prstGeom prst="rect">
              <a:avLst/>
            </a:prstGeom>
          </p:spPr>
        </p:pic>
        <p:pic>
          <p:nvPicPr>
            <p:cNvPr id="44" name="Picture 43"/>
            <p:cNvPicPr>
              <a:picLocks noChangeAspect="1"/>
            </p:cNvPicPr>
            <p:nvPr/>
          </p:nvPicPr>
          <p:blipFill>
            <a:blip r:embed="rId18"/>
            <a:stretch>
              <a:fillRect/>
            </a:stretch>
          </p:blipFill>
          <p:spPr>
            <a:xfrm>
              <a:off x="2037986" y="4911691"/>
              <a:ext cx="1051292" cy="1036800"/>
            </a:xfrm>
            <a:prstGeom prst="rect">
              <a:avLst/>
            </a:prstGeom>
          </p:spPr>
        </p:pic>
        <p:pic>
          <p:nvPicPr>
            <p:cNvPr id="45" name="Picture 44"/>
            <p:cNvPicPr>
              <a:picLocks noChangeAspect="1"/>
            </p:cNvPicPr>
            <p:nvPr/>
          </p:nvPicPr>
          <p:blipFill>
            <a:blip r:embed="rId19"/>
            <a:stretch>
              <a:fillRect/>
            </a:stretch>
          </p:blipFill>
          <p:spPr>
            <a:xfrm>
              <a:off x="3503943" y="4915827"/>
              <a:ext cx="1051292" cy="1036800"/>
            </a:xfrm>
            <a:prstGeom prst="rect">
              <a:avLst/>
            </a:prstGeom>
          </p:spPr>
        </p:pic>
        <p:pic>
          <p:nvPicPr>
            <p:cNvPr id="46" name="Picture 45"/>
            <p:cNvPicPr>
              <a:picLocks noChangeAspect="1"/>
            </p:cNvPicPr>
            <p:nvPr/>
          </p:nvPicPr>
          <p:blipFill>
            <a:blip r:embed="rId20"/>
            <a:stretch>
              <a:fillRect/>
            </a:stretch>
          </p:blipFill>
          <p:spPr>
            <a:xfrm>
              <a:off x="4969900" y="4914803"/>
              <a:ext cx="1051292" cy="1036800"/>
            </a:xfrm>
            <a:prstGeom prst="rect">
              <a:avLst/>
            </a:prstGeom>
          </p:spPr>
        </p:pic>
      </p:grpSp>
      <p:sp>
        <p:nvSpPr>
          <p:cNvPr id="47" name="TextBox 46"/>
          <p:cNvSpPr txBox="1"/>
          <p:nvPr/>
        </p:nvSpPr>
        <p:spPr>
          <a:xfrm>
            <a:off x="6243887" y="5270872"/>
            <a:ext cx="280555" cy="215444"/>
          </a:xfrm>
          <a:prstGeom prst="rect">
            <a:avLst/>
          </a:prstGeom>
          <a:noFill/>
        </p:spPr>
        <p:txBody>
          <a:bodyPr wrap="square" lIns="0" tIns="0" rIns="0" bIns="0" rtlCol="0">
            <a:spAutoFit/>
          </a:bodyPr>
          <a:lstStyle/>
          <a:p>
            <a:pPr algn="ctr"/>
            <a:r>
              <a:rPr lang="en-US" sz="1400" dirty="0"/>
              <a:t>90</a:t>
            </a:r>
          </a:p>
        </p:txBody>
      </p:sp>
    </p:spTree>
    <p:extLst>
      <p:ext uri="{BB962C8B-B14F-4D97-AF65-F5344CB8AC3E}">
        <p14:creationId xmlns:p14="http://schemas.microsoft.com/office/powerpoint/2010/main" val="1411503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01765301"/>
              </p:ext>
            </p:extLst>
          </p:nvPr>
        </p:nvGraphicFramePr>
        <p:xfrm>
          <a:off x="50904" y="1215910"/>
          <a:ext cx="6648346" cy="286875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36478" y="4274218"/>
            <a:ext cx="4935621" cy="276999"/>
          </a:xfrm>
          <a:prstGeom prst="rect">
            <a:avLst/>
          </a:prstGeom>
          <a:noFill/>
        </p:spPr>
        <p:txBody>
          <a:bodyPr wrap="square" rtlCol="0">
            <a:spAutoFit/>
          </a:bodyPr>
          <a:lstStyle/>
          <a:p>
            <a:r>
              <a:rPr lang="en-US" sz="1200" b="1" dirty="0"/>
              <a:t>Supplementary </a:t>
            </a:r>
            <a:r>
              <a:rPr lang="en-US" sz="1200" b="1" dirty="0" smtClean="0"/>
              <a:t>Figure </a:t>
            </a:r>
            <a:r>
              <a:rPr lang="en-US" sz="1200" b="1" dirty="0" smtClean="0"/>
              <a:t>2: </a:t>
            </a:r>
            <a:r>
              <a:rPr lang="en-US" sz="1200" dirty="0"/>
              <a:t>G1K06 library derived sequences raw </a:t>
            </a:r>
            <a:r>
              <a:rPr lang="en-US" sz="1200" dirty="0" err="1"/>
              <a:t>GeoMFI</a:t>
            </a:r>
            <a:endParaRPr lang="en-US" sz="1200" dirty="0"/>
          </a:p>
        </p:txBody>
      </p:sp>
    </p:spTree>
    <p:extLst>
      <p:ext uri="{BB962C8B-B14F-4D97-AF65-F5344CB8AC3E}">
        <p14:creationId xmlns:p14="http://schemas.microsoft.com/office/powerpoint/2010/main" val="344118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A064A23859AC2742B92C1BBF73AACB70" ma:contentTypeVersion="10" ma:contentTypeDescription="צור מסמך חדש." ma:contentTypeScope="" ma:versionID="8530aca41359641305c3ddde422fd48d">
  <xsd:schema xmlns:xsd="http://www.w3.org/2001/XMLSchema" xmlns:xs="http://www.w3.org/2001/XMLSchema" xmlns:p="http://schemas.microsoft.com/office/2006/metadata/properties" xmlns:ns3="1e6b9c30-ef70-4a65-b630-4eb845941252" targetNamespace="http://schemas.microsoft.com/office/2006/metadata/properties" ma:root="true" ma:fieldsID="c5d5cafb6e737453e92cd97e9029d84f" ns3:_="">
    <xsd:import namespace="1e6b9c30-ef70-4a65-b630-4eb84594125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6b9c30-ef70-4a65-b630-4eb8459412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82B33E-E61E-4BF4-B5F4-4AF7AC9024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6b9c30-ef70-4a65-b630-4eb8459412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5049BD-FF4D-4BC8-B52D-1B1126B334B5}">
  <ds:schemaRefs>
    <ds:schemaRef ds:uri="http://schemas.microsoft.com/sharepoint/v3/contenttype/forms"/>
  </ds:schemaRefs>
</ds:datastoreItem>
</file>

<file path=customXml/itemProps3.xml><?xml version="1.0" encoding="utf-8"?>
<ds:datastoreItem xmlns:ds="http://schemas.openxmlformats.org/officeDocument/2006/customXml" ds:itemID="{B898DEC3-270C-4C84-9D28-E0B081F7E02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e6b9c30-ef70-4a65-b630-4eb84594125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63713</TotalTime>
  <Words>699</Words>
  <Application>Microsoft Office PowerPoint</Application>
  <PresentationFormat>A4 Paper (210x297 mm)</PresentationFormat>
  <Paragraphs>46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promotors form the G1K1 library</dc:title>
  <dc:creator>yariv greenshpan</dc:creator>
  <cp:lastModifiedBy>עמרי שרעבי</cp:lastModifiedBy>
  <cp:revision>198</cp:revision>
  <dcterms:created xsi:type="dcterms:W3CDTF">2020-07-09T11:42:51Z</dcterms:created>
  <dcterms:modified xsi:type="dcterms:W3CDTF">2021-08-11T09:46:54Z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0x010100A064A23859AC2742B92C1BBF73AACB70</vt:lpwstr>
  </property>
</Properties>
</file>