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4"/>
  </p:notesMasterIdLst>
  <p:handoutMasterIdLst>
    <p:handoutMasterId r:id="rId35"/>
  </p:handoutMasterIdLst>
  <p:sldIdLst>
    <p:sldId id="407" r:id="rId3"/>
    <p:sldId id="408" r:id="rId4"/>
    <p:sldId id="409" r:id="rId5"/>
    <p:sldId id="410" r:id="rId6"/>
    <p:sldId id="411" r:id="rId7"/>
    <p:sldId id="412" r:id="rId8"/>
    <p:sldId id="413" r:id="rId9"/>
    <p:sldId id="415" r:id="rId10"/>
    <p:sldId id="417" r:id="rId11"/>
    <p:sldId id="420" r:id="rId12"/>
    <p:sldId id="421" r:id="rId13"/>
    <p:sldId id="422" r:id="rId14"/>
    <p:sldId id="360" r:id="rId15"/>
    <p:sldId id="424" r:id="rId16"/>
    <p:sldId id="425" r:id="rId17"/>
    <p:sldId id="426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7" r:id="rId26"/>
    <p:sldId id="438" r:id="rId27"/>
    <p:sldId id="441" r:id="rId28"/>
    <p:sldId id="442" r:id="rId29"/>
    <p:sldId id="443" r:id="rId30"/>
    <p:sldId id="445" r:id="rId31"/>
    <p:sldId id="446" r:id="rId32"/>
    <p:sldId id="447" r:id="rId3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i" initials="Y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533"/>
    <a:srgbClr val="960D62"/>
    <a:srgbClr val="3E3A92"/>
    <a:srgbClr val="8884CE"/>
    <a:srgbClr val="C4C2E8"/>
    <a:srgbClr val="4843A7"/>
    <a:srgbClr val="95D795"/>
    <a:srgbClr val="B6E4B6"/>
    <a:srgbClr val="CBECCB"/>
    <a:srgbClr val="D6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סגנון בהיר 1 - הדגשה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סגנון בהיר 1 - הדגשה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8603FDC-E32A-4AB5-989C-0864C3EAD2B8}" styleName="סגנון ערכת נושא 2 - הדגשה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088" autoAdjust="0"/>
  </p:normalViewPr>
  <p:slideViewPr>
    <p:cSldViewPr>
      <p:cViewPr varScale="1">
        <p:scale>
          <a:sx n="75" d="100"/>
          <a:sy n="75" d="100"/>
        </p:scale>
        <p:origin x="12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872"/>
    </p:cViewPr>
  </p:sorterViewPr>
  <p:notesViewPr>
    <p:cSldViewPr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Graph_im!$C$1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Graph_im!$C$3:$C$14</c:f>
              <c:numCache>
                <c:formatCode>_ * #,##0_ ;_ * \-#,##0_ ;_ * "-"??_ ;_ @_ </c:formatCode>
                <c:ptCount val="12"/>
                <c:pt idx="0">
                  <c:v>7446.2196179164976</c:v>
                </c:pt>
                <c:pt idx="1">
                  <c:v>8287.3855177236401</c:v>
                </c:pt>
                <c:pt idx="2">
                  <c:v>8639.6954087180566</c:v>
                </c:pt>
                <c:pt idx="3">
                  <c:v>7920.9449430377663</c:v>
                </c:pt>
                <c:pt idx="4">
                  <c:v>9007.4165716859807</c:v>
                </c:pt>
                <c:pt idx="5">
                  <c:v>9597.3193297000707</c:v>
                </c:pt>
                <c:pt idx="6">
                  <c:v>9838.9134305931184</c:v>
                </c:pt>
                <c:pt idx="7">
                  <c:v>10404.856724308736</c:v>
                </c:pt>
                <c:pt idx="8">
                  <c:v>10755.7385648737</c:v>
                </c:pt>
                <c:pt idx="9">
                  <c:v>11523.818677901225</c:v>
                </c:pt>
                <c:pt idx="10">
                  <c:v>12705.673941537045</c:v>
                </c:pt>
                <c:pt idx="11">
                  <c:v>13236.233366919852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ser>
          <c:idx val="2"/>
          <c:order val="1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Graph_im!$D$3:$D$14</c:f>
              <c:numCache>
                <c:formatCode>_ * #,##0_ ;_ * \-#,##0_ ;_ * "-"??_ ;_ @_ </c:formatCode>
                <c:ptCount val="12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3744"/>
        <c:axId val="361344920"/>
      </c:lineChart>
      <c:catAx>
        <c:axId val="3613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4920"/>
        <c:crosses val="autoZero"/>
        <c:auto val="1"/>
        <c:lblAlgn val="ctr"/>
        <c:lblOffset val="100"/>
        <c:noMultiLvlLbl val="0"/>
      </c:catAx>
      <c:valAx>
        <c:axId val="361344920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 dirty="0"/>
                  <a:t>weight, thousands Tons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Graph_im!$B$3:$B$45</c:f>
              <c:numCache>
                <c:formatCode>General</c:formatCode>
                <c:ptCount val="4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</c:numCache>
            </c:numRef>
          </c:cat>
          <c:val>
            <c:numRef>
              <c:f>Graph_im!$D$3:$D$45</c:f>
              <c:numCache>
                <c:formatCode>_ * #,##0_ ;_ * \-#,##0_ ;_ * "-"??_ ;_ @_ </c:formatCode>
                <c:ptCount val="43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  <c:pt idx="12">
                  <c:v>13847.3650119636</c:v>
                </c:pt>
                <c:pt idx="13">
                  <c:v>14515.055103091992</c:v>
                </c:pt>
                <c:pt idx="14">
                  <c:v>15193.923527579391</c:v>
                </c:pt>
                <c:pt idx="15">
                  <c:v>15904.99062347737</c:v>
                </c:pt>
                <c:pt idx="16">
                  <c:v>16640.93492055171</c:v>
                </c:pt>
                <c:pt idx="17">
                  <c:v>17404.117950345746</c:v>
                </c:pt>
                <c:pt idx="18">
                  <c:v>18192.522856859356</c:v>
                </c:pt>
                <c:pt idx="19">
                  <c:v>19006.570834236871</c:v>
                </c:pt>
                <c:pt idx="20">
                  <c:v>19832.855113801219</c:v>
                </c:pt>
                <c:pt idx="21">
                  <c:v>20691.569243117094</c:v>
                </c:pt>
                <c:pt idx="22">
                  <c:v>21580.748002990618</c:v>
                </c:pt>
                <c:pt idx="23">
                  <c:v>22506.227047085289</c:v>
                </c:pt>
                <c:pt idx="24">
                  <c:v>23460.454936790095</c:v>
                </c:pt>
                <c:pt idx="25">
                  <c:v>24452.439450390455</c:v>
                </c:pt>
                <c:pt idx="26">
                  <c:v>25488.099123021388</c:v>
                </c:pt>
                <c:pt idx="27">
                  <c:v>26552.954471142231</c:v>
                </c:pt>
                <c:pt idx="28">
                  <c:v>27653.590295414491</c:v>
                </c:pt>
                <c:pt idx="29">
                  <c:v>28786.457615242613</c:v>
                </c:pt>
                <c:pt idx="30">
                  <c:v>29906.173241035667</c:v>
                </c:pt>
                <c:pt idx="31">
                  <c:v>31065.408679588476</c:v>
                </c:pt>
                <c:pt idx="32">
                  <c:v>32259.114882457619</c:v>
                </c:pt>
                <c:pt idx="33">
                  <c:v>33495.958627877808</c:v>
                </c:pt>
                <c:pt idx="34">
                  <c:v>34768.613376202964</c:v>
                </c:pt>
                <c:pt idx="35">
                  <c:v>36082.394868007665</c:v>
                </c:pt>
                <c:pt idx="36">
                  <c:v>37447.522676060267</c:v>
                </c:pt>
                <c:pt idx="37">
                  <c:v>38864.340203743646</c:v>
                </c:pt>
                <c:pt idx="38">
                  <c:v>40321.679913340566</c:v>
                </c:pt>
                <c:pt idx="39">
                  <c:v>41826.897584662765</c:v>
                </c:pt>
                <c:pt idx="40">
                  <c:v>43384.154607230317</c:v>
                </c:pt>
                <c:pt idx="41">
                  <c:v>44991.565565910401</c:v>
                </c:pt>
                <c:pt idx="42">
                  <c:v>46648.439983459488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7272"/>
        <c:axId val="361349624"/>
      </c:lineChart>
      <c:catAx>
        <c:axId val="36134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9624"/>
        <c:crosses val="autoZero"/>
        <c:auto val="1"/>
        <c:lblAlgn val="ctr"/>
        <c:lblOffset val="100"/>
        <c:noMultiLvlLbl val="0"/>
      </c:catAx>
      <c:valAx>
        <c:axId val="361349624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weight, thousands Tons</a:t>
                </a:r>
                <a:endParaRPr lang="en-US" sz="16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גרפים!$K$2</c:f>
              <c:strCache>
                <c:ptCount val="1"/>
                <c:pt idx="0">
                  <c:v>Import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גרפים!$K$16:$K$46</c:f>
              <c:numCache>
                <c:formatCode>0.0</c:formatCode>
                <c:ptCount val="31"/>
                <c:pt idx="0">
                  <c:v>100</c:v>
                </c:pt>
                <c:pt idx="1">
                  <c:v>104.02228294524427</c:v>
                </c:pt>
                <c:pt idx="2">
                  <c:v>108.12799172393103</c:v>
                </c:pt>
                <c:pt idx="3">
                  <c:v>112.43881116056427</c:v>
                </c:pt>
                <c:pt idx="4">
                  <c:v>116.90439398957982</c:v>
                </c:pt>
                <c:pt idx="5">
                  <c:v>121.53461609156626</c:v>
                </c:pt>
                <c:pt idx="6">
                  <c:v>126.31408306064402</c:v>
                </c:pt>
                <c:pt idx="7">
                  <c:v>131.2426780797945</c:v>
                </c:pt>
                <c:pt idx="8">
                  <c:v>136.42995188924371</c:v>
                </c:pt>
                <c:pt idx="9">
                  <c:v>141.81631072091761</c:v>
                </c:pt>
                <c:pt idx="10">
                  <c:v>147.38871042613695</c:v>
                </c:pt>
                <c:pt idx="11">
                  <c:v>153.1791992345911</c:v>
                </c:pt>
                <c:pt idx="12">
                  <c:v>159.14348626356073</c:v>
                </c:pt>
                <c:pt idx="13">
                  <c:v>165.33184981506614</c:v>
                </c:pt>
                <c:pt idx="14">
                  <c:v>171.77640593326316</c:v>
                </c:pt>
                <c:pt idx="15">
                  <c:v>178.39482806042597</c:v>
                </c:pt>
                <c:pt idx="16">
                  <c:v>185.22366544559412</c:v>
                </c:pt>
                <c:pt idx="17">
                  <c:v>192.24278344410513</c:v>
                </c:pt>
                <c:pt idx="18">
                  <c:v>199.18772548366272</c:v>
                </c:pt>
                <c:pt idx="19">
                  <c:v>206.36185840827031</c:v>
                </c:pt>
                <c:pt idx="20">
                  <c:v>213.73691965230947</c:v>
                </c:pt>
                <c:pt idx="21">
                  <c:v>221.35997251532729</c:v>
                </c:pt>
                <c:pt idx="22">
                  <c:v>229.19052667193483</c:v>
                </c:pt>
                <c:pt idx="23">
                  <c:v>237.25722253824131</c:v>
                </c:pt>
                <c:pt idx="24">
                  <c:v>245.61484166267752</c:v>
                </c:pt>
                <c:pt idx="25">
                  <c:v>254.26435418110879</c:v>
                </c:pt>
                <c:pt idx="26">
                  <c:v>263.14505847132335</c:v>
                </c:pt>
                <c:pt idx="27">
                  <c:v>272.29613213108166</c:v>
                </c:pt>
                <c:pt idx="28">
                  <c:v>281.73928561113632</c:v>
                </c:pt>
                <c:pt idx="29">
                  <c:v>291.46389394953974</c:v>
                </c:pt>
                <c:pt idx="30">
                  <c:v>301.46585157548429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גרפים!$M$2</c:f>
              <c:strCache>
                <c:ptCount val="1"/>
                <c:pt idx="0">
                  <c:v>Containers Unloaded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גרפים!$M$16:$M$46</c:f>
              <c:numCache>
                <c:formatCode>0.0</c:formatCode>
                <c:ptCount val="31"/>
                <c:pt idx="0">
                  <c:v>100</c:v>
                </c:pt>
                <c:pt idx="1">
                  <c:v>104.82178443733903</c:v>
                </c:pt>
                <c:pt idx="2">
                  <c:v>109.72429422097572</c:v>
                </c:pt>
                <c:pt idx="3">
                  <c:v>114.85932962506627</c:v>
                </c:pt>
                <c:pt idx="4">
                  <c:v>120.17401798952054</c:v>
                </c:pt>
                <c:pt idx="5">
                  <c:v>125.68541332816203</c:v>
                </c:pt>
                <c:pt idx="6">
                  <c:v>131.37895073280515</c:v>
                </c:pt>
                <c:pt idx="7">
                  <c:v>137.25767189509276</c:v>
                </c:pt>
                <c:pt idx="8">
                  <c:v>143.22475862134334</c:v>
                </c:pt>
                <c:pt idx="9">
                  <c:v>149.42604044336491</c:v>
                </c:pt>
                <c:pt idx="10">
                  <c:v>155.84732535284272</c:v>
                </c:pt>
                <c:pt idx="11">
                  <c:v>162.53075605099426</c:v>
                </c:pt>
                <c:pt idx="12">
                  <c:v>169.42179914027793</c:v>
                </c:pt>
                <c:pt idx="13">
                  <c:v>176.58550510703279</c:v>
                </c:pt>
                <c:pt idx="14">
                  <c:v>184.06461518852601</c:v>
                </c:pt>
                <c:pt idx="15">
                  <c:v>191.75456448357849</c:v>
                </c:pt>
                <c:pt idx="16">
                  <c:v>199.70290572627235</c:v>
                </c:pt>
                <c:pt idx="17">
                  <c:v>207.8840096319567</c:v>
                </c:pt>
                <c:pt idx="18">
                  <c:v>215.97013738857797</c:v>
                </c:pt>
                <c:pt idx="19">
                  <c:v>224.34166105067018</c:v>
                </c:pt>
                <c:pt idx="20">
                  <c:v>232.96211845782184</c:v>
                </c:pt>
                <c:pt idx="21">
                  <c:v>241.89409753363594</c:v>
                </c:pt>
                <c:pt idx="22">
                  <c:v>251.08468900880561</c:v>
                </c:pt>
                <c:pt idx="23">
                  <c:v>260.57228098511047</c:v>
                </c:pt>
                <c:pt idx="24">
                  <c:v>270.43067503244856</c:v>
                </c:pt>
                <c:pt idx="25">
                  <c:v>280.66235106943685</c:v>
                </c:pt>
                <c:pt idx="26">
                  <c:v>291.18666171148197</c:v>
                </c:pt>
                <c:pt idx="27">
                  <c:v>302.05672738839417</c:v>
                </c:pt>
                <c:pt idx="28">
                  <c:v>313.3025999513124</c:v>
                </c:pt>
                <c:pt idx="29">
                  <c:v>324.91066370417326</c:v>
                </c:pt>
                <c:pt idx="30">
                  <c:v>336.87593230305544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888"/>
        <c:axId val="366594984"/>
      </c:lineChart>
      <c:catAx>
        <c:axId val="366589888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94984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94984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9888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Graph_ex!$D$2</c:f>
              <c:strCache>
                <c:ptCount val="1"/>
                <c:pt idx="0">
                  <c:v>משקל חזוי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Graph_ex!$B$3:$B$47</c:f>
              <c:numCache>
                <c:formatCode>General</c:formatCode>
                <c:ptCount val="4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  <c:pt idx="27">
                  <c:v>2031</c:v>
                </c:pt>
                <c:pt idx="28">
                  <c:v>2032</c:v>
                </c:pt>
                <c:pt idx="29">
                  <c:v>2033</c:v>
                </c:pt>
                <c:pt idx="30">
                  <c:v>2034</c:v>
                </c:pt>
                <c:pt idx="31">
                  <c:v>2035</c:v>
                </c:pt>
                <c:pt idx="32">
                  <c:v>2036</c:v>
                </c:pt>
                <c:pt idx="33">
                  <c:v>2037</c:v>
                </c:pt>
                <c:pt idx="34">
                  <c:v>2038</c:v>
                </c:pt>
                <c:pt idx="35">
                  <c:v>2039</c:v>
                </c:pt>
                <c:pt idx="36">
                  <c:v>2040</c:v>
                </c:pt>
                <c:pt idx="37">
                  <c:v>2041</c:v>
                </c:pt>
                <c:pt idx="38">
                  <c:v>2042</c:v>
                </c:pt>
                <c:pt idx="39">
                  <c:v>2043</c:v>
                </c:pt>
                <c:pt idx="40">
                  <c:v>2044</c:v>
                </c:pt>
                <c:pt idx="41">
                  <c:v>2045</c:v>
                </c:pt>
                <c:pt idx="42">
                  <c:v>2046</c:v>
                </c:pt>
                <c:pt idx="43">
                  <c:v>2047</c:v>
                </c:pt>
                <c:pt idx="44">
                  <c:v>2048</c:v>
                </c:pt>
              </c:numCache>
            </c:numRef>
          </c:cat>
          <c:val>
            <c:numRef>
              <c:f>Graph_ex!$D$3:$D$47</c:f>
              <c:numCache>
                <c:formatCode>General</c:formatCode>
                <c:ptCount val="45"/>
                <c:pt idx="0">
                  <c:v>3983.4628150743683</c:v>
                </c:pt>
                <c:pt idx="1">
                  <c:v>4180.4950889070751</c:v>
                </c:pt>
                <c:pt idx="2">
                  <c:v>4718.002188513894</c:v>
                </c:pt>
                <c:pt idx="3">
                  <c:v>5188.2086564282436</c:v>
                </c:pt>
                <c:pt idx="4">
                  <c:v>5298.0175829189238</c:v>
                </c:pt>
                <c:pt idx="5">
                  <c:v>4510.4161663685636</c:v>
                </c:pt>
                <c:pt idx="6">
                  <c:v>5142.2162948057876</c:v>
                </c:pt>
                <c:pt idx="7">
                  <c:v>5416.3560959430988</c:v>
                </c:pt>
                <c:pt idx="8">
                  <c:v>5345.2988287571015</c:v>
                </c:pt>
                <c:pt idx="9">
                  <c:v>5141.1571074233916</c:v>
                </c:pt>
                <c:pt idx="10">
                  <c:v>5264.6548936775807</c:v>
                </c:pt>
                <c:pt idx="11">
                  <c:v>4981.9510185578847</c:v>
                </c:pt>
                <c:pt idx="12">
                  <c:v>5529.0438500432701</c:v>
                </c:pt>
                <c:pt idx="13">
                  <c:v>5544.5556884378593</c:v>
                </c:pt>
                <c:pt idx="14">
                  <c:v>5772.5242822129321</c:v>
                </c:pt>
                <c:pt idx="15">
                  <c:v>5968.8862128767587</c:v>
                </c:pt>
                <c:pt idx="16">
                  <c:v>6171.1190086889683</c:v>
                </c:pt>
                <c:pt idx="17">
                  <c:v>6379.3117052213493</c:v>
                </c:pt>
                <c:pt idx="18">
                  <c:v>6593.5535039936076</c:v>
                </c:pt>
                <c:pt idx="19">
                  <c:v>6813.9336177692339</c:v>
                </c:pt>
                <c:pt idx="20">
                  <c:v>7040.5411271663579</c:v>
                </c:pt>
                <c:pt idx="21">
                  <c:v>7273.4648471869805</c:v>
                </c:pt>
                <c:pt idx="22">
                  <c:v>7512.7932024880083</c:v>
                </c:pt>
                <c:pt idx="23">
                  <c:v>7758.6141104015114</c:v>
                </c:pt>
                <c:pt idx="24">
                  <c:v>8011.0148708661281</c:v>
                </c:pt>
                <c:pt idx="25">
                  <c:v>8270.0820625612287</c:v>
                </c:pt>
                <c:pt idx="26">
                  <c:v>8535.9014446447072</c:v>
                </c:pt>
                <c:pt idx="27">
                  <c:v>8808.5578635873208</c:v>
                </c:pt>
                <c:pt idx="28">
                  <c:v>9088.1351646743169</c:v>
                </c:pt>
                <c:pt idx="29">
                  <c:v>9374.7161078106292</c:v>
                </c:pt>
                <c:pt idx="30">
                  <c:v>9668.3822873216704</c:v>
                </c:pt>
                <c:pt idx="31">
                  <c:v>9969.2140554886864</c:v>
                </c:pt>
                <c:pt idx="32">
                  <c:v>10277.290449597436</c:v>
                </c:pt>
                <c:pt idx="33">
                  <c:v>10592.68912231276</c:v>
                </c:pt>
                <c:pt idx="34">
                  <c:v>10915.486275220039</c:v>
                </c:pt>
                <c:pt idx="35">
                  <c:v>11245.756595398725</c:v>
                </c:pt>
                <c:pt idx="36">
                  <c:v>11583.573194913468</c:v>
                </c:pt>
                <c:pt idx="37">
                  <c:v>11929.007553125499</c:v>
                </c:pt>
                <c:pt idx="38">
                  <c:v>12282.129461741428</c:v>
                </c:pt>
                <c:pt idx="39">
                  <c:v>12643.006972528583</c:v>
                </c:pt>
                <c:pt idx="40">
                  <c:v>13011.706347636256</c:v>
                </c:pt>
                <c:pt idx="41">
                  <c:v>13388.292012470356</c:v>
                </c:pt>
                <c:pt idx="42">
                  <c:v>13772.826511076088</c:v>
                </c:pt>
                <c:pt idx="43">
                  <c:v>14165.370463988664</c:v>
                </c:pt>
                <c:pt idx="44">
                  <c:v>14565.982528516783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49-4A96-90E3-84C964FD7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104"/>
        <c:axId val="366590280"/>
      </c:lineChart>
      <c:catAx>
        <c:axId val="36658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90280"/>
        <c:crosses val="autoZero"/>
        <c:auto val="1"/>
        <c:lblAlgn val="ctr"/>
        <c:lblOffset val="100"/>
        <c:noMultiLvlLbl val="0"/>
      </c:catAx>
      <c:valAx>
        <c:axId val="366590280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>
                    <a:effectLst/>
                  </a:rPr>
                  <a:t>weight, thousands Tons</a:t>
                </a:r>
                <a:endParaRPr lang="en-US" sz="16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8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גרפים!$N$2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גרפים!$N$16:$N$46</c:f>
              <c:numCache>
                <c:formatCode>0.0</c:formatCode>
                <c:ptCount val="31"/>
                <c:pt idx="0">
                  <c:v>100</c:v>
                </c:pt>
                <c:pt idx="1">
                  <c:v>103.82084213561906</c:v>
                </c:pt>
                <c:pt idx="2">
                  <c:v>107.79117033316565</c:v>
                </c:pt>
                <c:pt idx="3">
                  <c:v>111.91532620357032</c:v>
                </c:pt>
                <c:pt idx="4">
                  <c:v>116.1977170492882</c:v>
                </c:pt>
                <c:pt idx="5">
                  <c:v>120.64281278667353</c:v>
                </c:pt>
                <c:pt idx="6">
                  <c:v>125.25514284583437</c:v>
                </c:pt>
                <c:pt idx="7">
                  <c:v>130.03929303330935</c:v>
                </c:pt>
                <c:pt idx="8">
                  <c:v>134.99990234538089</c:v>
                </c:pt>
                <c:pt idx="9">
                  <c:v>140.14165972198322</c:v>
                </c:pt>
                <c:pt idx="10">
                  <c:v>145.46930073302627</c:v>
                </c:pt>
                <c:pt idx="11">
                  <c:v>150.9876041906015</c:v>
                </c:pt>
                <c:pt idx="12">
                  <c:v>156.70138868199004</c:v>
                </c:pt>
                <c:pt idx="13">
                  <c:v>162.6155090196784</c:v>
                </c:pt>
                <c:pt idx="14">
                  <c:v>168.73485260576109</c:v>
                </c:pt>
                <c:pt idx="15">
                  <c:v>175.06433570915021</c:v>
                </c:pt>
                <c:pt idx="16">
                  <c:v>181.60889965497239</c:v>
                </c:pt>
                <c:pt idx="17">
                  <c:v>188.37350692639981</c:v>
                </c:pt>
                <c:pt idx="18">
                  <c:v>195.36313717996515</c:v>
                </c:pt>
                <c:pt idx="19">
                  <c:v>202.58278317614634</c:v>
                </c:pt>
                <c:pt idx="20">
                  <c:v>210.03744662768437</c:v>
                </c:pt>
                <c:pt idx="21">
                  <c:v>217.73213396873192</c:v>
                </c:pt>
                <c:pt idx="22">
                  <c:v>225.67185204850369</c:v>
                </c:pt>
                <c:pt idx="23">
                  <c:v>233.86160375364921</c:v>
                </c:pt>
                <c:pt idx="24">
                  <c:v>242.30638356405655</c:v>
                </c:pt>
                <c:pt idx="25">
                  <c:v>251.0111730472664</c:v>
                </c:pt>
                <c:pt idx="26">
                  <c:v>259.98093629708472</c:v>
                </c:pt>
                <c:pt idx="27">
                  <c:v>269.22061532238433</c:v>
                </c:pt>
                <c:pt idx="28">
                  <c:v>278.73512539242626</c:v>
                </c:pt>
                <c:pt idx="29">
                  <c:v>288.52935034535216</c:v>
                </c:pt>
                <c:pt idx="30">
                  <c:v>298.6081378667979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גרפים!$O$2</c:f>
              <c:strCache>
                <c:ptCount val="1"/>
                <c:pt idx="0">
                  <c:v>Containers 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גרפים!$O$16:$O$46</c:f>
              <c:numCache>
                <c:formatCode>0.0</c:formatCode>
                <c:ptCount val="31"/>
                <c:pt idx="0">
                  <c:v>100</c:v>
                </c:pt>
                <c:pt idx="1">
                  <c:v>103.40166487075477</c:v>
                </c:pt>
                <c:pt idx="2">
                  <c:v>106.90503334397812</c:v>
                </c:pt>
                <c:pt idx="3">
                  <c:v>110.51164782239428</c:v>
                </c:pt>
                <c:pt idx="4">
                  <c:v>114.22305358351701</c:v>
                </c:pt>
                <c:pt idx="5">
                  <c:v>118.04079609964103</c:v>
                </c:pt>
                <c:pt idx="6">
                  <c:v>121.9664185538484</c:v>
                </c:pt>
                <c:pt idx="7">
                  <c:v>126.00145952783508</c:v>
                </c:pt>
                <c:pt idx="8">
                  <c:v>130.14745084117573</c:v>
                </c:pt>
                <c:pt idx="9">
                  <c:v>134.4059155248317</c:v>
                </c:pt>
                <c:pt idx="10">
                  <c:v>138.77836591438395</c:v>
                </c:pt>
                <c:pt idx="11">
                  <c:v>143.26630185071897</c:v>
                </c:pt>
                <c:pt idx="12">
                  <c:v>147.87120897778914</c:v>
                </c:pt>
                <c:pt idx="13">
                  <c:v>152.59455712866239</c:v>
                </c:pt>
                <c:pt idx="14">
                  <c:v>157.43779879242578</c:v>
                </c:pt>
                <c:pt idx="15">
                  <c:v>162.40236765564157</c:v>
                </c:pt>
                <c:pt idx="16">
                  <c:v>167.48967721302051</c:v>
                </c:pt>
                <c:pt idx="17">
                  <c:v>172.70111944279131</c:v>
                </c:pt>
                <c:pt idx="18">
                  <c:v>178.03806354293195</c:v>
                </c:pt>
                <c:pt idx="19">
                  <c:v>183.50185472501798</c:v>
                </c:pt>
                <c:pt idx="20">
                  <c:v>189.0938130629313</c:v>
                </c:pt>
                <c:pt idx="21">
                  <c:v>194.81523239409563</c:v>
                </c:pt>
                <c:pt idx="22">
                  <c:v>200.66737927125419</c:v>
                </c:pt>
                <c:pt idx="23">
                  <c:v>206.65149196310426</c:v>
                </c:pt>
                <c:pt idx="24">
                  <c:v>212.76877950235317</c:v>
                </c:pt>
                <c:pt idx="25">
                  <c:v>219.02042077996785</c:v>
                </c:pt>
                <c:pt idx="26">
                  <c:v>225.40756368456783</c:v>
                </c:pt>
                <c:pt idx="27">
                  <c:v>231.93132428605173</c:v>
                </c:pt>
                <c:pt idx="28">
                  <c:v>238.59278606267191</c:v>
                </c:pt>
                <c:pt idx="29">
                  <c:v>245.39299917086331</c:v>
                </c:pt>
                <c:pt idx="30">
                  <c:v>252.33297975721683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7536"/>
        <c:axId val="366587928"/>
      </c:lineChart>
      <c:catAx>
        <c:axId val="366587536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928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87928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536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0.40702</cdr:x>
      <cdr:y>0.11703</cdr:y>
    </cdr:from>
    <cdr:to>
      <cdr:x>0.40708</cdr:x>
      <cdr:y>0.79451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:a16="http://schemas.microsoft.com/office/drawing/2014/main" xmlns="" id="{863937D1-B845-4A75-A7ED-36FD1BE786C6}"/>
            </a:ext>
          </a:extLst>
        </cdr:cNvPr>
        <cdr:cNvCxnSpPr/>
      </cdr:nvCxnSpPr>
      <cdr:spPr bwMode="auto">
        <a:xfrm xmlns:a="http://schemas.openxmlformats.org/drawingml/2006/main" flipH="1" flipV="1">
          <a:off x="2463552" y="513127"/>
          <a:ext cx="364" cy="297057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0.31282</cdr:x>
      <cdr:y>0.18306</cdr:y>
    </cdr:from>
    <cdr:to>
      <cdr:x>0.58645</cdr:x>
      <cdr:y>0.38529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1893384" y="802689"/>
          <a:ext cx="1656202" cy="8867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9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        </a:t>
          </a:r>
          <a:r>
            <a:rPr lang="en-US" sz="1400" b="1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2017</a:t>
          </a:r>
        </a:p>
        <a:p xmlns:a="http://schemas.openxmlformats.org/drawingml/2006/main">
          <a:pPr eaLnBrk="0" hangingPunct="0"/>
          <a:endParaRPr lang="en-US" sz="300" b="0" i="0" dirty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4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4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400" b="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0.42221</cdr:x>
      <cdr:y>0.07438</cdr:y>
    </cdr:from>
    <cdr:to>
      <cdr:x>0.42833</cdr:x>
      <cdr:y>0.83233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="" xmlns:a16="http://schemas.microsoft.com/office/drawing/2014/main" xmlns:lc="http://schemas.openxmlformats.org/drawingml/2006/lockedCanvas" id="{863937D1-B845-4A75-A7ED-36FD1BE786C6}"/>
            </a:ext>
          </a:extLst>
        </cdr:cNvPr>
        <cdr:cNvCxnSpPr/>
      </cdr:nvCxnSpPr>
      <cdr:spPr bwMode="auto">
        <a:xfrm xmlns:a="http://schemas.openxmlformats.org/drawingml/2006/main" flipV="1">
          <a:off x="2384763" y="257176"/>
          <a:ext cx="34587" cy="2620655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57CA45-1EE7-4128-AA35-BF592749E5D6}" type="datetimeFigureOut">
              <a:rPr lang="he-IL" smtClean="0"/>
              <a:pPr/>
              <a:t>כ"ב/חשון/תשע"ט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AA304A-0A2D-455E-918F-39CC68131C4C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4923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BB49F2-CF78-42B2-942E-83F9279EA573}" type="datetimeFigureOut">
              <a:rPr lang="he-IL" smtClean="0"/>
              <a:pPr/>
              <a:t>כ"ב/חשון/תשע"ט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1DE5B14-4842-44C9-A46E-890CADB8DA4A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9856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9D97-60C8-48B5-BC09-490A01AD6256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30 October 2018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F895-E3FA-4CF6-9C6F-B84D5FA89BE4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9BB0-CD7C-46AD-B5A5-4697D8567216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598-925F-4632-B7C3-2CC259D1BA68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1A4C-4F3F-4530-BD8E-A66A70A957FA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05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11A-9725-4D5B-911F-3D3ED5DA2DB0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5D2E-4312-4BEB-A2E4-D562FFFEF76F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80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9826-567A-4BEE-A89A-4DD056D57CE5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1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06502-2E99-4A2A-83C5-60195F6A8E11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43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0DE5-C91C-4834-8505-705C88E989B7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1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183-206F-4A81-9D3C-A12E0ADFF2CE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8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E358-C20B-47B6-B365-442F2D3AB5C5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28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DEC9-8D75-4608-9349-2AD817AECDAA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75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F05A-0FD6-44AE-9D16-D8668C02B85D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CAED-E644-4218-917F-3BC21FAE280E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2E64-76D2-4069-A18E-7C7EB6B32B2B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4881-F212-4668-87F3-CF966060064E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2BA8-A466-4201-AF00-02E052158B2F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78A-E7B6-4C65-ABCB-EF6144BA1209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7B10-0E3C-4C6C-AF3E-5EC4195A7F13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38BE-4DF0-4F9F-9FF8-E4F3A1410637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78358" y="16248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995592" y="61207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9D77-D46F-404D-B8B1-942F53AB4A2E}" type="datetime1">
              <a:rPr lang="en-US" smtClean="0"/>
              <a:t>31/10/18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-1488" y="61364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30 October 2018</a:t>
            </a:r>
            <a:endParaRPr lang="he-IL" dirty="0"/>
          </a:p>
        </p:txBody>
      </p:sp>
      <p:sp>
        <p:nvSpPr>
          <p:cNvPr id="7" name="מלבן 8"/>
          <p:cNvSpPr/>
          <p:nvPr userDrawn="1"/>
        </p:nvSpPr>
        <p:spPr>
          <a:xfrm>
            <a:off x="14808" y="6535737"/>
            <a:ext cx="9156700" cy="311422"/>
          </a:xfrm>
          <a:prstGeom prst="rect">
            <a:avLst/>
          </a:prstGeom>
          <a:solidFill>
            <a:srgbClr val="92A391"/>
          </a:solidFill>
          <a:ln>
            <a:solidFill>
              <a:srgbClr val="92A3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Macr</a:t>
            </a:r>
            <a:r>
              <a:rPr lang="en-US" sz="1400" kern="1200" baseline="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 Analytics, Economic research and consulting, Jonathan Katz, Macro  consulting  and  forecast</a:t>
            </a:r>
            <a:r>
              <a:rPr lang="he-IL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endParaRPr lang="he-IL" sz="14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1" eaLnBrk="1" latinLnBrk="0" hangingPunct="1">
        <a:spcBef>
          <a:spcPct val="0"/>
        </a:spcBef>
        <a:buNone/>
        <a:defRPr sz="3500" kern="1200">
          <a:solidFill>
            <a:srgbClr val="48A23E"/>
          </a:solidFill>
          <a:latin typeface="+mj-lt"/>
          <a:ea typeface="+mj-ea"/>
          <a:cs typeface="Aharoni" pitchFamily="2" charset="-79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B0F5-FE08-41F4-9A9B-8DD3D75EDF67}" type="datetime1">
              <a:rPr lang="en-US" smtClean="0"/>
              <a:t>31/10/18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19585" y="3286327"/>
            <a:ext cx="9144000" cy="576000"/>
          </a:xfrm>
          <a:prstGeom prst="rect">
            <a:avLst/>
          </a:prstGeom>
          <a:solidFill>
            <a:srgbClr val="48A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0" y="0"/>
            <a:ext cx="9144000" cy="3276000"/>
          </a:xfrm>
          <a:prstGeom prst="rect">
            <a:avLst/>
          </a:prstGeom>
          <a:solidFill>
            <a:srgbClr val="6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058884"/>
            <a:ext cx="9144000" cy="822531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</a:pP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Forecasting Cargo Throughput in Israel Port</a:t>
            </a:r>
            <a:r>
              <a:rPr lang="he-IL" sz="3400" b="1" dirty="0" smtClean="0">
                <a:solidFill>
                  <a:schemeClr val="bg1"/>
                </a:solidFill>
                <a:cs typeface="+mn-cs"/>
              </a:rPr>
              <a:t/>
            </a:r>
            <a:br>
              <a:rPr lang="he-IL" sz="3400" b="1" dirty="0" smtClean="0">
                <a:solidFill>
                  <a:schemeClr val="bg1"/>
                </a:solidFill>
                <a:cs typeface="+mn-cs"/>
              </a:rPr>
            </a:br>
            <a:r>
              <a:rPr lang="he-IL" sz="3200" b="1" dirty="0" smtClean="0">
                <a:solidFill>
                  <a:schemeClr val="bg1"/>
                </a:solidFill>
                <a:cs typeface="+mj-cs"/>
              </a:rPr>
              <a:t>2018-2048</a:t>
            </a:r>
            <a:endParaRPr lang="he-IL" sz="32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" name="כותרת 1"/>
          <p:cNvSpPr txBox="1">
            <a:spLocks/>
          </p:cNvSpPr>
          <p:nvPr/>
        </p:nvSpPr>
        <p:spPr>
          <a:xfrm>
            <a:off x="632261" y="3214255"/>
            <a:ext cx="7918648" cy="64807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Sani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Ziv, Jonathan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 Katz, Oren S</a:t>
            </a:r>
            <a:r>
              <a:rPr lang="en-US" sz="3200" dirty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h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apir</a:t>
            </a: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5334884"/>
            <a:ext cx="51714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>
                <a:solidFill>
                  <a:srgbClr val="62578B"/>
                </a:solidFill>
              </a:rPr>
              <a:t>November 5, 2018</a:t>
            </a:r>
            <a:endParaRPr lang="he-IL" sz="2800" dirty="0">
              <a:solidFill>
                <a:srgbClr val="6257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400" b="1" dirty="0" smtClean="0"/>
              <a:t>Macro Economic Forecast, Supply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754307"/>
              </p:ext>
            </p:extLst>
          </p:nvPr>
        </p:nvGraphicFramePr>
        <p:xfrm>
          <a:off x="827584" y="1196752"/>
          <a:ext cx="7776865" cy="45925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946391"/>
                <a:gridCol w="730367"/>
                <a:gridCol w="730367"/>
                <a:gridCol w="730367"/>
                <a:gridCol w="730367"/>
                <a:gridCol w="730367"/>
                <a:gridCol w="730367"/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133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Population,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GDP,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billions 2017 NIS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3,405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GDP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Capita,   thousands 2017 NIS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Employee,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 Population: CBS Population Forecast, Macro Economic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8" y="138512"/>
            <a:ext cx="7318176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400" b="1" dirty="0" smtClean="0"/>
              <a:t>Macro Economic Forecast, Demand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733230"/>
              </p:ext>
            </p:extLst>
          </p:nvPr>
        </p:nvGraphicFramePr>
        <p:xfrm>
          <a:off x="539549" y="1052736"/>
          <a:ext cx="8064900" cy="48668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38949"/>
                <a:gridCol w="981443"/>
                <a:gridCol w="757418"/>
                <a:gridCol w="757418"/>
                <a:gridCol w="757418"/>
                <a:gridCol w="757418"/>
                <a:gridCol w="757418"/>
                <a:gridCol w="757418"/>
              </a:tblGrid>
              <a:tr h="621446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6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4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GDP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GDP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Private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Public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Investment, total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Export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goods and services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goods and services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49" y="6119553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 Population: Macro Economic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 smtClean="0"/>
              <a:t>Containers Import – Unloaded</a:t>
            </a:r>
            <a:br>
              <a:rPr lang="en-US" sz="4200" dirty="0" smtClean="0"/>
            </a:br>
            <a:r>
              <a:rPr lang="en-US" sz="3800" dirty="0" smtClean="0"/>
              <a:t>(without empty containers and transshipment)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4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670178" y="2023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Containers Import – </a:t>
            </a:r>
            <a:r>
              <a:rPr lang="en-US" sz="3600" dirty="0" smtClean="0"/>
              <a:t>Unloaded 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700808"/>
            <a:ext cx="8229600" cy="3528618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600" dirty="0" smtClean="0"/>
              <a:t>Identifies the value in constant price (volume) that are demanded in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 smtClean="0"/>
              <a:t>Translate the value of goods into containers trade with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 smtClean="0"/>
              <a:t>69 series of import items (foreign trade) were aggregated into 3 main series by econometric  model.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 smtClean="0"/>
              <a:t>The criteria was  to achieve the best  fit (R square).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31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Containers Import – </a:t>
            </a:r>
            <a:r>
              <a:rPr lang="en-US" sz="3600" dirty="0" smtClean="0"/>
              <a:t>Unloaded</a:t>
            </a:r>
            <a:br>
              <a:rPr lang="en-US" sz="3600" dirty="0" smtClean="0"/>
            </a:br>
            <a:r>
              <a:rPr lang="en-US" sz="3600" dirty="0" smtClean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– Import items from consumers – Non durable goods.</a:t>
            </a:r>
            <a:r>
              <a:rPr lang="en-US" sz="2400" baseline="-25000" dirty="0" smtClean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2 </a:t>
            </a:r>
            <a:r>
              <a:rPr lang="en-US" sz="2400" dirty="0"/>
              <a:t>– </a:t>
            </a:r>
            <a:r>
              <a:rPr lang="en-US" sz="2400" dirty="0" smtClean="0"/>
              <a:t>Import </a:t>
            </a:r>
            <a:r>
              <a:rPr lang="en-US" sz="2400" dirty="0"/>
              <a:t>items from consumers </a:t>
            </a:r>
            <a:r>
              <a:rPr lang="en-US" sz="2400" dirty="0" smtClean="0"/>
              <a:t>– Durable </a:t>
            </a:r>
            <a:r>
              <a:rPr lang="en-US" sz="2400" dirty="0"/>
              <a:t>goods.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/>
              <a:t> – </a:t>
            </a:r>
            <a:r>
              <a:rPr lang="en-US" sz="2400" dirty="0" smtClean="0"/>
              <a:t>Import </a:t>
            </a:r>
            <a:r>
              <a:rPr lang="en-US" sz="2400" dirty="0"/>
              <a:t>items from </a:t>
            </a:r>
            <a:r>
              <a:rPr lang="en-US" sz="2400" dirty="0" smtClean="0"/>
              <a:t>raw materials.</a:t>
            </a:r>
            <a:r>
              <a:rPr lang="en-US" sz="2400" baseline="-25000" dirty="0" smtClean="0"/>
              <a:t> </a:t>
            </a:r>
            <a:endParaRPr lang="he-IL" sz="2400" dirty="0" smtClean="0"/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Y </a:t>
            </a:r>
            <a:r>
              <a:rPr lang="en-US" sz="2400" dirty="0"/>
              <a:t>– </a:t>
            </a:r>
            <a:r>
              <a:rPr lang="en-US" sz="2400" dirty="0" smtClean="0"/>
              <a:t> Containers weight Unloaded (in tonnage)</a:t>
            </a:r>
            <a:endParaRPr lang="he-IL" sz="2400" dirty="0" smtClean="0"/>
          </a:p>
          <a:p>
            <a:pPr marL="0" lvl="0" indent="0" algn="l" rtl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79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 smtClean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31237"/>
              </p:ext>
            </p:extLst>
          </p:nvPr>
        </p:nvGraphicFramePr>
        <p:xfrm>
          <a:off x="358141" y="894352"/>
          <a:ext cx="8595358" cy="56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Consumers goods -Durable goods.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Consumers goods – Non Durable goods.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מזון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בסיסי, כולל שטיחים, מרבדים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מנועים, משאבות ומדחסים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קלים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חלפים, רכיבים ואביזריהם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חריפים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למשק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עץ ומוצריו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טבק וסיגריות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בדים וחוטים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הלבשה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מוצרים לאחזקת משק הבית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לתעשייה האופטית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הנעלה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רפואי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יקרות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מכשירי רדיו טלוויזיות וגרמופונים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אל-ברזליות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צילום, כלי נגינה וציוד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גומי ופלסטיקה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 בידור ותחביב אחרים ואביזרי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תעשיות כימיות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ספרים ועיתונים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נייר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תמרוקים ומוצרים לטיפול אישי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כלים ומכשירים קטנים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חפצים אישיים אחרים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למכונות וציוד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צורכי כתיבה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4,857</a:t>
                      </a: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5,167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20,501</a:t>
                      </a: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81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20" y="215454"/>
            <a:ext cx="6552728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 smtClean="0"/>
              <a:t>Explanatory </a:t>
            </a:r>
            <a:r>
              <a:rPr lang="en-US" sz="3600" dirty="0"/>
              <a:t>Variables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495649"/>
              </p:ext>
            </p:extLst>
          </p:nvPr>
        </p:nvGraphicFramePr>
        <p:xfrm>
          <a:off x="1547664" y="1310269"/>
          <a:ext cx="6408713" cy="466998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0690"/>
                <a:gridCol w="1290757"/>
                <a:gridCol w="1283633"/>
                <a:gridCol w="1283633"/>
              </a:tblGrid>
              <a:tr h="89469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US" sz="210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 of total</a:t>
                      </a:r>
                      <a:endParaRPr lang="en-US" sz="21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2008-2017</a:t>
                      </a:r>
                    </a:p>
                    <a:p>
                      <a:pPr marL="0" algn="ctr" defTabSz="914400" rtl="0" eaLnBrk="1" fontAlgn="b" latinLnBrk="0" hangingPunct="1"/>
                      <a:endParaRPr lang="en-US" sz="21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Consumers – Durable goods.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4,677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Consumers – Non durable goods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5,311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21,829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(X1+X2+X3)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31,817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19" y="215454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Containers Import, Unloaded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17</a:t>
            </a:fld>
            <a:endParaRPr lang="he-IL" dirty="0"/>
          </a:p>
        </p:txBody>
      </p:sp>
      <p:graphicFrame>
        <p:nvGraphicFramePr>
          <p:cNvPr id="6" name="Chart 1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488066"/>
              </p:ext>
            </p:extLst>
          </p:nvPr>
        </p:nvGraphicFramePr>
        <p:xfrm>
          <a:off x="1196897" y="1334860"/>
          <a:ext cx="6813480" cy="375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xmlns="" id="{A0480B20-55C4-471F-88C0-A32B996673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419789"/>
              </p:ext>
            </p:extLst>
          </p:nvPr>
        </p:nvGraphicFramePr>
        <p:xfrm>
          <a:off x="1547665" y="5299075"/>
          <a:ext cx="6336704" cy="794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4" imgW="2692080" imgH="507960" progId="Equation.DSMT4">
                  <p:embed/>
                </p:oleObj>
              </mc:Choice>
              <mc:Fallback>
                <p:oleObj name="Equation" r:id="rId4" imgW="26920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665" y="5299075"/>
                        <a:ext cx="6336704" cy="794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6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Containers Import, Unloaded 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18</a:t>
            </a:fld>
            <a:endParaRPr lang="he-IL" dirty="0"/>
          </a:p>
        </p:txBody>
      </p:sp>
      <p:graphicFrame>
        <p:nvGraphicFramePr>
          <p:cNvPr id="8" name="Chart 1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798850"/>
              </p:ext>
            </p:extLst>
          </p:nvPr>
        </p:nvGraphicFramePr>
        <p:xfrm>
          <a:off x="1187624" y="1556792"/>
          <a:ext cx="6840760" cy="4075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8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Containers Import,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19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4685"/>
              </p:ext>
            </p:extLst>
          </p:nvPr>
        </p:nvGraphicFramePr>
        <p:xfrm>
          <a:off x="827581" y="1206935"/>
          <a:ext cx="7776865" cy="46367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946391"/>
                <a:gridCol w="730367"/>
                <a:gridCol w="730367"/>
                <a:gridCol w="730367"/>
                <a:gridCol w="730367"/>
                <a:gridCol w="730367"/>
                <a:gridCol w="730367"/>
              </a:tblGrid>
              <a:tr h="584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billions 2017 NIS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350.5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520.7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757.8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1,070.3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Consumers – Durable,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 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8,271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12,744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18,886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Consumers - Non durable,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14,534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26,791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42,048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Raw Materials,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millions2010 US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22,750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30,710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40,747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54,120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 Containers cargo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335057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 smtClean="0"/>
              <a:t>Cargo Forecasting Model</a:t>
            </a:r>
            <a:r>
              <a:rPr lang="he-IL" sz="4000" dirty="0" smtClean="0"/>
              <a:t>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484784"/>
            <a:ext cx="8229600" cy="468052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800" dirty="0" smtClean="0"/>
              <a:t>The cargo forecasting model was developed in the framework of the strategic development  master plan </a:t>
            </a:r>
            <a:r>
              <a:rPr lang="en-US" sz="2800" dirty="0"/>
              <a:t>led by </a:t>
            </a:r>
            <a:r>
              <a:rPr lang="en-US" sz="2800" dirty="0" smtClean="0"/>
              <a:t>Israel ports company.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GB" sz="2800" dirty="0"/>
              <a:t>model is intended to forecast demand </a:t>
            </a:r>
            <a:r>
              <a:rPr lang="en-GB" sz="2800" dirty="0" smtClean="0"/>
              <a:t>for containers  cargo, bulk cargo and general cargo in Israel for the years 2018-2048.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 smtClean="0"/>
              <a:t>GDP, Import and Containers Unloaded</a:t>
            </a:r>
            <a:br>
              <a:rPr lang="en-US" sz="3600" dirty="0" smtClean="0"/>
            </a:br>
            <a:r>
              <a:rPr lang="en-US" sz="3600" dirty="0" smtClean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20</a:t>
            </a:fld>
            <a:endParaRPr lang="he-IL" dirty="0"/>
          </a:p>
        </p:txBody>
      </p:sp>
      <p:graphicFrame>
        <p:nvGraphicFramePr>
          <p:cNvPr id="7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602975"/>
              </p:ext>
            </p:extLst>
          </p:nvPr>
        </p:nvGraphicFramePr>
        <p:xfrm>
          <a:off x="1079624" y="1484784"/>
          <a:ext cx="716478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45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Containers Import,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7706"/>
              </p:ext>
            </p:extLst>
          </p:nvPr>
        </p:nvGraphicFramePr>
        <p:xfrm>
          <a:off x="827581" y="1206935"/>
          <a:ext cx="7776865" cy="4874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792091"/>
                <a:gridCol w="792088"/>
                <a:gridCol w="822946"/>
                <a:gridCol w="730367"/>
                <a:gridCol w="730367"/>
                <a:gridCol w="730367"/>
                <a:gridCol w="730367"/>
              </a:tblGrid>
              <a:tr h="73796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225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57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20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40 ft.</a:t>
                      </a:r>
                      <a:endParaRPr lang="he-IL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1,147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% of 40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ft. out of total units </a:t>
                      </a:r>
                      <a:endParaRPr lang="he-I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93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TEU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2,037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4,432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 smtClean="0"/>
              <a:t>Containers Export –Loaded</a:t>
            </a:r>
            <a:br>
              <a:rPr lang="en-US" sz="4200" dirty="0" smtClean="0"/>
            </a:br>
            <a:r>
              <a:rPr lang="en-US" sz="3800" dirty="0" smtClean="0"/>
              <a:t>(without empty containers and transshipment)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12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2150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Containers </a:t>
            </a:r>
            <a:r>
              <a:rPr lang="en-US" sz="3600" dirty="0" smtClean="0"/>
              <a:t>Export </a:t>
            </a:r>
            <a:r>
              <a:rPr lang="en-US" sz="3600" dirty="0"/>
              <a:t>– </a:t>
            </a:r>
            <a:r>
              <a:rPr lang="en-US" sz="3600" dirty="0" smtClean="0"/>
              <a:t>Loaded</a:t>
            </a:r>
            <a:br>
              <a:rPr lang="en-US" sz="3600" dirty="0" smtClean="0"/>
            </a:br>
            <a:r>
              <a:rPr lang="en-US" sz="3600" dirty="0" smtClean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29600" cy="309657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Identifies the value in constant price (volume) that </a:t>
            </a:r>
            <a:r>
              <a:rPr lang="en-US" sz="2400" dirty="0" smtClean="0"/>
              <a:t>are exported from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 smtClean="0"/>
              <a:t>Translate the value of goods </a:t>
            </a:r>
            <a:r>
              <a:rPr lang="en-US" sz="2400" dirty="0"/>
              <a:t>into containers trade </a:t>
            </a:r>
            <a:r>
              <a:rPr lang="en-US" sz="2400" dirty="0" smtClean="0"/>
              <a:t>with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 smtClean="0"/>
              <a:t>22 </a:t>
            </a:r>
            <a:r>
              <a:rPr lang="en-US" sz="2400" dirty="0"/>
              <a:t>series of </a:t>
            </a:r>
            <a:r>
              <a:rPr lang="en-US" sz="2400" dirty="0" smtClean="0"/>
              <a:t>industrial and  agricultural export (</a:t>
            </a:r>
            <a:r>
              <a:rPr lang="en-US" sz="2400" dirty="0"/>
              <a:t>foreign trade) were aggregated into 3 main series by econometric </a:t>
            </a:r>
            <a:r>
              <a:rPr lang="en-US" sz="2400" dirty="0" smtClean="0"/>
              <a:t>model</a:t>
            </a:r>
            <a:r>
              <a:rPr lang="en-US" sz="2400" dirty="0"/>
              <a:t>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The criteria was  to achieve the best  fit (R square</a:t>
            </a:r>
            <a:r>
              <a:rPr lang="en-US" sz="2400" dirty="0" smtClean="0"/>
              <a:t>). 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756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Containers </a:t>
            </a:r>
            <a:r>
              <a:rPr lang="en-US" sz="3600" dirty="0" smtClean="0"/>
              <a:t>Export </a:t>
            </a:r>
            <a:r>
              <a:rPr lang="en-US" sz="3600" dirty="0"/>
              <a:t>– </a:t>
            </a:r>
            <a:r>
              <a:rPr lang="en-US" sz="3600" dirty="0" smtClean="0"/>
              <a:t>Loaded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– Export of Electronic, Optical and Medical products. 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2 </a:t>
            </a:r>
            <a:r>
              <a:rPr lang="en-US" sz="2400" dirty="0"/>
              <a:t>– </a:t>
            </a:r>
            <a:r>
              <a:rPr lang="en-US" sz="2400" dirty="0" smtClean="0"/>
              <a:t>Export of traditional industrial products.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/>
              <a:t> – </a:t>
            </a:r>
            <a:r>
              <a:rPr lang="en-US" sz="2400" dirty="0" smtClean="0"/>
              <a:t>Export of Agricultural Products.</a:t>
            </a:r>
            <a:r>
              <a:rPr lang="en-US" sz="2400" baseline="-25000" dirty="0" smtClean="0"/>
              <a:t> </a:t>
            </a:r>
            <a:endParaRPr lang="he-IL" sz="2400" dirty="0" smtClean="0"/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Y </a:t>
            </a:r>
            <a:r>
              <a:rPr lang="en-US" sz="2400" dirty="0"/>
              <a:t>– </a:t>
            </a:r>
            <a:r>
              <a:rPr lang="en-US" sz="2400" dirty="0" smtClean="0"/>
              <a:t> Containers weight Loaded (in tons)</a:t>
            </a:r>
            <a:endParaRPr lang="he-IL" sz="2400" dirty="0" smtClean="0"/>
          </a:p>
          <a:p>
            <a:pPr marL="0" lvl="0" indent="0" algn="l" rtl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784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 smtClean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43699"/>
              </p:ext>
            </p:extLst>
          </p:nvPr>
        </p:nvGraphicFramePr>
        <p:xfrm>
          <a:off x="358141" y="894352"/>
          <a:ext cx="8595358" cy="50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&amp; Chemical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products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Industrial Export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Export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Item</a:t>
                      </a:r>
                      <a:endParaRPr lang="he-IL" sz="1300" b="0" i="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 smtClean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 smtClean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ייצוא חקלאי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מזון, משקאות ומוצרי טבק-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אלקטרוניקה</a:t>
                      </a:r>
                      <a:r>
                        <a:rPr lang="he-I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ומחשבים </a:t>
                      </a:r>
                      <a:endParaRPr lang="he-IL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טקסטיל,מוצרי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הלבשה, מוצרי עור ואביזרים נלווים ועיבוד עורות-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עץ, שעם וקש ורהיטים, נייר ומוצריו והדפסה ושכפול של חומר תקשו-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גומי ופלסטיק (22)-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2204.6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מוצרים אחרים על בסיס מינרלים אל-מתכתיים (23)-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תעשיית מתכות בסיסיות (24)-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מתכת בהרכבה, מכונות וציוד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לנמ"א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וציוד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5851.5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ציוד חשמלי ללא מכשירי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כלי נגינה, ציוד ספורט, משחקים וצעצועים וייצור </a:t>
                      </a:r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לנמ"א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8,778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1" y="595949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In 2017, total Export of goods without diamonds, fuels and transportation vehicle stood at 33,672 millions us$.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08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Containers </a:t>
            </a:r>
            <a:r>
              <a:rPr lang="en-US" sz="3600" dirty="0" smtClean="0"/>
              <a:t>Export, Loaded </a:t>
            </a:r>
            <a:r>
              <a:rPr lang="en-US" sz="3600" dirty="0"/>
              <a:t>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26</a:t>
            </a:fld>
            <a:endParaRPr lang="he-IL" dirty="0"/>
          </a:p>
        </p:txBody>
      </p:sp>
      <p:sp>
        <p:nvSpPr>
          <p:cNvPr id="7" name="TextBox 1"/>
          <p:cNvSpPr txBox="1"/>
          <p:nvPr/>
        </p:nvSpPr>
        <p:spPr bwMode="auto">
          <a:xfrm>
            <a:off x="3203848" y="2809866"/>
            <a:ext cx="210905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lang="en-US" sz="900" b="0" i="0" baseline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        </a:t>
            </a:r>
            <a:endParaRPr lang="en-US" sz="300" b="0" i="0" dirty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4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1800" b="0" i="0" dirty="0" smtClean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istory</a:t>
            </a:r>
            <a:r>
              <a:rPr lang="en-US" sz="1800" b="0" i="0" baseline="0" dirty="0" smtClean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8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4405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2017</a:t>
            </a:r>
            <a:endParaRPr lang="en-US" dirty="0"/>
          </a:p>
        </p:txBody>
      </p:sp>
      <p:graphicFrame>
        <p:nvGraphicFramePr>
          <p:cNvPr id="9" name="Chart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35070"/>
              </p:ext>
            </p:extLst>
          </p:nvPr>
        </p:nvGraphicFramePr>
        <p:xfrm>
          <a:off x="1187624" y="1681162"/>
          <a:ext cx="6840760" cy="390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79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Containers </a:t>
            </a:r>
            <a:r>
              <a:rPr lang="en-US" sz="3200" dirty="0" smtClean="0"/>
              <a:t>Export, Loaded </a:t>
            </a:r>
            <a:r>
              <a:rPr lang="en-US" sz="3200" dirty="0"/>
              <a:t>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37852"/>
              </p:ext>
            </p:extLst>
          </p:nvPr>
        </p:nvGraphicFramePr>
        <p:xfrm>
          <a:off x="827581" y="1196753"/>
          <a:ext cx="7776865" cy="498220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946391"/>
                <a:gridCol w="730367"/>
                <a:gridCol w="730367"/>
                <a:gridCol w="730367"/>
                <a:gridCol w="730367"/>
                <a:gridCol w="730367"/>
                <a:gridCol w="730367"/>
              </a:tblGrid>
              <a:tr h="5951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Export,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791.2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1,126.9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Chemical Export,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13,610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19,134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Traditional Export,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18,322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23,944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31,113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Agricultural Export,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5,773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8,011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10,915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14,566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 smtClean="0"/>
              <a:t>GDP, Export and Containers Loaded</a:t>
            </a:r>
            <a:br>
              <a:rPr lang="en-US" sz="3600" dirty="0" smtClean="0"/>
            </a:br>
            <a:r>
              <a:rPr lang="en-US" sz="3600" dirty="0" smtClean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28</a:t>
            </a:fld>
            <a:endParaRPr lang="he-IL" dirty="0"/>
          </a:p>
        </p:txBody>
      </p:sp>
      <p:graphicFrame>
        <p:nvGraphicFramePr>
          <p:cNvPr id="5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32102"/>
              </p:ext>
            </p:extLst>
          </p:nvPr>
        </p:nvGraphicFramePr>
        <p:xfrm>
          <a:off x="1331640" y="1628800"/>
          <a:ext cx="669674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6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99592" y="908720"/>
            <a:ext cx="7848872" cy="417646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4200" dirty="0" smtClean="0"/>
              <a:t>Loading of:</a:t>
            </a:r>
            <a:br>
              <a:rPr lang="en-US" sz="4200" dirty="0" smtClean="0"/>
            </a:br>
            <a:r>
              <a:rPr lang="en-US" sz="4200" dirty="0" smtClean="0"/>
              <a:t>Cement  - Bulk &amp; General Cargo</a:t>
            </a:r>
            <a:br>
              <a:rPr lang="en-US" sz="4200" dirty="0" smtClean="0"/>
            </a:br>
            <a:r>
              <a:rPr lang="en-US" sz="4200" dirty="0" smtClean="0"/>
              <a:t>Clinker</a:t>
            </a:r>
            <a:br>
              <a:rPr lang="en-US" sz="4200" dirty="0" smtClean="0"/>
            </a:br>
            <a:r>
              <a:rPr lang="en-US" sz="4200" dirty="0" smtClean="0"/>
              <a:t>Plaster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72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03648" y="271916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/>
              <a:t>G</a:t>
            </a:r>
            <a:r>
              <a:rPr lang="en-US" sz="3600" b="1" u="sng" dirty="0" smtClean="0"/>
              <a:t>oal of this Project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83568" y="1484784"/>
            <a:ext cx="8229600" cy="4680520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 smtClean="0"/>
              <a:t>To forecast the volume unloaded and export uploaded in Israel ports between 2018-2048 according to main types of cargo:</a:t>
            </a:r>
          </a:p>
          <a:p>
            <a:pPr algn="l" rtl="0"/>
            <a:r>
              <a:rPr lang="en-US" sz="2800" dirty="0" smtClean="0"/>
              <a:t>Containers (Tons, TEU, Numbers of </a:t>
            </a:r>
            <a:r>
              <a:rPr lang="en-US" sz="2800" dirty="0" err="1" smtClean="0"/>
              <a:t>containrs</a:t>
            </a:r>
            <a:r>
              <a:rPr lang="en-US" sz="2800" dirty="0" smtClean="0"/>
              <a:t>).</a:t>
            </a:r>
          </a:p>
          <a:p>
            <a:pPr algn="l" rtl="0"/>
            <a:r>
              <a:rPr lang="en-US" sz="2800" dirty="0" smtClean="0"/>
              <a:t>Bulk cargo (Clinker, plaster, metal slags)</a:t>
            </a:r>
            <a:endParaRPr lang="en-GB" sz="2800" dirty="0" smtClean="0"/>
          </a:p>
          <a:p>
            <a:pPr algn="l" rtl="0"/>
            <a:r>
              <a:rPr lang="en-GB" sz="2800" dirty="0" smtClean="0"/>
              <a:t>Cement (cement </a:t>
            </a:r>
            <a:r>
              <a:rPr lang="en-US" sz="2800" dirty="0" smtClean="0"/>
              <a:t>bags and in bulk)</a:t>
            </a:r>
          </a:p>
          <a:p>
            <a:pPr algn="l" rtl="0"/>
            <a:r>
              <a:rPr lang="en-US" sz="2800" dirty="0" smtClean="0"/>
              <a:t>Grains (bulk and Dagon terminal)</a:t>
            </a:r>
          </a:p>
          <a:p>
            <a:pPr algn="l" rtl="0"/>
            <a:r>
              <a:rPr lang="en-US" sz="2800" dirty="0" smtClean="0"/>
              <a:t>Metals </a:t>
            </a:r>
          </a:p>
          <a:p>
            <a:pPr algn="l" rtl="0"/>
            <a:r>
              <a:rPr lang="en-US" sz="2800" dirty="0" smtClean="0"/>
              <a:t>General cargo (net)</a:t>
            </a:r>
            <a:endParaRPr lang="en-GB" sz="2800" dirty="0" smtClean="0"/>
          </a:p>
          <a:p>
            <a:pPr marL="457200" lvl="0" indent="-457200" algn="l" rtl="0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70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Construction Industry Forecasts, 2018-2048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05344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761228"/>
                <a:gridCol w="761228"/>
                <a:gridCol w="761228"/>
                <a:gridCol w="761228"/>
                <a:gridCol w="761228"/>
                <a:gridCol w="761228"/>
                <a:gridCol w="761228"/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Building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108,168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115,283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Commercial 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Building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34,261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45,378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Infra structure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35,996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(Units)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73,993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79,620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('m m2)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13,319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Commercial Building Starts ('m m2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3,559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Cement Import Forecasts, 2018-2048,</a:t>
            </a:r>
            <a:br>
              <a:rPr lang="en-US" sz="3200" dirty="0" smtClean="0"/>
            </a:br>
            <a:r>
              <a:rPr lang="en-US" sz="3200" dirty="0" smtClean="0"/>
              <a:t>Thousands Tons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40315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/>
                <a:gridCol w="761228"/>
                <a:gridCol w="761228"/>
                <a:gridCol w="761228"/>
                <a:gridCol w="761228"/>
                <a:gridCol w="761228"/>
                <a:gridCol w="761228"/>
                <a:gridCol w="761228"/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 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 (Israel)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8,494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9,826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PA&amp;G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3,663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Cement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12,157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Production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7,148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through Ports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3,910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1,099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5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87624" y="-81586"/>
            <a:ext cx="6789440" cy="1152128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Main </a:t>
            </a:r>
            <a:r>
              <a:rPr lang="en-US" sz="3200" b="1" u="sng" dirty="0"/>
              <a:t>Stages </a:t>
            </a:r>
            <a:r>
              <a:rPr lang="en-US" sz="3200" b="1" u="sng" dirty="0" smtClean="0"/>
              <a:t>of </a:t>
            </a:r>
            <a:r>
              <a:rPr lang="en-US" sz="3200" b="1" u="sng" dirty="0"/>
              <a:t>t</a:t>
            </a:r>
            <a:r>
              <a:rPr lang="en-US" sz="3200" b="1" u="sng" dirty="0" smtClean="0"/>
              <a:t>he </a:t>
            </a:r>
            <a:r>
              <a:rPr lang="en-US" sz="3200" b="1" u="sng" dirty="0"/>
              <a:t>Demand's </a:t>
            </a:r>
            <a:r>
              <a:rPr lang="en-US" sz="3200" b="1" u="sng" dirty="0" smtClean="0"/>
              <a:t>Prediction</a:t>
            </a:r>
            <a:endParaRPr lang="he-IL" sz="32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063037"/>
            <a:ext cx="8229600" cy="5184576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Predicting the demographic </a:t>
            </a:r>
            <a:r>
              <a:rPr lang="en-US" sz="2400" dirty="0" smtClean="0"/>
              <a:t>developments (population, labor force)</a:t>
            </a:r>
            <a:endParaRPr lang="en-US" sz="2400" dirty="0"/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Forecasting </a:t>
            </a:r>
            <a:r>
              <a:rPr lang="en-US" sz="2400" dirty="0" smtClean="0"/>
              <a:t>gross domestic product by a supply side model (employees,  capital TFP).</a:t>
            </a:r>
            <a:endParaRPr lang="en-US" sz="2400" dirty="0"/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Forecasting industries </a:t>
            </a:r>
            <a:r>
              <a:rPr lang="en-GB" sz="2400" dirty="0" smtClean="0"/>
              <a:t>output, import and export </a:t>
            </a:r>
            <a:r>
              <a:rPr lang="en-US" sz="2400" dirty="0" smtClean="0"/>
              <a:t>according </a:t>
            </a:r>
            <a:r>
              <a:rPr lang="en-US" sz="2400" dirty="0"/>
              <a:t>to </a:t>
            </a:r>
            <a:r>
              <a:rPr lang="en-US" sz="2400" dirty="0" smtClean="0"/>
              <a:t>detailed macro-economic model (21 industries). </a:t>
            </a:r>
            <a:endParaRPr lang="en-US" sz="2400" dirty="0"/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Estimating the demand for </a:t>
            </a:r>
            <a:r>
              <a:rPr lang="en-GB" sz="2400" dirty="0" smtClean="0"/>
              <a:t>cargo according to type of cargo: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 smtClean="0"/>
              <a:t>Containers: statistical model </a:t>
            </a:r>
            <a:r>
              <a:rPr lang="en-US" sz="2000" dirty="0" smtClean="0"/>
              <a:t>that </a:t>
            </a:r>
            <a:r>
              <a:rPr lang="en-GB" sz="2000" dirty="0" smtClean="0"/>
              <a:t>connects between value of import (in constant dollars) and </a:t>
            </a:r>
            <a:r>
              <a:rPr lang="en-US" sz="2000" dirty="0" smtClean="0"/>
              <a:t>volume of </a:t>
            </a:r>
            <a:r>
              <a:rPr lang="en-GB" sz="2000" dirty="0" smtClean="0"/>
              <a:t> cargo unloaded.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 smtClean="0"/>
              <a:t>Cement, Clinker  and plaster according to construction forecasting model.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 smtClean="0"/>
              <a:t>Grains and grains product according to agriculture and food demand models.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GB" sz="2400" dirty="0"/>
              <a:t>Estimating </a:t>
            </a:r>
            <a:r>
              <a:rPr lang="en-GB" sz="2400" dirty="0" smtClean="0"/>
              <a:t>Export loaded according </a:t>
            </a:r>
            <a:r>
              <a:rPr lang="en-GB" sz="2400" dirty="0"/>
              <a:t>to type of </a:t>
            </a:r>
            <a:r>
              <a:rPr lang="en-GB" sz="2400" dirty="0" smtClean="0"/>
              <a:t>cargo. </a:t>
            </a:r>
            <a:endParaRPr lang="en-GB" sz="2400" dirty="0"/>
          </a:p>
          <a:p>
            <a:pPr marL="457200" indent="-457200" algn="l" rtl="0">
              <a:buFont typeface="+mj-lt"/>
              <a:buAutoNum type="arabicPeriod"/>
            </a:pPr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498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272273"/>
            <a:ext cx="7776864" cy="41395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ct val="0"/>
              </a:spcBef>
            </a:pPr>
            <a:endParaRPr lang="en-US" sz="3200" b="1" u="sng" dirty="0">
              <a:solidFill>
                <a:srgbClr val="48A23E"/>
              </a:solidFill>
              <a:latin typeface="+mj-lt"/>
              <a:ea typeface="+mj-ea"/>
              <a:cs typeface="Aharoni" pitchFamily="2" charset="-79"/>
            </a:endParaRP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Population growth rate will </a:t>
            </a:r>
            <a:r>
              <a:rPr lang="en-US" sz="2600" dirty="0" smtClean="0"/>
              <a:t>stand </a:t>
            </a:r>
            <a:r>
              <a:rPr lang="en-US" sz="2600" dirty="0"/>
              <a:t>at 1.8%</a:t>
            </a: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/>
              <a:t>Population over 65 share </a:t>
            </a:r>
            <a:r>
              <a:rPr lang="en-US" sz="2600" dirty="0"/>
              <a:t>will rise from 11% to 13% </a:t>
            </a:r>
            <a:r>
              <a:rPr lang="en-US" sz="2600" dirty="0" smtClean="0"/>
              <a:t>(the aging of the population)</a:t>
            </a:r>
            <a:endParaRPr lang="en-US" sz="2600" dirty="0"/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The mass of </a:t>
            </a:r>
            <a:r>
              <a:rPr lang="en-US" sz="2600" dirty="0" smtClean="0"/>
              <a:t>working age population (</a:t>
            </a:r>
            <a:r>
              <a:rPr lang="en-US" sz="2600" dirty="0"/>
              <a:t>age </a:t>
            </a:r>
            <a:r>
              <a:rPr lang="en-US" sz="2600" dirty="0" smtClean="0"/>
              <a:t>25 </a:t>
            </a:r>
            <a:r>
              <a:rPr lang="en-US" sz="2600" dirty="0"/>
              <a:t>to </a:t>
            </a:r>
            <a:r>
              <a:rPr lang="en-US" sz="2600" dirty="0" smtClean="0"/>
              <a:t>64) </a:t>
            </a:r>
            <a:r>
              <a:rPr lang="en-US" sz="2600" dirty="0"/>
              <a:t>will </a:t>
            </a:r>
            <a:r>
              <a:rPr lang="en-US" sz="2600" dirty="0" smtClean="0"/>
              <a:t>decrease </a:t>
            </a:r>
            <a:r>
              <a:rPr lang="en-US" sz="2600" dirty="0"/>
              <a:t>from </a:t>
            </a:r>
            <a:r>
              <a:rPr lang="en-US" sz="2600" dirty="0" smtClean="0"/>
              <a:t>45% </a:t>
            </a:r>
            <a:r>
              <a:rPr lang="en-US" sz="2600" dirty="0"/>
              <a:t>to </a:t>
            </a:r>
            <a:r>
              <a:rPr lang="en-US" sz="2600" dirty="0" smtClean="0"/>
              <a:t>42%</a:t>
            </a:r>
            <a:r>
              <a:rPr lang="he-IL" sz="2600" dirty="0"/>
              <a:t>.</a:t>
            </a:r>
            <a:endParaRPr lang="en-US" sz="2600" dirty="0"/>
          </a:p>
          <a:p>
            <a:pPr marL="742950" indent="-742950" algn="l">
              <a:buFont typeface="+mj-lt"/>
              <a:buAutoNum type="arabicPeriod"/>
            </a:pPr>
            <a:endParaRPr lang="he-IL" sz="3600" b="1" dirty="0" smtClean="0">
              <a:solidFill>
                <a:schemeClr val="accent6"/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27584" y="271292"/>
            <a:ext cx="6598096" cy="109481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3500" kern="120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defRPr>
            </a:lvl1pPr>
          </a:lstStyle>
          <a:p>
            <a:r>
              <a:rPr lang="en-US" sz="3200" b="1" dirty="0"/>
              <a:t>Demographic Forecast- main result</a:t>
            </a:r>
          </a:p>
        </p:txBody>
      </p:sp>
    </p:spTree>
    <p:extLst>
      <p:ext uri="{BB962C8B-B14F-4D97-AF65-F5344CB8AC3E}">
        <p14:creationId xmlns:p14="http://schemas.microsoft.com/office/powerpoint/2010/main" val="289550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27584" y="78869"/>
            <a:ext cx="659809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 smtClean="0"/>
              <a:t>Demographic Foreca</a:t>
            </a:r>
            <a:r>
              <a:rPr lang="en-US" sz="3200" b="1" dirty="0"/>
              <a:t>s</a:t>
            </a:r>
            <a:r>
              <a:rPr lang="en-US" sz="3200" b="1" dirty="0" smtClean="0"/>
              <a:t>t, Population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1187"/>
              </p:ext>
            </p:extLst>
          </p:nvPr>
        </p:nvGraphicFramePr>
        <p:xfrm>
          <a:off x="827584" y="1196752"/>
          <a:ext cx="7776863" cy="451150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16224"/>
                <a:gridCol w="739489"/>
                <a:gridCol w="864537"/>
                <a:gridCol w="762484"/>
                <a:gridCol w="645279"/>
                <a:gridCol w="1051786"/>
                <a:gridCol w="848532"/>
                <a:gridCol w="848532"/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21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population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 0-14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3,507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4,194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15-24</a:t>
                      </a:r>
                      <a:endParaRPr lang="en-US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1,635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1,979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2,283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25-64</a:t>
                      </a:r>
                      <a:endParaRPr lang="en-US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4,622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5,416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6,328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65+</a:t>
                      </a:r>
                      <a:endParaRPr lang="en-US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1,380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1,762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2,218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 CBS Population Forecast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66800" y="189478"/>
            <a:ext cx="695813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Demographic Forecast</a:t>
            </a:r>
            <a:r>
              <a:rPr lang="en-US" sz="3200" b="1" dirty="0" smtClean="0"/>
              <a:t>,</a:t>
            </a:r>
            <a:br>
              <a:rPr lang="en-US" sz="3200" b="1" dirty="0" smtClean="0"/>
            </a:br>
            <a:r>
              <a:rPr lang="en-US" sz="3200" b="1" dirty="0" smtClean="0"/>
              <a:t>Labor Force Participation Rate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13129"/>
              </p:ext>
            </p:extLst>
          </p:nvPr>
        </p:nvGraphicFramePr>
        <p:xfrm>
          <a:off x="1066800" y="1916832"/>
          <a:ext cx="7272809" cy="371816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4102"/>
                <a:gridCol w="1277050"/>
                <a:gridCol w="1201930"/>
                <a:gridCol w="1060050"/>
                <a:gridCol w="1179677"/>
              </a:tblGrid>
              <a:tr h="7920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labor force</a:t>
                      </a:r>
                      <a:endParaRPr lang="he-IL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15 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through </a:t>
                      </a:r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n-US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 through 64</a:t>
                      </a:r>
                      <a:endParaRPr lang="en-US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78.7%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79.2%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80.1%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80.6%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 and Up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Source: population and demographic model.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987278" y="390540"/>
            <a:ext cx="7734546" cy="1094815"/>
          </a:xfrm>
        </p:spPr>
        <p:txBody>
          <a:bodyPr>
            <a:noAutofit/>
          </a:bodyPr>
          <a:lstStyle/>
          <a:p>
            <a:pPr algn="l" rtl="0"/>
            <a:r>
              <a:rPr lang="en-US" sz="3400" dirty="0" smtClean="0"/>
              <a:t>Demographic Forecast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22534"/>
              </p:ext>
            </p:extLst>
          </p:nvPr>
        </p:nvGraphicFramePr>
        <p:xfrm>
          <a:off x="987278" y="1556792"/>
          <a:ext cx="7257130" cy="394144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02250"/>
                <a:gridCol w="1188720"/>
                <a:gridCol w="1188720"/>
                <a:gridCol w="1188720"/>
                <a:gridCol w="1188720"/>
              </a:tblGrid>
              <a:tr h="528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Percent </a:t>
                      </a:r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</a:t>
                      </a:r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</a:t>
                      </a:r>
                      <a:r>
                        <a:rPr lang="en-US" sz="21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Working age Population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Labor Force,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thousands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Participation Rate, Percent</a:t>
                      </a: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Employment,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Thousands</a:t>
                      </a:r>
                      <a:endParaRPr lang="en-US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 ratio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Unemployment Rate, Percent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2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836712"/>
            <a:ext cx="7632848" cy="31239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spcBef>
                <a:spcPct val="0"/>
              </a:spcBef>
            </a:pPr>
            <a:r>
              <a:rPr lang="en-US" sz="3200" b="1" dirty="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rPr>
              <a:t>Labor Force Participation Rates </a:t>
            </a:r>
          </a:p>
          <a:p>
            <a:pPr algn="ctr" rtl="0"/>
            <a:endParaRPr lang="en-US" sz="4800" dirty="0" smtClean="0"/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/>
              <a:t>Increase </a:t>
            </a:r>
            <a:r>
              <a:rPr lang="en-US" sz="2600" dirty="0"/>
              <a:t>in retirement age</a:t>
            </a:r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Growth of non- participating groups (Arabs women and Haredi man).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3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מאקרו אנליטיקס-1">
      <a:dk1>
        <a:sysClr val="windowText" lastClr="000000"/>
      </a:dk1>
      <a:lt1>
        <a:sysClr val="window" lastClr="FFFFFF"/>
      </a:lt1>
      <a:dk2>
        <a:srgbClr val="4F4633"/>
      </a:dk2>
      <a:lt2>
        <a:srgbClr val="EEECE1"/>
      </a:lt2>
      <a:accent1>
        <a:srgbClr val="960D62"/>
      </a:accent1>
      <a:accent2>
        <a:srgbClr val="2A2761"/>
      </a:accent2>
      <a:accent3>
        <a:srgbClr val="EC703A"/>
      </a:accent3>
      <a:accent4>
        <a:srgbClr val="3D0604"/>
      </a:accent4>
      <a:accent5>
        <a:srgbClr val="79A310"/>
      </a:accent5>
      <a:accent6>
        <a:srgbClr val="29722A"/>
      </a:accent6>
      <a:hlink>
        <a:srgbClr val="FFFFFF"/>
      </a:hlink>
      <a:folHlink>
        <a:srgbClr val="FFD5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45116</TotalTime>
  <Words>1975</Words>
  <Application>Microsoft Office PowerPoint</Application>
  <PresentationFormat>‫הצגה על המסך (4:3)</PresentationFormat>
  <Paragraphs>742</Paragraphs>
  <Slides>31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9" baseType="lpstr">
      <vt:lpstr>Aharoni</vt:lpstr>
      <vt:lpstr>Arial</vt:lpstr>
      <vt:lpstr>Calibri</vt:lpstr>
      <vt:lpstr>Calibri Light</vt:lpstr>
      <vt:lpstr>Times New Roman</vt:lpstr>
      <vt:lpstr>ערכת נושא Office</vt:lpstr>
      <vt:lpstr>עיצוב מותאם אישית</vt:lpstr>
      <vt:lpstr>Equation</vt:lpstr>
      <vt:lpstr>Forecasting Cargo Throughput in Israel Port 2018-2048</vt:lpstr>
      <vt:lpstr>Cargo Forecasting Model </vt:lpstr>
      <vt:lpstr>Goal of this Project</vt:lpstr>
      <vt:lpstr>Main Stages of the Demand's Prediction</vt:lpstr>
      <vt:lpstr>מצגת של PowerPoint</vt:lpstr>
      <vt:lpstr>Demographic Forecast, Population</vt:lpstr>
      <vt:lpstr>Demographic Forecast, Labor Force Participation Rate</vt:lpstr>
      <vt:lpstr>Demographic Forecast</vt:lpstr>
      <vt:lpstr>מצגת של PowerPoint</vt:lpstr>
      <vt:lpstr>Macro Economic Forecast, Supply Side</vt:lpstr>
      <vt:lpstr>Macro Economic Forecast, Demand Side</vt:lpstr>
      <vt:lpstr>Containers Import – Unloaded (without empty containers and transshipment)</vt:lpstr>
      <vt:lpstr>Containers Import – Unloaded the model</vt:lpstr>
      <vt:lpstr>Containers Import – Unloaded The model</vt:lpstr>
      <vt:lpstr>Explanatory Variables</vt:lpstr>
      <vt:lpstr>Explanatory Variables</vt:lpstr>
      <vt:lpstr>Containers Import, Unloaded</vt:lpstr>
      <vt:lpstr>Containers Import, Unloaded – Forecast </vt:lpstr>
      <vt:lpstr>Containers Import, Unloaded – Forecast </vt:lpstr>
      <vt:lpstr>GDP, Import and Containers Unloaded Index 2018=100 </vt:lpstr>
      <vt:lpstr>Containers Import, Unloaded – Forecast </vt:lpstr>
      <vt:lpstr>Containers Export –Loaded (without empty containers and transshipment)</vt:lpstr>
      <vt:lpstr>Containers Export – Loaded The model</vt:lpstr>
      <vt:lpstr>Containers Export – Loaded</vt:lpstr>
      <vt:lpstr>Explanatory Variables</vt:lpstr>
      <vt:lpstr>Containers Export, Loaded – Forecast </vt:lpstr>
      <vt:lpstr>Containers Export, Loaded – Forecast </vt:lpstr>
      <vt:lpstr>GDP, Export and Containers Loaded Index 2018=100 </vt:lpstr>
      <vt:lpstr>Loading of: Cement  - Bulk &amp; General Cargo Clinker Plaster</vt:lpstr>
      <vt:lpstr>Construction Industry Forecasts, 2018-2048</vt:lpstr>
      <vt:lpstr>Cement Import Forecasts, 2018-2048, Thousands Tons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Sani</cp:lastModifiedBy>
  <cp:revision>2682</cp:revision>
  <dcterms:created xsi:type="dcterms:W3CDTF">2011-07-24T06:54:46Z</dcterms:created>
  <dcterms:modified xsi:type="dcterms:W3CDTF">2018-10-31T17:54:21Z</dcterms:modified>
</cp:coreProperties>
</file>