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81" r:id="rId3"/>
    <p:sldId id="361" r:id="rId4"/>
    <p:sldId id="380" r:id="rId5"/>
    <p:sldId id="383" r:id="rId6"/>
    <p:sldId id="364" r:id="rId7"/>
    <p:sldId id="379" r:id="rId8"/>
    <p:sldId id="384" r:id="rId9"/>
    <p:sldId id="391" r:id="rId10"/>
    <p:sldId id="367" r:id="rId11"/>
    <p:sldId id="368" r:id="rId12"/>
    <p:sldId id="385" r:id="rId13"/>
    <p:sldId id="386" r:id="rId14"/>
    <p:sldId id="387" r:id="rId15"/>
    <p:sldId id="374" r:id="rId16"/>
    <p:sldId id="388" r:id="rId17"/>
    <p:sldId id="330" r:id="rId18"/>
    <p:sldId id="354" r:id="rId19"/>
    <p:sldId id="377" r:id="rId20"/>
    <p:sldId id="327" r:id="rId21"/>
    <p:sldId id="382" r:id="rId22"/>
    <p:sldId id="389" r:id="rId23"/>
    <p:sldId id="390" r:id="rId24"/>
    <p:sldId id="3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3F6F7"/>
    <a:srgbClr val="B59E60"/>
    <a:srgbClr val="A89656"/>
    <a:srgbClr val="CDD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71"/>
    <p:restoredTop sz="94699"/>
  </p:normalViewPr>
  <p:slideViewPr>
    <p:cSldViewPr snapToGrid="0" snapToObjects="1">
      <p:cViewPr varScale="1">
        <p:scale>
          <a:sx n="68" d="100"/>
          <a:sy n="68" d="100"/>
        </p:scale>
        <p:origin x="890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Frankel" userId="c01ef3974cdc6524" providerId="LiveId" clId="{82DB11D3-72C8-460F-8589-068F7F39BE2F}"/>
    <pc:docChg chg="undo custSel modSld">
      <pc:chgData name="David Frankel" userId="c01ef3974cdc6524" providerId="LiveId" clId="{82DB11D3-72C8-460F-8589-068F7F39BE2F}" dt="2020-02-05T17:02:11.896" v="824" actId="20577"/>
      <pc:docMkLst>
        <pc:docMk/>
      </pc:docMkLst>
      <pc:sldChg chg="addSp modSp">
        <pc:chgData name="David Frankel" userId="c01ef3974cdc6524" providerId="LiveId" clId="{82DB11D3-72C8-460F-8589-068F7F39BE2F}" dt="2020-02-05T17:00:53.256" v="820" actId="1076"/>
        <pc:sldMkLst>
          <pc:docMk/>
          <pc:sldMk cId="670988783" sldId="327"/>
        </pc:sldMkLst>
        <pc:spChg chg="mod">
          <ac:chgData name="David Frankel" userId="c01ef3974cdc6524" providerId="LiveId" clId="{82DB11D3-72C8-460F-8589-068F7F39BE2F}" dt="2020-02-05T17:00:46.350" v="819" actId="1076"/>
          <ac:spMkLst>
            <pc:docMk/>
            <pc:sldMk cId="670988783" sldId="327"/>
            <ac:spMk id="91" creationId="{A9D78535-83D4-E74F-9F17-4DB1D87B6CD0}"/>
          </ac:spMkLst>
        </pc:spChg>
        <pc:spChg chg="mod">
          <ac:chgData name="David Frankel" userId="c01ef3974cdc6524" providerId="LiveId" clId="{82DB11D3-72C8-460F-8589-068F7F39BE2F}" dt="2020-02-05T17:00:53.256" v="820" actId="1076"/>
          <ac:spMkLst>
            <pc:docMk/>
            <pc:sldMk cId="670988783" sldId="327"/>
            <ac:spMk id="92" creationId="{45AD1486-2545-CD4F-967A-44721346BC10}"/>
          </ac:spMkLst>
        </pc:spChg>
        <pc:spChg chg="mod">
          <ac:chgData name="David Frankel" userId="c01ef3974cdc6524" providerId="LiveId" clId="{82DB11D3-72C8-460F-8589-068F7F39BE2F}" dt="2020-02-05T16:59:44.569" v="812" actId="113"/>
          <ac:spMkLst>
            <pc:docMk/>
            <pc:sldMk cId="670988783" sldId="327"/>
            <ac:spMk id="95" creationId="{F4CFFA60-6993-8147-AEFA-1B93DEFC7726}"/>
          </ac:spMkLst>
        </pc:spChg>
        <pc:spChg chg="mod">
          <ac:chgData name="David Frankel" userId="c01ef3974cdc6524" providerId="LiveId" clId="{82DB11D3-72C8-460F-8589-068F7F39BE2F}" dt="2020-02-05T16:38:20.122" v="533" actId="20577"/>
          <ac:spMkLst>
            <pc:docMk/>
            <pc:sldMk cId="670988783" sldId="327"/>
            <ac:spMk id="97" creationId="{6C603C9D-4B5F-9946-A504-43D3FF7E918E}"/>
          </ac:spMkLst>
        </pc:spChg>
        <pc:spChg chg="mod">
          <ac:chgData name="David Frankel" userId="c01ef3974cdc6524" providerId="LiveId" clId="{82DB11D3-72C8-460F-8589-068F7F39BE2F}" dt="2020-02-05T17:00:24.208" v="817" actId="1076"/>
          <ac:spMkLst>
            <pc:docMk/>
            <pc:sldMk cId="670988783" sldId="327"/>
            <ac:spMk id="101" creationId="{8ACB10A1-144C-0A4B-8CBE-0B2A10CD94D4}"/>
          </ac:spMkLst>
        </pc:spChg>
        <pc:spChg chg="mod">
          <ac:chgData name="David Frankel" userId="c01ef3974cdc6524" providerId="LiveId" clId="{82DB11D3-72C8-460F-8589-068F7F39BE2F}" dt="2020-02-05T17:00:20.063" v="816" actId="1076"/>
          <ac:spMkLst>
            <pc:docMk/>
            <pc:sldMk cId="670988783" sldId="327"/>
            <ac:spMk id="103" creationId="{10EB9F1B-0451-0046-A909-E231D943C3B9}"/>
          </ac:spMkLst>
        </pc:spChg>
        <pc:spChg chg="mod">
          <ac:chgData name="David Frankel" userId="c01ef3974cdc6524" providerId="LiveId" clId="{82DB11D3-72C8-460F-8589-068F7F39BE2F}" dt="2020-02-05T16:59:42.553" v="811" actId="113"/>
          <ac:spMkLst>
            <pc:docMk/>
            <pc:sldMk cId="670988783" sldId="327"/>
            <ac:spMk id="24606" creationId="{582CE28F-982D-E34D-8191-050A65883194}"/>
          </ac:spMkLst>
        </pc:spChg>
        <pc:grpChg chg="mod">
          <ac:chgData name="David Frankel" userId="c01ef3974cdc6524" providerId="LiveId" clId="{82DB11D3-72C8-460F-8589-068F7F39BE2F}" dt="2020-02-05T16:33:23.151" v="358"/>
          <ac:grpSpMkLst>
            <pc:docMk/>
            <pc:sldMk cId="670988783" sldId="327"/>
            <ac:grpSpMk id="93" creationId="{8B5CEC9D-CD87-CE46-9D80-2AE3D881B61B}"/>
          </ac:grpSpMkLst>
        </pc:grpChg>
        <pc:grpChg chg="mod">
          <ac:chgData name="David Frankel" userId="c01ef3974cdc6524" providerId="LiveId" clId="{82DB11D3-72C8-460F-8589-068F7F39BE2F}" dt="2020-02-05T17:00:24.208" v="817" actId="1076"/>
          <ac:grpSpMkLst>
            <pc:docMk/>
            <pc:sldMk cId="670988783" sldId="327"/>
            <ac:grpSpMk id="99" creationId="{1C183548-CD39-9A4A-AF93-279927D662CD}"/>
          </ac:grpSpMkLst>
        </pc:grpChg>
        <pc:picChg chg="add mod">
          <ac:chgData name="David Frankel" userId="c01ef3974cdc6524" providerId="LiveId" clId="{82DB11D3-72C8-460F-8589-068F7F39BE2F}" dt="2020-02-05T16:26:30.560" v="2" actId="1076"/>
          <ac:picMkLst>
            <pc:docMk/>
            <pc:sldMk cId="670988783" sldId="327"/>
            <ac:picMk id="3" creationId="{DE9C667C-6183-41AC-B247-AA652B99342F}"/>
          </ac:picMkLst>
        </pc:picChg>
        <pc:picChg chg="add mod">
          <ac:chgData name="David Frankel" userId="c01ef3974cdc6524" providerId="LiveId" clId="{82DB11D3-72C8-460F-8589-068F7F39BE2F}" dt="2020-02-05T16:37:48.927" v="513" actId="1076"/>
          <ac:picMkLst>
            <pc:docMk/>
            <pc:sldMk cId="670988783" sldId="327"/>
            <ac:picMk id="5" creationId="{F69D21CD-5A67-4495-A664-86DFC0498377}"/>
          </ac:picMkLst>
        </pc:picChg>
      </pc:sldChg>
      <pc:sldChg chg="modSp">
        <pc:chgData name="David Frankel" userId="c01ef3974cdc6524" providerId="LiveId" clId="{82DB11D3-72C8-460F-8589-068F7F39BE2F}" dt="2020-02-05T17:01:09.443" v="821" actId="1076"/>
        <pc:sldMkLst>
          <pc:docMk/>
          <pc:sldMk cId="2821311385" sldId="330"/>
        </pc:sldMkLst>
        <pc:spChg chg="mod">
          <ac:chgData name="David Frankel" userId="c01ef3974cdc6524" providerId="LiveId" clId="{82DB11D3-72C8-460F-8589-068F7F39BE2F}" dt="2020-02-05T17:01:09.443" v="821" actId="1076"/>
          <ac:spMkLst>
            <pc:docMk/>
            <pc:sldMk cId="2821311385" sldId="330"/>
            <ac:spMk id="7195" creationId="{6F00233D-940F-E94F-B7AB-BD4F3504FED8}"/>
          </ac:spMkLst>
        </pc:spChg>
      </pc:sldChg>
      <pc:sldChg chg="modSp">
        <pc:chgData name="David Frankel" userId="c01ef3974cdc6524" providerId="LiveId" clId="{82DB11D3-72C8-460F-8589-068F7F39BE2F}" dt="2020-02-05T16:50:59.771" v="808" actId="20577"/>
        <pc:sldMkLst>
          <pc:docMk/>
          <pc:sldMk cId="617815197" sldId="382"/>
        </pc:sldMkLst>
        <pc:graphicFrameChg chg="modGraphic">
          <ac:chgData name="David Frankel" userId="c01ef3974cdc6524" providerId="LiveId" clId="{82DB11D3-72C8-460F-8589-068F7F39BE2F}" dt="2020-02-05T16:50:59.771" v="808" actId="20577"/>
          <ac:graphicFrameMkLst>
            <pc:docMk/>
            <pc:sldMk cId="617815197" sldId="382"/>
            <ac:graphicFrameMk id="20" creationId="{4C6BD35A-3452-1F49-AEEC-784D34C8E93A}"/>
          </ac:graphicFrameMkLst>
        </pc:graphicFrameChg>
      </pc:sldChg>
      <pc:sldChg chg="modSp">
        <pc:chgData name="David Frankel" userId="c01ef3974cdc6524" providerId="LiveId" clId="{82DB11D3-72C8-460F-8589-068F7F39BE2F}" dt="2020-02-05T17:01:17.480" v="822" actId="113"/>
        <pc:sldMkLst>
          <pc:docMk/>
          <pc:sldMk cId="3442750971" sldId="387"/>
        </pc:sldMkLst>
        <pc:graphicFrameChg chg="modGraphic">
          <ac:chgData name="David Frankel" userId="c01ef3974cdc6524" providerId="LiveId" clId="{82DB11D3-72C8-460F-8589-068F7F39BE2F}" dt="2020-02-05T17:01:17.480" v="822" actId="113"/>
          <ac:graphicFrameMkLst>
            <pc:docMk/>
            <pc:sldMk cId="3442750971" sldId="387"/>
            <ac:graphicFrameMk id="4" creationId="{C2D21E5F-CFCD-5A48-946F-0AB3B77C03A6}"/>
          </ac:graphicFrameMkLst>
        </pc:graphicFrameChg>
      </pc:sldChg>
      <pc:sldChg chg="modSp">
        <pc:chgData name="David Frankel" userId="c01ef3974cdc6524" providerId="LiveId" clId="{82DB11D3-72C8-460F-8589-068F7F39BE2F}" dt="2020-02-05T16:59:24.598" v="810" actId="20577"/>
        <pc:sldMkLst>
          <pc:docMk/>
          <pc:sldMk cId="1779315504" sldId="390"/>
        </pc:sldMkLst>
        <pc:graphicFrameChg chg="modGraphic">
          <ac:chgData name="David Frankel" userId="c01ef3974cdc6524" providerId="LiveId" clId="{82DB11D3-72C8-460F-8589-068F7F39BE2F}" dt="2020-02-05T16:59:24.598" v="810" actId="20577"/>
          <ac:graphicFrameMkLst>
            <pc:docMk/>
            <pc:sldMk cId="1779315504" sldId="390"/>
            <ac:graphicFrameMk id="5" creationId="{00000000-0000-0000-0000-000000000000}"/>
          </ac:graphicFrameMkLst>
        </pc:graphicFrameChg>
      </pc:sldChg>
      <pc:sldChg chg="modSp">
        <pc:chgData name="David Frankel" userId="c01ef3974cdc6524" providerId="LiveId" clId="{82DB11D3-72C8-460F-8589-068F7F39BE2F}" dt="2020-02-05T17:02:11.896" v="824" actId="20577"/>
        <pc:sldMkLst>
          <pc:docMk/>
          <pc:sldMk cId="416167222" sldId="391"/>
        </pc:sldMkLst>
        <pc:spChg chg="mod">
          <ac:chgData name="David Frankel" userId="c01ef3974cdc6524" providerId="LiveId" clId="{82DB11D3-72C8-460F-8589-068F7F39BE2F}" dt="2020-02-05T17:02:11.896" v="824" actId="20577"/>
          <ac:spMkLst>
            <pc:docMk/>
            <pc:sldMk cId="416167222" sldId="391"/>
            <ac:spMk id="99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B59E60"/>
              </a:solidFill>
              <a:round/>
            </a:ln>
            <a:effectLst/>
          </c:spPr>
          <c:marker>
            <c:symbol val="none"/>
          </c:marker>
          <c:dPt>
            <c:idx val="3"/>
            <c:bubble3D val="0"/>
            <c:spPr>
              <a:ln w="28575" cap="rnd">
                <a:solidFill>
                  <a:srgbClr val="B59E6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CA-7E4C-8DD1-72EB780FF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EOY 2017 A</c:v>
                </c:pt>
                <c:pt idx="1">
                  <c:v>EOY 2018 A</c:v>
                </c:pt>
                <c:pt idx="2">
                  <c:v>EOY 2019 E</c:v>
                </c:pt>
                <c:pt idx="3">
                  <c:v>EOY 2020 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  <c:pt idx="2">
                  <c:v>16</c:v>
                </c:pt>
                <c:pt idx="3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20-644B-9242-F6C6589F0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757440"/>
        <c:axId val="181758976"/>
      </c:lineChart>
      <c:catAx>
        <c:axId val="18175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 b="1"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endParaRPr lang="en-US"/>
          </a:p>
        </c:txPr>
        <c:crossAx val="181758976"/>
        <c:crosses val="autoZero"/>
        <c:auto val="1"/>
        <c:lblAlgn val="ctr"/>
        <c:lblOffset val="100"/>
        <c:noMultiLvlLbl val="0"/>
      </c:catAx>
      <c:valAx>
        <c:axId val="18175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18175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A89656"/>
              </a:solidFill>
              <a:round/>
            </a:ln>
            <a:effectLst/>
          </c:spPr>
          <c:marker>
            <c:symbol val="none"/>
          </c:marker>
          <c:dPt>
            <c:idx val="3"/>
            <c:bubble3D val="0"/>
            <c:spPr>
              <a:ln w="28575" cap="rnd">
                <a:solidFill>
                  <a:srgbClr val="A89656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C4-8447-9EFF-DCD33028CE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EOY 2017 A</c:v>
                </c:pt>
                <c:pt idx="1">
                  <c:v>EOY 2018 A</c:v>
                </c:pt>
                <c:pt idx="2">
                  <c:v>EOY 2019 E</c:v>
                </c:pt>
                <c:pt idx="3">
                  <c:v>EOY 2020 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38.700000000000003</c:v>
                </c:pt>
                <c:pt idx="1">
                  <c:v>98.52</c:v>
                </c:pt>
                <c:pt idx="2">
                  <c:v>200.4</c:v>
                </c:pt>
                <c:pt idx="3">
                  <c:v>456.1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B9-6649-AC0E-CE63D6595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841152"/>
        <c:axId val="183842688"/>
      </c:lineChart>
      <c:catAx>
        <c:axId val="18384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endParaRPr lang="en-US"/>
          </a:p>
        </c:txPr>
        <c:crossAx val="183842688"/>
        <c:crosses val="autoZero"/>
        <c:auto val="1"/>
        <c:lblAlgn val="ctr"/>
        <c:lblOffset val="100"/>
        <c:noMultiLvlLbl val="0"/>
      </c:catAx>
      <c:valAx>
        <c:axId val="18384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84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A89656"/>
              </a:solidFill>
              <a:round/>
            </a:ln>
            <a:effectLst/>
          </c:spPr>
          <c:marker>
            <c:symbol val="none"/>
          </c:marker>
          <c:dPt>
            <c:idx val="3"/>
            <c:bubble3D val="0"/>
            <c:spPr>
              <a:ln w="28575" cap="rnd">
                <a:solidFill>
                  <a:srgbClr val="A89656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CA-4C4F-B741-9FCF8ADED0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EOY 2017 A</c:v>
                </c:pt>
                <c:pt idx="1">
                  <c:v>EOY 2018 A</c:v>
                </c:pt>
                <c:pt idx="2">
                  <c:v>EOY 2019 E</c:v>
                </c:pt>
                <c:pt idx="3">
                  <c:v>EOY 2020 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0.2</c:v>
                </c:pt>
                <c:pt idx="2">
                  <c:v>2.4</c:v>
                </c:pt>
                <c:pt idx="3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E7-E240-B4E0-47D595947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880320"/>
        <c:axId val="183886208"/>
      </c:lineChart>
      <c:catAx>
        <c:axId val="18388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 b="1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endParaRPr lang="en-US"/>
          </a:p>
        </c:txPr>
        <c:crossAx val="183886208"/>
        <c:crosses val="autoZero"/>
        <c:auto val="1"/>
        <c:lblAlgn val="ctr"/>
        <c:lblOffset val="100"/>
        <c:noMultiLvlLbl val="0"/>
      </c:catAx>
      <c:valAx>
        <c:axId val="18388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388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Run Rate</c:v>
                </c:pt>
              </c:strCache>
            </c:strRef>
          </c:tx>
          <c:spPr>
            <a:ln w="28575" cap="rnd">
              <a:solidFill>
                <a:srgbClr val="B59E60"/>
              </a:solidFill>
              <a:round/>
            </a:ln>
            <a:effectLst/>
          </c:spPr>
          <c:marker>
            <c:symbol val="none"/>
          </c:marker>
          <c:dPt>
            <c:idx val="2"/>
            <c:bubble3D val="0"/>
            <c:spPr>
              <a:ln w="28575" cap="rnd">
                <a:solidFill>
                  <a:srgbClr val="B59E6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C5-4B4B-9E35-9042B4DDAB45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2C5-4B4B-9E35-9042B4DDAB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EOY 2018</c:v>
                </c:pt>
                <c:pt idx="1">
                  <c:v>EOY 2019 E</c:v>
                </c:pt>
                <c:pt idx="2">
                  <c:v>EOY 2020 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0E-4B4F-9E1E-A96C8C3C6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826304"/>
        <c:axId val="183827840"/>
      </c:lineChart>
      <c:catAx>
        <c:axId val="18382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pPr>
            <a:endParaRPr lang="en-US"/>
          </a:p>
        </c:txPr>
        <c:crossAx val="183827840"/>
        <c:crosses val="autoZero"/>
        <c:auto val="1"/>
        <c:lblAlgn val="ctr"/>
        <c:lblOffset val="100"/>
        <c:noMultiLvlLbl val="0"/>
      </c:catAx>
      <c:valAx>
        <c:axId val="18382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82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A2710-1AFC-D445-88C2-61BAE8A3102B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4D5F0-BF39-894E-BD3A-FD3B014EE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4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2C3FD-A871-B046-8519-95BE5C10B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BEF8F-56A9-D94A-B7BB-32FD0BD33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9FFF0-9349-6E47-81A5-8A546A5EC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6AE-55CE-E946-A197-1DE9E1A4D809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BA792-7B0A-274F-AE1F-F79354670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83204-55F7-7A47-80FB-99031A3F6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8ADF-6B1E-E945-9E0D-0AD587F17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7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8CB0-70DC-934C-B937-975FBFEF4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201EB-C4CF-2443-A133-BD34568D6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F20FB-26BC-6E45-8EF1-FAE31948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6AE-55CE-E946-A197-1DE9E1A4D809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E3DBF-B7AC-AE46-B0A8-6BC5281A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8A6F3-D0D5-2F45-BAEB-7F75BC48D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8ADF-6B1E-E945-9E0D-0AD587F17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7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622F65-FDF6-7840-9960-A52378787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A28389-E10F-5B4B-9539-B5416C845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2B00-5A70-424F-BDAB-2C885AB7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6AE-55CE-E946-A197-1DE9E1A4D809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E4C9E-1CDC-6A47-A06E-BBAF67E9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1968D-5A28-DD4C-A4DC-9DF1EBA7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8ADF-6B1E-E945-9E0D-0AD587F17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C2D9-8C64-7948-BC8F-490969444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F3DCC-1EC8-9F40-B3C1-9D42E5E2A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38F4D-806F-814A-A3B3-54DEAD7FB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6AE-55CE-E946-A197-1DE9E1A4D809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B68FE-9843-3C47-931F-145FA7368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C65E2-66B1-7E4B-AD97-3CEA8661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8ADF-6B1E-E945-9E0D-0AD587F17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1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DDD5-362E-2A4F-AF11-BBCB7791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2A2DA-232D-A44B-828D-C090C0F02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776CE-8655-C94D-83D7-DEEB572B5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6AE-55CE-E946-A197-1DE9E1A4D809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97410-20A3-284E-82FE-93F9DE81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80196-C7EB-9545-BCF5-5B8085F9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8ADF-6B1E-E945-9E0D-0AD587F17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9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95E68-8E22-764F-B754-4CDA972C4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60452-F328-084E-AECC-BF956BD6B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A5260-1476-CD43-8B09-09E910ED8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2B452-3611-3144-B336-36C0ECF9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6AE-55CE-E946-A197-1DE9E1A4D809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AE6D6-1CDB-6240-99D9-E1A6CC2D3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5A497-C624-BE4D-B4E5-7AB6F11D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8ADF-6B1E-E945-9E0D-0AD587F17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9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3254-566C-9F4B-BC0B-AC6AC9FB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2E136-B54B-014B-81C4-D66FB0E60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859F0-BDC9-8C40-A074-E0C223D54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174D0-040E-B047-870E-3533EFB56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8A232A-DE57-A04A-AE76-3977FB3C9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A4367B-2CFB-1E47-9FBC-6BAD2D14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6AE-55CE-E946-A197-1DE9E1A4D809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55D94-68A8-4D4E-AC5E-5ABBAE652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35898-2BDB-F446-800A-A50DD457B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8ADF-6B1E-E945-9E0D-0AD587F17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8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9E456-9174-2142-8AEC-04DF3A05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AE230-D342-5C4B-8FAF-B3348537D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6AE-55CE-E946-A197-1DE9E1A4D809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3054C-57F7-FA45-B533-44AE9F60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9CA3C9-C60C-7E40-BCCA-309D0846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8ADF-6B1E-E945-9E0D-0AD587F17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9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449352-F229-CC4A-9EEF-56BEA9C6D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6AE-55CE-E946-A197-1DE9E1A4D809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1D301E-38BC-6941-A5F2-2F073563A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FEB4E-8054-F143-86C4-DEA4B184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8ADF-6B1E-E945-9E0D-0AD587F17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1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3361-6474-0D4B-A887-9E938AAD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692EA-772D-8941-B41E-11E28D639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38C40-3A69-4B44-813E-22363ABC3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0B2FB-F7AB-344D-BC0D-68644A2A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6AE-55CE-E946-A197-1DE9E1A4D809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74E6A-CA05-AC4B-88F6-A8C5BF92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0222B-2EE8-5645-80D4-9EAD3DED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8ADF-6B1E-E945-9E0D-0AD587F17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4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EEBA-3976-454A-BE4B-15DB84295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AD4E74-F6B9-8747-8978-857502BF8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6B2B9-FB7E-6F42-905B-9C70D048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FEB0D-B4E0-314B-96E5-6AC56110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F6AE-55CE-E946-A197-1DE9E1A4D809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0747C-E5D3-4F47-A0CD-21C9902D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0958F-8615-9549-8765-3E1C8871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8ADF-6B1E-E945-9E0D-0AD587F17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9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91F57-17AF-C64C-887E-512F9B93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4A3F2-9FCC-EF4C-B288-A008212EA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1142F-7818-444E-8A80-962B04861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F6AE-55CE-E946-A197-1DE9E1A4D809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DEB4A-1FB1-5442-A454-E0918B24E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351CC-7275-D34F-8893-FF8B654D8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78ADF-6B1E-E945-9E0D-0AD587F172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1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93.jpeg"/><Relationship Id="rId18" Type="http://schemas.openxmlformats.org/officeDocument/2006/relationships/image" Target="../media/image98.png"/><Relationship Id="rId26" Type="http://schemas.openxmlformats.org/officeDocument/2006/relationships/image" Target="../media/image105.tiff"/><Relationship Id="rId3" Type="http://schemas.openxmlformats.org/officeDocument/2006/relationships/image" Target="../media/image22.png"/><Relationship Id="rId21" Type="http://schemas.openxmlformats.org/officeDocument/2006/relationships/image" Target="../media/image101.png"/><Relationship Id="rId7" Type="http://schemas.openxmlformats.org/officeDocument/2006/relationships/image" Target="../media/image90.png"/><Relationship Id="rId12" Type="http://schemas.openxmlformats.org/officeDocument/2006/relationships/image" Target="../media/image33.png"/><Relationship Id="rId17" Type="http://schemas.openxmlformats.org/officeDocument/2006/relationships/image" Target="../media/image97.tiff"/><Relationship Id="rId25" Type="http://schemas.openxmlformats.org/officeDocument/2006/relationships/image" Target="../media/image104.png"/><Relationship Id="rId2" Type="http://schemas.openxmlformats.org/officeDocument/2006/relationships/image" Target="../media/image7.emf"/><Relationship Id="rId16" Type="http://schemas.openxmlformats.org/officeDocument/2006/relationships/image" Target="../media/image96.tiff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2.png"/><Relationship Id="rId24" Type="http://schemas.openxmlformats.org/officeDocument/2006/relationships/image" Target="../media/image103.tiff"/><Relationship Id="rId5" Type="http://schemas.openxmlformats.org/officeDocument/2006/relationships/image" Target="../media/image88.png"/><Relationship Id="rId15" Type="http://schemas.openxmlformats.org/officeDocument/2006/relationships/image" Target="../media/image95.tiff"/><Relationship Id="rId23" Type="http://schemas.openxmlformats.org/officeDocument/2006/relationships/image" Target="../media/image102.png"/><Relationship Id="rId10" Type="http://schemas.openxmlformats.org/officeDocument/2006/relationships/image" Target="../media/image25.png"/><Relationship Id="rId19" Type="http://schemas.openxmlformats.org/officeDocument/2006/relationships/image" Target="../media/image99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Relationship Id="rId14" Type="http://schemas.openxmlformats.org/officeDocument/2006/relationships/image" Target="../media/image94.tiff"/><Relationship Id="rId22" Type="http://schemas.openxmlformats.org/officeDocument/2006/relationships/image" Target="../media/image27.png"/><Relationship Id="rId27" Type="http://schemas.openxmlformats.org/officeDocument/2006/relationships/image" Target="../media/image106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7.png"/><Relationship Id="rId7" Type="http://schemas.openxmlformats.org/officeDocument/2006/relationships/image" Target="../media/image10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7.emf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hyperlink" Target="https://www.shijigroup.com/" TargetMode="External"/><Relationship Id="rId16" Type="http://schemas.openxmlformats.org/officeDocument/2006/relationships/image" Target="../media/image12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11" Type="http://schemas.openxmlformats.org/officeDocument/2006/relationships/image" Target="../media/image117.jpeg"/><Relationship Id="rId5" Type="http://schemas.openxmlformats.org/officeDocument/2006/relationships/image" Target="../media/image111.png"/><Relationship Id="rId15" Type="http://schemas.openxmlformats.org/officeDocument/2006/relationships/image" Target="../media/image121.tiff"/><Relationship Id="rId10" Type="http://schemas.openxmlformats.org/officeDocument/2006/relationships/image" Target="../media/image116.jpeg"/><Relationship Id="rId4" Type="http://schemas.openxmlformats.org/officeDocument/2006/relationships/image" Target="../media/image110.png"/><Relationship Id="rId9" Type="http://schemas.openxmlformats.org/officeDocument/2006/relationships/image" Target="../media/image115.jpeg"/><Relationship Id="rId14" Type="http://schemas.openxmlformats.org/officeDocument/2006/relationships/image" Target="../media/image120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25.png"/><Relationship Id="rId3" Type="http://schemas.openxmlformats.org/officeDocument/2006/relationships/chart" Target="../charts/chart2.xml"/><Relationship Id="rId7" Type="http://schemas.openxmlformats.org/officeDocument/2006/relationships/image" Target="../media/image123.jpeg"/><Relationship Id="rId12" Type="http://schemas.openxmlformats.org/officeDocument/2006/relationships/image" Target="../media/image124.png"/><Relationship Id="rId2" Type="http://schemas.openxmlformats.org/officeDocument/2006/relationships/chart" Target="../charts/chart1.xml"/><Relationship Id="rId16" Type="http://schemas.openxmlformats.org/officeDocument/2006/relationships/image" Target="../media/image1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chart" Target="../charts/chart4.xml"/><Relationship Id="rId15" Type="http://schemas.openxmlformats.org/officeDocument/2006/relationships/image" Target="../media/image127.jpeg"/><Relationship Id="rId10" Type="http://schemas.openxmlformats.org/officeDocument/2006/relationships/image" Target="../media/image16.png"/><Relationship Id="rId4" Type="http://schemas.openxmlformats.org/officeDocument/2006/relationships/chart" Target="../charts/chart3.xml"/><Relationship Id="rId9" Type="http://schemas.openxmlformats.org/officeDocument/2006/relationships/image" Target="../media/image7.emf"/><Relationship Id="rId14" Type="http://schemas.openxmlformats.org/officeDocument/2006/relationships/image" Target="../media/image1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7.emf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tiff"/><Relationship Id="rId13" Type="http://schemas.openxmlformats.org/officeDocument/2006/relationships/image" Target="../media/image27.png"/><Relationship Id="rId18" Type="http://schemas.openxmlformats.org/officeDocument/2006/relationships/image" Target="../media/image142.png"/><Relationship Id="rId3" Type="http://schemas.openxmlformats.org/officeDocument/2006/relationships/image" Target="../media/image135.png"/><Relationship Id="rId7" Type="http://schemas.openxmlformats.org/officeDocument/2006/relationships/image" Target="../media/image137.tiff"/><Relationship Id="rId12" Type="http://schemas.openxmlformats.org/officeDocument/2006/relationships/image" Target="../media/image107.png"/><Relationship Id="rId17" Type="http://schemas.openxmlformats.org/officeDocument/2006/relationships/image" Target="../media/image141.tiff"/><Relationship Id="rId2" Type="http://schemas.openxmlformats.org/officeDocument/2006/relationships/image" Target="../media/image134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tiff"/><Relationship Id="rId11" Type="http://schemas.openxmlformats.org/officeDocument/2006/relationships/image" Target="../media/image139.png"/><Relationship Id="rId5" Type="http://schemas.openxmlformats.org/officeDocument/2006/relationships/image" Target="../media/image73.png"/><Relationship Id="rId15" Type="http://schemas.openxmlformats.org/officeDocument/2006/relationships/image" Target="../media/image16.png"/><Relationship Id="rId10" Type="http://schemas.openxmlformats.org/officeDocument/2006/relationships/image" Target="../media/image32.png"/><Relationship Id="rId19" Type="http://schemas.openxmlformats.org/officeDocument/2006/relationships/image" Target="../media/image143.png"/><Relationship Id="rId4" Type="http://schemas.openxmlformats.org/officeDocument/2006/relationships/image" Target="../media/image76.png"/><Relationship Id="rId9" Type="http://schemas.openxmlformats.org/officeDocument/2006/relationships/image" Target="../media/image7.emf"/><Relationship Id="rId14" Type="http://schemas.openxmlformats.org/officeDocument/2006/relationships/image" Target="../media/image140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s12.campaign-archive.com/?u=7d4b7bab13d913fcd7f321ac8&amp;id=f302738192" TargetMode="External"/><Relationship Id="rId7" Type="http://schemas.openxmlformats.org/officeDocument/2006/relationships/image" Target="../media/image147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jpeg"/><Relationship Id="rId13" Type="http://schemas.openxmlformats.org/officeDocument/2006/relationships/image" Target="../media/image157.tiff"/><Relationship Id="rId3" Type="http://schemas.openxmlformats.org/officeDocument/2006/relationships/image" Target="../media/image148.jpeg"/><Relationship Id="rId7" Type="http://schemas.openxmlformats.org/officeDocument/2006/relationships/image" Target="../media/image152.jpeg"/><Relationship Id="rId12" Type="http://schemas.openxmlformats.org/officeDocument/2006/relationships/image" Target="../media/image140.tif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jpeg"/><Relationship Id="rId11" Type="http://schemas.openxmlformats.org/officeDocument/2006/relationships/image" Target="../media/image156.jpeg"/><Relationship Id="rId5" Type="http://schemas.openxmlformats.org/officeDocument/2006/relationships/image" Target="../media/image150.jpeg"/><Relationship Id="rId10" Type="http://schemas.openxmlformats.org/officeDocument/2006/relationships/image" Target="../media/image155.jpeg"/><Relationship Id="rId4" Type="http://schemas.openxmlformats.org/officeDocument/2006/relationships/image" Target="../media/image149.jpeg"/><Relationship Id="rId9" Type="http://schemas.openxmlformats.org/officeDocument/2006/relationships/image" Target="../media/image154.jpeg"/><Relationship Id="rId14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tif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5.tiff"/><Relationship Id="rId3" Type="http://schemas.openxmlformats.org/officeDocument/2006/relationships/image" Target="../media/image143.png"/><Relationship Id="rId7" Type="http://schemas.openxmlformats.org/officeDocument/2006/relationships/image" Target="../media/image79.png"/><Relationship Id="rId12" Type="http://schemas.openxmlformats.org/officeDocument/2006/relationships/image" Target="../media/image86.tiff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7.emf"/><Relationship Id="rId5" Type="http://schemas.openxmlformats.org/officeDocument/2006/relationships/image" Target="../media/image16.png"/><Relationship Id="rId10" Type="http://schemas.openxmlformats.org/officeDocument/2006/relationships/image" Target="../media/image164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3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2.jpe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5" Type="http://schemas.openxmlformats.org/officeDocument/2006/relationships/image" Target="../media/image7.emf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tiff"/><Relationship Id="rId4" Type="http://schemas.openxmlformats.org/officeDocument/2006/relationships/image" Target="../media/image14.png"/><Relationship Id="rId9" Type="http://schemas.openxmlformats.org/officeDocument/2006/relationships/image" Target="../media/image18.jpeg"/><Relationship Id="rId14" Type="http://schemas.openxmlformats.org/officeDocument/2006/relationships/image" Target="../media/image23.gif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4.png"/><Relationship Id="rId4" Type="http://schemas.openxmlformats.org/officeDocument/2006/relationships/image" Target="../media/image7.emf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6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emf"/><Relationship Id="rId18" Type="http://schemas.openxmlformats.org/officeDocument/2006/relationships/image" Target="../media/image16.png"/><Relationship Id="rId26" Type="http://schemas.openxmlformats.org/officeDocument/2006/relationships/image" Target="../media/image77.png"/><Relationship Id="rId3" Type="http://schemas.openxmlformats.org/officeDocument/2006/relationships/image" Target="../media/image58.png"/><Relationship Id="rId21" Type="http://schemas.openxmlformats.org/officeDocument/2006/relationships/image" Target="../media/image72.png"/><Relationship Id="rId34" Type="http://schemas.openxmlformats.org/officeDocument/2006/relationships/image" Target="../media/image84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27.png"/><Relationship Id="rId25" Type="http://schemas.openxmlformats.org/officeDocument/2006/relationships/image" Target="../media/image76.png"/><Relationship Id="rId33" Type="http://schemas.openxmlformats.org/officeDocument/2006/relationships/image" Target="../media/image83.png"/><Relationship Id="rId2" Type="http://schemas.openxmlformats.org/officeDocument/2006/relationships/image" Target="../media/image57.png"/><Relationship Id="rId16" Type="http://schemas.openxmlformats.org/officeDocument/2006/relationships/image" Target="../media/image69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75.png"/><Relationship Id="rId32" Type="http://schemas.openxmlformats.org/officeDocument/2006/relationships/image" Target="../media/image82.png"/><Relationship Id="rId5" Type="http://schemas.openxmlformats.org/officeDocument/2006/relationships/image" Target="../media/image60.png"/><Relationship Id="rId15" Type="http://schemas.openxmlformats.org/officeDocument/2006/relationships/image" Target="../media/image35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86.tiff"/><Relationship Id="rId10" Type="http://schemas.openxmlformats.org/officeDocument/2006/relationships/image" Target="../media/image65.png"/><Relationship Id="rId19" Type="http://schemas.openxmlformats.org/officeDocument/2006/relationships/image" Target="../media/image70.png"/><Relationship Id="rId31" Type="http://schemas.openxmlformats.org/officeDocument/2006/relationships/image" Target="../media/image81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8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32.png"/><Relationship Id="rId35" Type="http://schemas.openxmlformats.org/officeDocument/2006/relationships/image" Target="../media/image85.tiff"/><Relationship Id="rId8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Companies\Hanaco\Hanaco\Newsletter Com Q3-2019\V3 - J Version 02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0" y="4057649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spc="600">
                <a:solidFill>
                  <a:srgbClr val="A89656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VENTURES  II</a:t>
            </a:r>
            <a:endParaRPr lang="es-ES" sz="1400" spc="600" dirty="0">
              <a:solidFill>
                <a:srgbClr val="A89656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7" name="Imagen 6"/>
          <p:cNvPicPr>
            <a:picLocks noChangeAspect="1" noChangeArrowheads="1"/>
          </p:cNvPicPr>
          <p:nvPr/>
        </p:nvPicPr>
        <p:blipFill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4995" y="2691713"/>
            <a:ext cx="3111611" cy="126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0443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29 Conector recto">
            <a:extLst>
              <a:ext uri="{FF2B5EF4-FFF2-40B4-BE49-F238E27FC236}">
                <a16:creationId xmlns:a16="http://schemas.microsoft.com/office/drawing/2014/main" id="{2EFA8292-62FF-B848-9E16-5F664D60DEE7}"/>
              </a:ext>
            </a:extLst>
          </p:cNvPr>
          <p:cNvCxnSpPr/>
          <p:nvPr/>
        </p:nvCxnSpPr>
        <p:spPr>
          <a:xfrm>
            <a:off x="1261105" y="3374364"/>
            <a:ext cx="555498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Rectángulo redondeado"/>
          <p:cNvSpPr/>
          <p:nvPr/>
        </p:nvSpPr>
        <p:spPr>
          <a:xfrm>
            <a:off x="7162800" y="3401341"/>
            <a:ext cx="4373564" cy="2722335"/>
          </a:xfrm>
          <a:prstGeom prst="roundRect">
            <a:avLst>
              <a:gd name="adj" fmla="val 4139"/>
            </a:avLst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4" name="53 Rectángulo redondeado"/>
          <p:cNvSpPr/>
          <p:nvPr/>
        </p:nvSpPr>
        <p:spPr>
          <a:xfrm>
            <a:off x="586112" y="1868792"/>
            <a:ext cx="10948662" cy="1064985"/>
          </a:xfrm>
          <a:prstGeom prst="roundRect">
            <a:avLst>
              <a:gd name="adj" fmla="val 6049"/>
            </a:avLst>
          </a:prstGeom>
          <a:noFill/>
          <a:ln w="28575">
            <a:solidFill>
              <a:srgbClr val="F3F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A3DFD-A79B-EC48-A8E5-0DD344C9B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49" y="2132693"/>
            <a:ext cx="1492898" cy="1137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Fund Size:</a:t>
            </a:r>
            <a:endParaRPr lang="en-US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indent="0">
              <a:buNone/>
            </a:pPr>
            <a:r>
              <a:rPr lang="en-US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MOIC:</a:t>
            </a:r>
            <a:endParaRPr lang="en-US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CuadroTexto 3">
            <a:extLst>
              <a:ext uri="{FF2B5EF4-FFF2-40B4-BE49-F238E27FC236}">
                <a16:creationId xmlns:a16="http://schemas.microsoft.com/office/drawing/2014/main" id="{DCAF2535-A67E-1C43-B891-3EE77E91BDB0}"/>
              </a:ext>
            </a:extLst>
          </p:cNvPr>
          <p:cNvSpPr txBox="1"/>
          <p:nvPr/>
        </p:nvSpPr>
        <p:spPr>
          <a:xfrm>
            <a:off x="0" y="485265"/>
            <a:ext cx="12192000" cy="587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HANACO VENTURES I – OFF TO A GREAT START</a:t>
            </a:r>
          </a:p>
        </p:txBody>
      </p:sp>
      <p:sp>
        <p:nvSpPr>
          <p:cNvPr id="16" name="15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10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A0A3DFD-A79B-EC48-A8E5-0DD344C9BF13}"/>
              </a:ext>
            </a:extLst>
          </p:cNvPr>
          <p:cNvSpPr txBox="1">
            <a:spLocks/>
          </p:cNvSpPr>
          <p:nvPr/>
        </p:nvSpPr>
        <p:spPr>
          <a:xfrm>
            <a:off x="4463724" y="2125068"/>
            <a:ext cx="1609725" cy="114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Called to Date: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IRR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(on deployed)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A0A3DFD-A79B-EC48-A8E5-0DD344C9BF13}"/>
              </a:ext>
            </a:extLst>
          </p:cNvPr>
          <p:cNvSpPr txBox="1">
            <a:spLocks/>
          </p:cNvSpPr>
          <p:nvPr/>
        </p:nvSpPr>
        <p:spPr>
          <a:xfrm>
            <a:off x="2190747" y="2132693"/>
            <a:ext cx="1847851" cy="1137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$87m ($104m)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1.26x (1.34X)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A0A3DFD-A79B-EC48-A8E5-0DD344C9BF13}"/>
              </a:ext>
            </a:extLst>
          </p:cNvPr>
          <p:cNvSpPr txBox="1">
            <a:spLocks/>
          </p:cNvSpPr>
          <p:nvPr/>
        </p:nvSpPr>
        <p:spPr>
          <a:xfrm>
            <a:off x="5901999" y="2125068"/>
            <a:ext cx="1609725" cy="114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$60.9m($77.8m)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30.2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% (35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%)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614687" y="1438619"/>
            <a:ext cx="2210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Hanaco Ventures I (2018)</a:t>
            </a:r>
            <a:endParaRPr lang="es-ES" sz="14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cxnSp>
        <p:nvCxnSpPr>
          <p:cNvPr id="30" name="29 Conector recto"/>
          <p:cNvCxnSpPr/>
          <p:nvPr/>
        </p:nvCxnSpPr>
        <p:spPr>
          <a:xfrm>
            <a:off x="1257300" y="3653936"/>
            <a:ext cx="555498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1257300" y="3958736"/>
            <a:ext cx="555498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607007" y="3143550"/>
            <a:ext cx="516552" cy="2818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$80.0</a:t>
            </a:r>
          </a:p>
          <a:p>
            <a:pPr algn="r">
              <a:lnSpc>
                <a:spcPct val="200000"/>
              </a:lnSpc>
            </a:pPr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$70.0</a:t>
            </a:r>
          </a:p>
          <a:p>
            <a:pPr algn="r">
              <a:lnSpc>
                <a:spcPct val="200000"/>
              </a:lnSpc>
            </a:pPr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$60.0</a:t>
            </a:r>
          </a:p>
          <a:p>
            <a:pPr algn="r">
              <a:lnSpc>
                <a:spcPct val="200000"/>
              </a:lnSpc>
            </a:pPr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$50.0</a:t>
            </a:r>
          </a:p>
          <a:p>
            <a:pPr algn="r">
              <a:lnSpc>
                <a:spcPct val="200000"/>
              </a:lnSpc>
            </a:pPr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$40.0</a:t>
            </a:r>
          </a:p>
          <a:p>
            <a:pPr algn="r">
              <a:lnSpc>
                <a:spcPct val="200000"/>
              </a:lnSpc>
            </a:pPr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$30.0</a:t>
            </a:r>
          </a:p>
          <a:p>
            <a:pPr algn="r">
              <a:lnSpc>
                <a:spcPct val="200000"/>
              </a:lnSpc>
            </a:pPr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$20.0</a:t>
            </a:r>
          </a:p>
          <a:p>
            <a:pPr algn="r">
              <a:lnSpc>
                <a:spcPct val="200000"/>
              </a:lnSpc>
            </a:pPr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$10.0</a:t>
            </a:r>
          </a:p>
          <a:p>
            <a:pPr algn="r">
              <a:lnSpc>
                <a:spcPct val="200000"/>
              </a:lnSpc>
            </a:pPr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$0.0</a:t>
            </a:r>
            <a:endParaRPr lang="es-ES" sz="10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36" name="35 Conector recto"/>
          <p:cNvCxnSpPr/>
          <p:nvPr/>
        </p:nvCxnSpPr>
        <p:spPr>
          <a:xfrm>
            <a:off x="1257300" y="4263536"/>
            <a:ext cx="555498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1257300" y="4568336"/>
            <a:ext cx="555498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1257300" y="4873136"/>
            <a:ext cx="555498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1257300" y="5177936"/>
            <a:ext cx="555498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1257300" y="5492261"/>
            <a:ext cx="555498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1257300" y="5797061"/>
            <a:ext cx="55549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">
            <a:extLst>
              <a:ext uri="{FF2B5EF4-FFF2-40B4-BE49-F238E27FC236}">
                <a16:creationId xmlns:a16="http://schemas.microsoft.com/office/drawing/2014/main" id="{08763CA3-64CF-1444-98D3-DB8BB0CAF99A}"/>
              </a:ext>
            </a:extLst>
          </p:cNvPr>
          <p:cNvSpPr/>
          <p:nvPr/>
        </p:nvSpPr>
        <p:spPr>
          <a:xfrm>
            <a:off x="2105023" y="4291672"/>
            <a:ext cx="1295402" cy="1505387"/>
          </a:xfrm>
          <a:prstGeom prst="rect">
            <a:avLst/>
          </a:prstGeom>
          <a:solidFill>
            <a:srgbClr val="A89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$48.9m</a:t>
            </a: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DA0F8A0C-2100-CA41-8AB1-0CD141B3559D}"/>
              </a:ext>
            </a:extLst>
          </p:cNvPr>
          <p:cNvSpPr/>
          <p:nvPr/>
        </p:nvSpPr>
        <p:spPr>
          <a:xfrm>
            <a:off x="2105023" y="3723674"/>
            <a:ext cx="1295402" cy="57434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$16.9m</a:t>
            </a:r>
          </a:p>
        </p:txBody>
      </p:sp>
      <p:sp>
        <p:nvSpPr>
          <p:cNvPr id="45" name="TextBox 6">
            <a:extLst>
              <a:ext uri="{FF2B5EF4-FFF2-40B4-BE49-F238E27FC236}">
                <a16:creationId xmlns:a16="http://schemas.microsoft.com/office/drawing/2014/main" id="{FAB576F6-E8AB-384C-90CD-3B44A913315E}"/>
              </a:ext>
            </a:extLst>
          </p:cNvPr>
          <p:cNvSpPr txBox="1"/>
          <p:nvPr/>
        </p:nvSpPr>
        <p:spPr>
          <a:xfrm>
            <a:off x="2105023" y="3417792"/>
            <a:ext cx="1295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$65.8m</a:t>
            </a:r>
          </a:p>
        </p:txBody>
      </p:sp>
      <p:sp>
        <p:nvSpPr>
          <p:cNvPr id="46" name="Rectangle 7">
            <a:extLst>
              <a:ext uri="{FF2B5EF4-FFF2-40B4-BE49-F238E27FC236}">
                <a16:creationId xmlns:a16="http://schemas.microsoft.com/office/drawing/2014/main" id="{B46E00E0-8A00-1146-8EAE-D5C146F52756}"/>
              </a:ext>
            </a:extLst>
          </p:cNvPr>
          <p:cNvSpPr/>
          <p:nvPr/>
        </p:nvSpPr>
        <p:spPr>
          <a:xfrm>
            <a:off x="4505323" y="3843638"/>
            <a:ext cx="1295402" cy="1953423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$61.8m</a:t>
            </a:r>
          </a:p>
        </p:txBody>
      </p:sp>
      <p:sp>
        <p:nvSpPr>
          <p:cNvPr id="47" name="Rectangle 8">
            <a:extLst>
              <a:ext uri="{FF2B5EF4-FFF2-40B4-BE49-F238E27FC236}">
                <a16:creationId xmlns:a16="http://schemas.microsoft.com/office/drawing/2014/main" id="{8D0AEB8F-FEC1-8940-94B9-64E2D6773513}"/>
              </a:ext>
            </a:extLst>
          </p:cNvPr>
          <p:cNvSpPr/>
          <p:nvPr/>
        </p:nvSpPr>
        <p:spPr>
          <a:xfrm>
            <a:off x="4505323" y="3217906"/>
            <a:ext cx="1295402" cy="6257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$26.5m</a:t>
            </a:r>
          </a:p>
        </p:txBody>
      </p:sp>
      <p:sp>
        <p:nvSpPr>
          <p:cNvPr id="48" name="TextBox 9">
            <a:extLst>
              <a:ext uri="{FF2B5EF4-FFF2-40B4-BE49-F238E27FC236}">
                <a16:creationId xmlns:a16="http://schemas.microsoft.com/office/drawing/2014/main" id="{16ABA5BF-C1B7-464D-8B78-C499E8FD6198}"/>
              </a:ext>
            </a:extLst>
          </p:cNvPr>
          <p:cNvSpPr txBox="1"/>
          <p:nvPr/>
        </p:nvSpPr>
        <p:spPr>
          <a:xfrm>
            <a:off x="4505323" y="2911875"/>
            <a:ext cx="1279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$88.3m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0A0A3DFD-A79B-EC48-A8E5-0DD344C9BF13}"/>
              </a:ext>
            </a:extLst>
          </p:cNvPr>
          <p:cNvSpPr txBox="1">
            <a:spLocks/>
          </p:cNvSpPr>
          <p:nvPr/>
        </p:nvSpPr>
        <p:spPr>
          <a:xfrm>
            <a:off x="7303877" y="3543536"/>
            <a:ext cx="3237601" cy="2326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Total Follow </a:t>
            </a:r>
            <a:r>
              <a:rPr lang="en-US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on Funding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Time to Next Round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Portfolio Company Valuation Increase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Blended IRR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Blended MOIC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0A0A3DFD-A79B-EC48-A8E5-0DD344C9BF13}"/>
              </a:ext>
            </a:extLst>
          </p:cNvPr>
          <p:cNvSpPr txBox="1">
            <a:spLocks/>
          </p:cNvSpPr>
          <p:nvPr/>
        </p:nvSpPr>
        <p:spPr>
          <a:xfrm>
            <a:off x="10285202" y="3543536"/>
            <a:ext cx="1095374" cy="2326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$137m</a:t>
            </a:r>
          </a:p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10 Month</a:t>
            </a:r>
          </a:p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$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322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m</a:t>
            </a:r>
          </a:p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35.2%</a:t>
            </a:r>
          </a:p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1.34x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0A0A3DFD-A79B-EC48-A8E5-0DD344C9BF13}"/>
              </a:ext>
            </a:extLst>
          </p:cNvPr>
          <p:cNvSpPr txBox="1">
            <a:spLocks/>
          </p:cNvSpPr>
          <p:nvPr/>
        </p:nvSpPr>
        <p:spPr>
          <a:xfrm>
            <a:off x="8048626" y="2134593"/>
            <a:ext cx="1492898" cy="1137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DPI:</a:t>
            </a:r>
            <a:endParaRPr lang="en-US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Companies:</a:t>
            </a:r>
            <a:endParaRPr lang="en-US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0A0A3DFD-A79B-EC48-A8E5-0DD344C9BF13}"/>
              </a:ext>
            </a:extLst>
          </p:cNvPr>
          <p:cNvSpPr txBox="1">
            <a:spLocks/>
          </p:cNvSpPr>
          <p:nvPr/>
        </p:nvSpPr>
        <p:spPr>
          <a:xfrm>
            <a:off x="9191624" y="2134593"/>
            <a:ext cx="1847851" cy="1137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0.0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12</a:t>
            </a:r>
          </a:p>
        </p:txBody>
      </p:sp>
      <p:sp>
        <p:nvSpPr>
          <p:cNvPr id="49" name="7 CuadroTexto">
            <a:extLst>
              <a:ext uri="{FF2B5EF4-FFF2-40B4-BE49-F238E27FC236}">
                <a16:creationId xmlns:a16="http://schemas.microsoft.com/office/drawing/2014/main" id="{F4950FFE-7357-FA41-BA87-3B6E7C974EEC}"/>
              </a:ext>
            </a:extLst>
          </p:cNvPr>
          <p:cNvSpPr txBox="1"/>
          <p:nvPr/>
        </p:nvSpPr>
        <p:spPr>
          <a:xfrm>
            <a:off x="9329527" y="6152585"/>
            <a:ext cx="232307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Data includes TS executing 1/20</a:t>
            </a:r>
            <a:endParaRPr lang="es-ES" sz="5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9366B65-A53C-2646-8223-FAF66FC4C5CB}"/>
              </a:ext>
            </a:extLst>
          </p:cNvPr>
          <p:cNvSpPr txBox="1">
            <a:spLocks/>
          </p:cNvSpPr>
          <p:nvPr/>
        </p:nvSpPr>
        <p:spPr>
          <a:xfrm>
            <a:off x="2006275" y="5765440"/>
            <a:ext cx="1492898" cy="29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Capital Deployed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9F0BDC5A-D509-5242-8252-B45908EE572E}"/>
              </a:ext>
            </a:extLst>
          </p:cNvPr>
          <p:cNvSpPr txBox="1">
            <a:spLocks/>
          </p:cNvSpPr>
          <p:nvPr/>
        </p:nvSpPr>
        <p:spPr>
          <a:xfrm>
            <a:off x="4381889" y="5765440"/>
            <a:ext cx="1492898" cy="29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Current Value</a:t>
            </a:r>
          </a:p>
        </p:txBody>
      </p:sp>
      <p:sp>
        <p:nvSpPr>
          <p:cNvPr id="62" name="Rectangle 5">
            <a:extLst>
              <a:ext uri="{FF2B5EF4-FFF2-40B4-BE49-F238E27FC236}">
                <a16:creationId xmlns:a16="http://schemas.microsoft.com/office/drawing/2014/main" id="{9B2F99FD-FCDC-BC4C-BF0D-BCDED6848639}"/>
              </a:ext>
            </a:extLst>
          </p:cNvPr>
          <p:cNvSpPr/>
          <p:nvPr/>
        </p:nvSpPr>
        <p:spPr>
          <a:xfrm>
            <a:off x="2105023" y="3414343"/>
            <a:ext cx="1295402" cy="296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3" name="Rectangle 5">
            <a:extLst>
              <a:ext uri="{FF2B5EF4-FFF2-40B4-BE49-F238E27FC236}">
                <a16:creationId xmlns:a16="http://schemas.microsoft.com/office/drawing/2014/main" id="{0C18FD45-198D-9B48-A056-9D2849AE4778}"/>
              </a:ext>
            </a:extLst>
          </p:cNvPr>
          <p:cNvSpPr/>
          <p:nvPr/>
        </p:nvSpPr>
        <p:spPr>
          <a:xfrm>
            <a:off x="4509285" y="2926352"/>
            <a:ext cx="1275580" cy="296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41DEBE-0FB1-3D46-8C5C-0CCAECB73BD2}"/>
              </a:ext>
            </a:extLst>
          </p:cNvPr>
          <p:cNvGrpSpPr/>
          <p:nvPr/>
        </p:nvGrpSpPr>
        <p:grpSpPr>
          <a:xfrm>
            <a:off x="1719733" y="6131233"/>
            <a:ext cx="4582394" cy="296910"/>
            <a:chOff x="1688629" y="6161392"/>
            <a:chExt cx="4582394" cy="2969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D2A3B5F-83B1-A84E-BE43-7370078A37C1}"/>
                </a:ext>
              </a:extLst>
            </p:cNvPr>
            <p:cNvGrpSpPr/>
            <p:nvPr/>
          </p:nvGrpSpPr>
          <p:grpSpPr>
            <a:xfrm>
              <a:off x="1750093" y="6186960"/>
              <a:ext cx="1581107" cy="246221"/>
              <a:chOff x="2105023" y="6190832"/>
              <a:chExt cx="1581107" cy="246221"/>
            </a:xfrm>
          </p:grpSpPr>
          <p:sp>
            <p:nvSpPr>
              <p:cNvPr id="50" name="49 Rectángulo"/>
              <p:cNvSpPr/>
              <p:nvPr/>
            </p:nvSpPr>
            <p:spPr>
              <a:xfrm>
                <a:off x="2105023" y="6242505"/>
                <a:ext cx="152398" cy="142875"/>
              </a:xfrm>
              <a:prstGeom prst="rect">
                <a:avLst/>
              </a:prstGeom>
              <a:solidFill>
                <a:srgbClr val="A896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2" name="51 CuadroTexto"/>
              <p:cNvSpPr txBox="1"/>
              <p:nvPr/>
            </p:nvSpPr>
            <p:spPr>
              <a:xfrm>
                <a:off x="2409819" y="6190832"/>
                <a:ext cx="127631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000"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Hanaco Ventures I</a:t>
                </a:r>
                <a:endParaRPr lang="es-ES" sz="1000" dirty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BEEC150-146A-914C-A5AD-3DB1C7CFD49A}"/>
                </a:ext>
              </a:extLst>
            </p:cNvPr>
            <p:cNvGrpSpPr/>
            <p:nvPr/>
          </p:nvGrpSpPr>
          <p:grpSpPr>
            <a:xfrm>
              <a:off x="3953722" y="6186960"/>
              <a:ext cx="943612" cy="246221"/>
              <a:chOff x="4438646" y="6190832"/>
              <a:chExt cx="943612" cy="246221"/>
            </a:xfrm>
          </p:grpSpPr>
          <p:sp>
            <p:nvSpPr>
              <p:cNvPr id="51" name="50 Rectángulo"/>
              <p:cNvSpPr/>
              <p:nvPr/>
            </p:nvSpPr>
            <p:spPr>
              <a:xfrm>
                <a:off x="4438646" y="6242505"/>
                <a:ext cx="152398" cy="142875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3" name="52 CuadroTexto"/>
              <p:cNvSpPr txBox="1"/>
              <p:nvPr/>
            </p:nvSpPr>
            <p:spPr>
              <a:xfrm>
                <a:off x="4699058" y="6190832"/>
                <a:ext cx="68320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000"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Side-Car</a:t>
                </a:r>
                <a:endParaRPr lang="es-ES" sz="1000" dirty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4ADDB80-7BD2-F74B-82ED-FBD1C306EB87}"/>
                </a:ext>
              </a:extLst>
            </p:cNvPr>
            <p:cNvGrpSpPr/>
            <p:nvPr/>
          </p:nvGrpSpPr>
          <p:grpSpPr>
            <a:xfrm>
              <a:off x="5519857" y="6185452"/>
              <a:ext cx="751166" cy="246221"/>
              <a:chOff x="5874787" y="6189324"/>
              <a:chExt cx="751166" cy="246221"/>
            </a:xfrm>
          </p:grpSpPr>
          <p:sp>
            <p:nvSpPr>
              <p:cNvPr id="64" name="Rectangle 5">
                <a:extLst>
                  <a:ext uri="{FF2B5EF4-FFF2-40B4-BE49-F238E27FC236}">
                    <a16:creationId xmlns:a16="http://schemas.microsoft.com/office/drawing/2014/main" id="{541FD8B4-66B8-D54B-8155-15D5E9C727FD}"/>
                  </a:ext>
                </a:extLst>
              </p:cNvPr>
              <p:cNvSpPr/>
              <p:nvPr/>
            </p:nvSpPr>
            <p:spPr>
              <a:xfrm>
                <a:off x="5874787" y="6244382"/>
                <a:ext cx="152398" cy="1391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65" name="52 CuadroTexto">
                <a:extLst>
                  <a:ext uri="{FF2B5EF4-FFF2-40B4-BE49-F238E27FC236}">
                    <a16:creationId xmlns:a16="http://schemas.microsoft.com/office/drawing/2014/main" id="{973DC0A6-1B2F-5648-A895-25C72BBFF7CF}"/>
                  </a:ext>
                </a:extLst>
              </p:cNvPr>
              <p:cNvSpPr txBox="1"/>
              <p:nvPr/>
            </p:nvSpPr>
            <p:spPr>
              <a:xfrm>
                <a:off x="6146335" y="6189324"/>
                <a:ext cx="47961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000"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Total</a:t>
                </a:r>
                <a:endParaRPr lang="es-ES" sz="1000" dirty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  <p:sp>
          <p:nvSpPr>
            <p:cNvPr id="66" name="Rectangle 5">
              <a:extLst>
                <a:ext uri="{FF2B5EF4-FFF2-40B4-BE49-F238E27FC236}">
                  <a16:creationId xmlns:a16="http://schemas.microsoft.com/office/drawing/2014/main" id="{C5780997-AF72-6049-B034-BAEA0712C104}"/>
                </a:ext>
              </a:extLst>
            </p:cNvPr>
            <p:cNvSpPr/>
            <p:nvPr/>
          </p:nvSpPr>
          <p:spPr>
            <a:xfrm>
              <a:off x="1688629" y="6161392"/>
              <a:ext cx="4582393" cy="29691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7384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6BD35A-3452-1F49-AEEC-784D34C8E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490940"/>
              </p:ext>
            </p:extLst>
          </p:nvPr>
        </p:nvGraphicFramePr>
        <p:xfrm>
          <a:off x="4657725" y="285019"/>
          <a:ext cx="6793255" cy="6502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5484">
                  <a:extLst>
                    <a:ext uri="{9D8B030D-6E8A-4147-A177-3AD203B41FA5}">
                      <a16:colId xmlns:a16="http://schemas.microsoft.com/office/drawing/2014/main" val="3771380331"/>
                    </a:ext>
                  </a:extLst>
                </a:gridCol>
                <a:gridCol w="2317376">
                  <a:extLst>
                    <a:ext uri="{9D8B030D-6E8A-4147-A177-3AD203B41FA5}">
                      <a16:colId xmlns:a16="http://schemas.microsoft.com/office/drawing/2014/main" val="3471795438"/>
                    </a:ext>
                  </a:extLst>
                </a:gridCol>
                <a:gridCol w="1862430">
                  <a:extLst>
                    <a:ext uri="{9D8B030D-6E8A-4147-A177-3AD203B41FA5}">
                      <a16:colId xmlns:a16="http://schemas.microsoft.com/office/drawing/2014/main" val="1957331136"/>
                    </a:ext>
                  </a:extLst>
                </a:gridCol>
                <a:gridCol w="1307965">
                  <a:extLst>
                    <a:ext uri="{9D8B030D-6E8A-4147-A177-3AD203B41FA5}">
                      <a16:colId xmlns:a16="http://schemas.microsoft.com/office/drawing/2014/main" val="2807466631"/>
                    </a:ext>
                  </a:extLst>
                </a:gridCol>
              </a:tblGrid>
              <a:tr h="30957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HANACO VENTURES I, LP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Open Sans ExtraBold" pitchFamily="34" charset="0"/>
                        <a:ea typeface="Open Sans ExtraBold" pitchFamily="34" charset="0"/>
                        <a:cs typeface="Open Sans Extra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9E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371132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DATE OF INITIAL INVESTMENT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TOTAL INVESTMENT AMOUNT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CURRENT VALUE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687661"/>
                  </a:ext>
                </a:extLst>
              </a:tr>
              <a:tr h="2196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ShowFields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2.18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$3.6m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$4.6m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48071"/>
                  </a:ext>
                </a:extLst>
              </a:tr>
              <a:tr h="2196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Namogoo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3.18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 $8.8m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$11.9m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884767"/>
                  </a:ext>
                </a:extLst>
              </a:tr>
              <a:tr h="2196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SeeTree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8.18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 $7.5m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$12.0m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013508"/>
                  </a:ext>
                </a:extLst>
              </a:tr>
              <a:tr h="2196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Darillium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7.18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 $1.5m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$1.5m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529070"/>
                  </a:ext>
                </a:extLst>
              </a:tr>
              <a:tr h="2196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Cheetah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10.18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 $9.0m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$12.9m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46711"/>
                  </a:ext>
                </a:extLst>
              </a:tr>
              <a:tr h="2196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Solidus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12.18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 $2.5m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$2.5m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316590"/>
                  </a:ext>
                </a:extLst>
              </a:tr>
              <a:tr h="2196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CNVRG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1.19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 $3.6m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$3.6m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421201"/>
                  </a:ext>
                </a:extLst>
              </a:tr>
              <a:tr h="2196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Hyro (Airbud)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7.19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 $2.2m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$2.2m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731241"/>
                  </a:ext>
                </a:extLst>
              </a:tr>
              <a:tr h="2196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Strigo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7.19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 $2.0m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$2.0m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088405"/>
                  </a:ext>
                </a:extLst>
              </a:tr>
              <a:tr h="2196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Redefine Meat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8.19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 $1.9m  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$1.9m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415225"/>
                  </a:ext>
                </a:extLst>
              </a:tr>
              <a:tr h="2196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Chain Reaction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8.19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 $1.7m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$1.7m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64501"/>
                  </a:ext>
                </a:extLst>
              </a:tr>
              <a:tr h="2196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Sepio Systems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10.19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 $4.6m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$5.0m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468224"/>
                  </a:ext>
                </a:extLst>
              </a:tr>
              <a:tr h="275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Total Hanaco Fund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$48.9m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$61.8m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685691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IRR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30.2%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71912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MOIC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1.26x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493707"/>
                  </a:ext>
                </a:extLst>
              </a:tr>
              <a:tr h="18244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Value Increase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$12.8m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09867"/>
                  </a:ext>
                </a:extLst>
              </a:tr>
              <a:tr h="29973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HANACO VENTURES SIDE CARS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Open Sans ExtraBold" pitchFamily="34" charset="0"/>
                        <a:ea typeface="Open Sans ExtraBold" pitchFamily="34" charset="0"/>
                        <a:cs typeface="Open Sans Extra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96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039621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INVESTMENT AMOUNT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chemeClr val="bg1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CURRENT VALUE</a:t>
                      </a:r>
                      <a:endParaRPr lang="en-US" sz="900" b="0" i="0" u="none" strike="noStrike" dirty="0">
                        <a:solidFill>
                          <a:schemeClr val="bg1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620726"/>
                  </a:ext>
                </a:extLst>
              </a:tr>
              <a:tr h="2196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Namogoo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 $8.4m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$13.3m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082777"/>
                  </a:ext>
                </a:extLst>
              </a:tr>
              <a:tr h="2196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Cheetah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   $8.5m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$13.2m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042690"/>
                  </a:ext>
                </a:extLst>
              </a:tr>
              <a:tr h="2196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$16.9m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$26.5m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394879"/>
                  </a:ext>
                </a:extLst>
              </a:tr>
              <a:tr h="31178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Open Sans ExtraBold" pitchFamily="34" charset="0"/>
                          <a:ea typeface="Open Sans ExtraBold" pitchFamily="34" charset="0"/>
                          <a:cs typeface="Open Sans ExtraBold" pitchFamily="34" charset="0"/>
                        </a:rPr>
                        <a:t>COMBINED TOTAL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Open Sans ExtraBold" pitchFamily="34" charset="0"/>
                        <a:ea typeface="Open Sans ExtraBold" pitchFamily="34" charset="0"/>
                        <a:cs typeface="Open Sans Extra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9E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946894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INVESTMENT AMOUNT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CURRENT VALUE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818377"/>
                  </a:ext>
                </a:extLst>
              </a:tr>
              <a:tr h="2196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Combined Total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            $65.8m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$88.3m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74005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IRR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35.2%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914672"/>
                  </a:ext>
                </a:extLst>
              </a:tr>
              <a:tr h="189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MOIC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    1.34x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719391"/>
                  </a:ext>
                </a:extLst>
              </a:tr>
              <a:tr h="21966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Value Increase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            $22.5m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818030"/>
                  </a:ext>
                </a:extLst>
              </a:tr>
            </a:tbl>
          </a:graphicData>
        </a:graphic>
      </p:graphicFrame>
      <p:sp>
        <p:nvSpPr>
          <p:cNvPr id="5" name="4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11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9801D45E-C58D-5341-A30F-16711B61A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4" y="542925"/>
            <a:ext cx="37623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n-US" sz="2400" b="1">
                <a:solidFill>
                  <a:srgbClr val="B59E60"/>
                </a:solidFill>
                <a:latin typeface="Open Sans Extrabold" panose="020B0606030504020204" pitchFamily="34" charset="0"/>
              </a:rPr>
              <a:t>HANACO VENTURES I </a:t>
            </a:r>
            <a:r>
              <a:rPr lang="es-CO" altLang="en-US" b="1">
                <a:latin typeface="Open Sans Extrabold" panose="020B0606030504020204" pitchFamily="34" charset="0"/>
              </a:rPr>
              <a:t>PORTFOLIO SUMMARY</a:t>
            </a:r>
          </a:p>
        </p:txBody>
      </p:sp>
      <p:sp>
        <p:nvSpPr>
          <p:cNvPr id="11" name="7 CuadroTexto">
            <a:extLst>
              <a:ext uri="{FF2B5EF4-FFF2-40B4-BE49-F238E27FC236}">
                <a16:creationId xmlns:a16="http://schemas.microsoft.com/office/drawing/2014/main" id="{6B5525BA-F6F0-CA42-B87B-8BB57481BB95}"/>
              </a:ext>
            </a:extLst>
          </p:cNvPr>
          <p:cNvSpPr txBox="1"/>
          <p:nvPr/>
        </p:nvSpPr>
        <p:spPr>
          <a:xfrm>
            <a:off x="9251562" y="134596"/>
            <a:ext cx="232307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Data includes TS executing 1/20</a:t>
            </a:r>
            <a:endParaRPr lang="es-ES" sz="5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97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AA5E-4242-E845-B8EE-166D2D95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126"/>
            <a:ext cx="12192000" cy="104322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TOP &amp; STRATEGIC INVESTORS COINVEST AND FOLLOW-ON </a:t>
            </a:r>
            <a:br>
              <a:rPr lang="en-US" sz="24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</a:br>
            <a:r>
              <a:rPr lang="en-US" sz="24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TO HANACO LED ROUNDS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CD203-F492-4C41-BB39-F973A39776AC}"/>
              </a:ext>
            </a:extLst>
          </p:cNvPr>
          <p:cNvSpPr txBox="1"/>
          <p:nvPr/>
        </p:nvSpPr>
        <p:spPr>
          <a:xfrm>
            <a:off x="2567629" y="6245489"/>
            <a:ext cx="29993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… Pre-Hanaco coinvestors include:</a:t>
            </a:r>
          </a:p>
        </p:txBody>
      </p:sp>
      <p:sp>
        <p:nvSpPr>
          <p:cNvPr id="10" name="9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12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781050" y="1514475"/>
            <a:ext cx="2505075" cy="2099279"/>
          </a:xfrm>
          <a:prstGeom prst="roundRect">
            <a:avLst>
              <a:gd name="adj" fmla="val 3602"/>
            </a:avLst>
          </a:prstGeom>
          <a:noFill/>
          <a:ln w="28575">
            <a:solidFill>
              <a:srgbClr val="F3F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335" y="1755650"/>
            <a:ext cx="1731840" cy="19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>
            <a:off x="781049" y="3120597"/>
            <a:ext cx="25050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Led Series B after</a:t>
            </a:r>
          </a:p>
          <a:p>
            <a:pPr algn="ctr"/>
            <a:r>
              <a:rPr lang="es-MX" sz="100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</a:t>
            </a:r>
            <a:r>
              <a:rPr lang="es-MX" sz="10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lead Series A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1009650" y="2152650"/>
            <a:ext cx="2047998" cy="0"/>
          </a:xfrm>
          <a:prstGeom prst="line">
            <a:avLst/>
          </a:prstGeom>
          <a:ln>
            <a:solidFill>
              <a:srgbClr val="F3F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3533355" y="1514475"/>
            <a:ext cx="2505075" cy="2099279"/>
          </a:xfrm>
          <a:prstGeom prst="roundRect">
            <a:avLst>
              <a:gd name="adj" fmla="val 3602"/>
            </a:avLst>
          </a:prstGeom>
          <a:noFill/>
          <a:ln w="28575">
            <a:solidFill>
              <a:srgbClr val="F3F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533354" y="2666999"/>
            <a:ext cx="2505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Led Series B after Hanaco lead Series A</a:t>
            </a:r>
          </a:p>
        </p:txBody>
      </p:sp>
      <p:cxnSp>
        <p:nvCxnSpPr>
          <p:cNvPr id="27" name="26 Conector recto"/>
          <p:cNvCxnSpPr/>
          <p:nvPr/>
        </p:nvCxnSpPr>
        <p:spPr>
          <a:xfrm>
            <a:off x="3761955" y="2152650"/>
            <a:ext cx="2047998" cy="0"/>
          </a:xfrm>
          <a:prstGeom prst="line">
            <a:avLst/>
          </a:prstGeom>
          <a:ln>
            <a:solidFill>
              <a:srgbClr val="F3F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9" descr="D:\Projects\Companies\Hanaco\Cheetah\Cheetah-New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0171" y="1684745"/>
            <a:ext cx="1062458" cy="33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Eclipse"/>
          <p:cNvPicPr>
            <a:picLocks noChangeAspect="1" noChangeArrowheads="1"/>
          </p:cNvPicPr>
          <p:nvPr/>
        </p:nvPicPr>
        <p:blipFill>
          <a:blip r:embed="rId5"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9247" y="2292048"/>
            <a:ext cx="490958" cy="308276"/>
          </a:xfrm>
          <a:prstGeom prst="rect">
            <a:avLst/>
          </a:prstGeom>
          <a:noFill/>
        </p:spPr>
      </p:pic>
      <p:sp>
        <p:nvSpPr>
          <p:cNvPr id="30" name="29 CuadroTexto"/>
          <p:cNvSpPr txBox="1"/>
          <p:nvPr/>
        </p:nvSpPr>
        <p:spPr>
          <a:xfrm>
            <a:off x="3539215" y="3232724"/>
            <a:ext cx="2505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Coinvested in A and B</a:t>
            </a:r>
          </a:p>
        </p:txBody>
      </p:sp>
      <p:pic>
        <p:nvPicPr>
          <p:cNvPr id="17414" name="Picture 6" descr="Resultado de imagen para dst logo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42" t="38294" r="20883" b="40091"/>
          <a:stretch>
            <a:fillRect/>
          </a:stretch>
        </p:blipFill>
        <p:spPr bwMode="auto">
          <a:xfrm>
            <a:off x="4209208" y="2992810"/>
            <a:ext cx="433389" cy="157769"/>
          </a:xfrm>
          <a:prstGeom prst="rect">
            <a:avLst/>
          </a:prstGeom>
          <a:noFill/>
        </p:spPr>
      </p:pic>
      <p:pic>
        <p:nvPicPr>
          <p:cNvPr id="17416" name="Picture 8" descr="Imagen relacionada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3409" y="2976348"/>
            <a:ext cx="537795" cy="185744"/>
          </a:xfrm>
          <a:prstGeom prst="rect">
            <a:avLst/>
          </a:prstGeom>
          <a:noFill/>
        </p:spPr>
      </p:pic>
      <p:sp>
        <p:nvSpPr>
          <p:cNvPr id="33" name="32 Rectángulo redondeado"/>
          <p:cNvSpPr/>
          <p:nvPr/>
        </p:nvSpPr>
        <p:spPr>
          <a:xfrm>
            <a:off x="6256760" y="1523999"/>
            <a:ext cx="2505075" cy="2099279"/>
          </a:xfrm>
          <a:prstGeom prst="roundRect">
            <a:avLst>
              <a:gd name="adj" fmla="val 3602"/>
            </a:avLst>
          </a:prstGeom>
          <a:noFill/>
          <a:ln w="28575">
            <a:solidFill>
              <a:srgbClr val="F3F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4" name="33 Conector recto"/>
          <p:cNvCxnSpPr/>
          <p:nvPr/>
        </p:nvCxnSpPr>
        <p:spPr>
          <a:xfrm>
            <a:off x="6485360" y="2162174"/>
            <a:ext cx="2047998" cy="0"/>
          </a:xfrm>
          <a:prstGeom prst="line">
            <a:avLst/>
          </a:prstGeom>
          <a:ln>
            <a:solidFill>
              <a:srgbClr val="F3F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2">
            <a:extLst>
              <a:ext uri="{FF2B5EF4-FFF2-40B4-BE49-F238E27FC236}">
                <a16:creationId xmlns:a16="http://schemas.microsoft.com/office/drawing/2014/main" id="{F91DADFA-8240-454E-96C5-039D2EC0C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1284" y="1684745"/>
            <a:ext cx="1168440" cy="35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Imagen relacionada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2685" y="2628899"/>
            <a:ext cx="829578" cy="209054"/>
          </a:xfrm>
          <a:prstGeom prst="rect">
            <a:avLst/>
          </a:prstGeom>
          <a:noFill/>
        </p:spPr>
      </p:pic>
      <p:sp>
        <p:nvSpPr>
          <p:cNvPr id="37" name="36 CuadroTexto"/>
          <p:cNvSpPr txBox="1"/>
          <p:nvPr/>
        </p:nvSpPr>
        <p:spPr>
          <a:xfrm>
            <a:off x="6256760" y="3137444"/>
            <a:ext cx="2505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Coinvested in </a:t>
            </a:r>
          </a:p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Hanaco-Led Seed Round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AD045A-0A46-5248-BAC5-2339750BF94A}"/>
              </a:ext>
            </a:extLst>
          </p:cNvPr>
          <p:cNvGrpSpPr/>
          <p:nvPr/>
        </p:nvGrpSpPr>
        <p:grpSpPr>
          <a:xfrm>
            <a:off x="781048" y="3860941"/>
            <a:ext cx="2505076" cy="2099279"/>
            <a:chOff x="781048" y="3790950"/>
            <a:chExt cx="2505076" cy="2099279"/>
          </a:xfrm>
        </p:grpSpPr>
        <p:sp>
          <p:nvSpPr>
            <p:cNvPr id="38" name="37 Rectángulo redondeado"/>
            <p:cNvSpPr/>
            <p:nvPr/>
          </p:nvSpPr>
          <p:spPr>
            <a:xfrm>
              <a:off x="781049" y="3790950"/>
              <a:ext cx="2505075" cy="2099279"/>
            </a:xfrm>
            <a:prstGeom prst="roundRect">
              <a:avLst>
                <a:gd name="adj" fmla="val 3602"/>
              </a:avLst>
            </a:prstGeom>
            <a:noFill/>
            <a:ln w="28575">
              <a:solidFill>
                <a:srgbClr val="F3F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781048" y="5539232"/>
              <a:ext cx="25050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Coinvested in Seed and Led Series A</a:t>
              </a:r>
            </a:p>
          </p:txBody>
        </p:sp>
        <p:cxnSp>
          <p:nvCxnSpPr>
            <p:cNvPr id="42" name="41 Conector recto"/>
            <p:cNvCxnSpPr/>
            <p:nvPr/>
          </p:nvCxnSpPr>
          <p:spPr>
            <a:xfrm>
              <a:off x="1009649" y="4429125"/>
              <a:ext cx="2047998" cy="0"/>
            </a:xfrm>
            <a:prstGeom prst="line">
              <a:avLst/>
            </a:prstGeom>
            <a:ln>
              <a:solidFill>
                <a:srgbClr val="F3F6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098" y="3951269"/>
              <a:ext cx="1947802" cy="348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12" descr="Resultado de imagen para swan &amp; legend logo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551" y="4857750"/>
              <a:ext cx="1175176" cy="304801"/>
            </a:xfrm>
            <a:prstGeom prst="rect">
              <a:avLst/>
            </a:prstGeom>
            <a:noFill/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8661262-BB3D-8342-82A2-743CD454E298}"/>
              </a:ext>
            </a:extLst>
          </p:cNvPr>
          <p:cNvGrpSpPr/>
          <p:nvPr/>
        </p:nvGrpSpPr>
        <p:grpSpPr>
          <a:xfrm>
            <a:off x="3523341" y="3873553"/>
            <a:ext cx="2505076" cy="2099279"/>
            <a:chOff x="3533353" y="3790950"/>
            <a:chExt cx="2505076" cy="2099279"/>
          </a:xfrm>
        </p:grpSpPr>
        <p:sp>
          <p:nvSpPr>
            <p:cNvPr id="46" name="45 Rectángulo redondeado"/>
            <p:cNvSpPr/>
            <p:nvPr/>
          </p:nvSpPr>
          <p:spPr>
            <a:xfrm>
              <a:off x="3533354" y="3790950"/>
              <a:ext cx="2505075" cy="2099279"/>
            </a:xfrm>
            <a:prstGeom prst="roundRect">
              <a:avLst>
                <a:gd name="adj" fmla="val 3602"/>
              </a:avLst>
            </a:prstGeom>
            <a:noFill/>
            <a:ln w="28575">
              <a:solidFill>
                <a:srgbClr val="F3F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3533353" y="5262233"/>
              <a:ext cx="25050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Largest Brazilian Firm </a:t>
              </a:r>
            </a:p>
            <a:p>
              <a:pPr algn="ctr"/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Led Series A-II two months after Hanaco Led Series A</a:t>
              </a:r>
            </a:p>
          </p:txBody>
        </p:sp>
        <p:cxnSp>
          <p:nvCxnSpPr>
            <p:cNvPr id="48" name="47 Conector recto"/>
            <p:cNvCxnSpPr/>
            <p:nvPr/>
          </p:nvCxnSpPr>
          <p:spPr>
            <a:xfrm>
              <a:off x="3761954" y="4429125"/>
              <a:ext cx="2047998" cy="0"/>
            </a:xfrm>
            <a:prstGeom prst="line">
              <a:avLst/>
            </a:prstGeom>
            <a:ln>
              <a:solidFill>
                <a:srgbClr val="F3F6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Imagen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427" y="3869601"/>
              <a:ext cx="667177" cy="496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2" name="Picture 14" descr="Resultado de imagen para 3g capital logo"/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228" y="4691847"/>
              <a:ext cx="875151" cy="388956"/>
            </a:xfrm>
            <a:prstGeom prst="rect">
              <a:avLst/>
            </a:prstGeom>
            <a:noFill/>
          </p:spPr>
        </p:pic>
      </p:grpSp>
      <p:sp>
        <p:nvSpPr>
          <p:cNvPr id="60" name="59 Rectángulo redondeado"/>
          <p:cNvSpPr/>
          <p:nvPr/>
        </p:nvSpPr>
        <p:spPr>
          <a:xfrm>
            <a:off x="5649531" y="6124488"/>
            <a:ext cx="5026790" cy="499109"/>
          </a:xfrm>
          <a:prstGeom prst="roundRect">
            <a:avLst>
              <a:gd name="adj" fmla="val 3602"/>
            </a:avLst>
          </a:prstGeom>
          <a:noFill/>
          <a:ln w="28575">
            <a:solidFill>
              <a:srgbClr val="F3F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1" name="Picture 62">
            <a:extLst>
              <a:ext uri="{FF2B5EF4-FFF2-40B4-BE49-F238E27FC236}">
                <a16:creationId xmlns:a16="http://schemas.microsoft.com/office/drawing/2014/main" id="{AC6AAEBA-4369-449B-BDFB-424B0BA0FEE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612" y="6232242"/>
            <a:ext cx="285812" cy="296076"/>
          </a:xfrm>
          <a:prstGeom prst="rect">
            <a:avLst/>
          </a:prstGeom>
        </p:spPr>
      </p:pic>
      <p:pic>
        <p:nvPicPr>
          <p:cNvPr id="62" name="Picture 63">
            <a:extLst>
              <a:ext uri="{FF2B5EF4-FFF2-40B4-BE49-F238E27FC236}">
                <a16:creationId xmlns:a16="http://schemas.microsoft.com/office/drawing/2014/main" id="{49887B6C-9C3C-4F93-AF92-4B750F906B2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738" y="6336364"/>
            <a:ext cx="660665" cy="86452"/>
          </a:xfrm>
          <a:prstGeom prst="rect">
            <a:avLst/>
          </a:prstGeom>
        </p:spPr>
      </p:pic>
      <p:pic>
        <p:nvPicPr>
          <p:cNvPr id="63" name="Picture 42">
            <a:extLst>
              <a:ext uri="{FF2B5EF4-FFF2-40B4-BE49-F238E27FC236}">
                <a16:creationId xmlns:a16="http://schemas.microsoft.com/office/drawing/2014/main" id="{2167EE83-7069-436E-BFFB-4DA3A18719BA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849" y="6221449"/>
            <a:ext cx="402377" cy="287819"/>
          </a:xfrm>
          <a:prstGeom prst="rect">
            <a:avLst/>
          </a:prstGeom>
        </p:spPr>
      </p:pic>
      <p:pic>
        <p:nvPicPr>
          <p:cNvPr id="64" name="Picture 41">
            <a:extLst>
              <a:ext uri="{FF2B5EF4-FFF2-40B4-BE49-F238E27FC236}">
                <a16:creationId xmlns:a16="http://schemas.microsoft.com/office/drawing/2014/main" id="{71E88555-2CEE-47AB-8654-4F7534FA34C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657" y="6274877"/>
            <a:ext cx="986257" cy="224866"/>
          </a:xfrm>
          <a:prstGeom prst="rect">
            <a:avLst/>
          </a:prstGeom>
        </p:spPr>
      </p:pic>
      <p:pic>
        <p:nvPicPr>
          <p:cNvPr id="65" name="Picture 2" descr="Image result for bessemer logo">
            <a:extLst>
              <a:ext uri="{FF2B5EF4-FFF2-40B4-BE49-F238E27FC236}">
                <a16:creationId xmlns:a16="http://schemas.microsoft.com/office/drawing/2014/main" id="{DD3D60BF-4858-4B31-BF14-1CBC6743E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1498" y="6284643"/>
            <a:ext cx="656571" cy="16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6" name="AutoShape 18" descr="Resultado de imagen para blackstone capital 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7428" name="AutoShape 20" descr="Resultado de imagen para blackstone capital 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7430" name="AutoShape 22" descr="Resultado de imagen para blackstone capital 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7432" name="AutoShape 24" descr="Resultado de imagen para blackstone capital 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7434" name="AutoShape 26" descr="Resultado de imagen para blackstone capital 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7436" name="AutoShape 28" descr="Resultado de imagen para blackstone capital 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7438" name="AutoShape 30" descr="Resultado de imagen para blackstone capital 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7440" name="AutoShape 32" descr="Resultado de imagen para blackstone capital 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7442" name="AutoShape 34" descr="Resultado de imagen para blackstone capital 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7444" name="AutoShape 36" descr="Resultado de imagen para blackstone capital 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7446" name="AutoShape 38" descr="Resultado de imagen para blackstone capital 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7447" name="Picture 39" descr="D:\Projects\Companies\Hanaco\Hanaco\Deck - Early Stage II\descarga.png"/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33" b="28889"/>
          <a:stretch>
            <a:fillRect/>
          </a:stretch>
        </p:blipFill>
        <p:spPr bwMode="auto">
          <a:xfrm>
            <a:off x="9932383" y="6254715"/>
            <a:ext cx="528259" cy="225978"/>
          </a:xfrm>
          <a:prstGeom prst="rect">
            <a:avLst/>
          </a:prstGeom>
          <a:noFill/>
        </p:spPr>
      </p:pic>
      <p:sp>
        <p:nvSpPr>
          <p:cNvPr id="66" name="65 Rectángulo redondeado"/>
          <p:cNvSpPr/>
          <p:nvPr/>
        </p:nvSpPr>
        <p:spPr>
          <a:xfrm>
            <a:off x="9036634" y="1523999"/>
            <a:ext cx="2505075" cy="2099279"/>
          </a:xfrm>
          <a:prstGeom prst="roundRect">
            <a:avLst>
              <a:gd name="adj" fmla="val 3602"/>
            </a:avLst>
          </a:prstGeom>
          <a:noFill/>
          <a:ln w="28575">
            <a:solidFill>
              <a:srgbClr val="F3F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67" name="66 Conector recto"/>
          <p:cNvCxnSpPr/>
          <p:nvPr/>
        </p:nvCxnSpPr>
        <p:spPr>
          <a:xfrm>
            <a:off x="9265234" y="2162174"/>
            <a:ext cx="2047998" cy="0"/>
          </a:xfrm>
          <a:prstGeom prst="line">
            <a:avLst/>
          </a:prstGeom>
          <a:ln>
            <a:solidFill>
              <a:srgbClr val="F3F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69 CuadroTexto"/>
          <p:cNvSpPr txBox="1"/>
          <p:nvPr/>
        </p:nvSpPr>
        <p:spPr>
          <a:xfrm>
            <a:off x="9036634" y="3232694"/>
            <a:ext cx="2505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Strong seed firm in SF coinvested with Hanaco in Seed</a:t>
            </a:r>
          </a:p>
        </p:txBody>
      </p:sp>
      <p:pic>
        <p:nvPicPr>
          <p:cNvPr id="76" name="Picture 41" descr="D:\Projects\Companies\Hanaco\Hanaco\Newsletter Q2-2019\airbud_BAC-logo2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7594" y="1765175"/>
            <a:ext cx="1016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Imagen relacionada"/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583" b="32317"/>
          <a:stretch>
            <a:fillRect/>
          </a:stretch>
        </p:blipFill>
        <p:spPr bwMode="auto">
          <a:xfrm>
            <a:off x="9730444" y="2590799"/>
            <a:ext cx="1112714" cy="346051"/>
          </a:xfrm>
          <a:prstGeom prst="rect">
            <a:avLst/>
          </a:prstGeom>
          <a:noFill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CC72C8A-EABB-EF43-885A-34FAFFBCE57F}"/>
              </a:ext>
            </a:extLst>
          </p:cNvPr>
          <p:cNvGrpSpPr/>
          <p:nvPr/>
        </p:nvGrpSpPr>
        <p:grpSpPr>
          <a:xfrm>
            <a:off x="6256894" y="3882054"/>
            <a:ext cx="2505076" cy="2130056"/>
            <a:chOff x="9036634" y="3790950"/>
            <a:chExt cx="2505076" cy="2130056"/>
          </a:xfrm>
        </p:grpSpPr>
        <p:sp>
          <p:nvSpPr>
            <p:cNvPr id="71" name="70 Rectángulo redondeado"/>
            <p:cNvSpPr/>
            <p:nvPr/>
          </p:nvSpPr>
          <p:spPr>
            <a:xfrm>
              <a:off x="9036635" y="3790950"/>
              <a:ext cx="2505075" cy="2099279"/>
            </a:xfrm>
            <a:prstGeom prst="roundRect">
              <a:avLst>
                <a:gd name="adj" fmla="val 3602"/>
              </a:avLst>
            </a:prstGeom>
            <a:noFill/>
            <a:ln w="28575">
              <a:solidFill>
                <a:srgbClr val="F3F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2" name="71 CuadroTexto"/>
            <p:cNvSpPr txBox="1"/>
            <p:nvPr/>
          </p:nvSpPr>
          <p:spPr>
            <a:xfrm>
              <a:off x="9036634" y="5520896"/>
              <a:ext cx="2505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$1B leading European fund co-invested with Hanaco in Seed</a:t>
              </a:r>
            </a:p>
          </p:txBody>
        </p:sp>
        <p:cxnSp>
          <p:nvCxnSpPr>
            <p:cNvPr id="73" name="72 Conector recto"/>
            <p:cNvCxnSpPr/>
            <p:nvPr/>
          </p:nvCxnSpPr>
          <p:spPr>
            <a:xfrm>
              <a:off x="9265235" y="4429125"/>
              <a:ext cx="2047998" cy="0"/>
            </a:xfrm>
            <a:prstGeom prst="line">
              <a:avLst/>
            </a:prstGeom>
            <a:ln>
              <a:solidFill>
                <a:srgbClr val="F3F6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Picture 33">
              <a:extLst>
                <a:ext uri="{FF2B5EF4-FFF2-40B4-BE49-F238E27FC236}">
                  <a16:creationId xmlns:a16="http://schemas.microsoft.com/office/drawing/2014/main" id="{03B9A376-B063-0441-A04E-4064DDD5B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1070" y="3994447"/>
              <a:ext cx="1498951" cy="305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4" name="Picture 4" descr="Resultado de imagen para gfc logo"/>
            <p:cNvPicPr>
              <a:picLocks noChangeAspect="1" noChangeArrowheads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9058" y="4713802"/>
              <a:ext cx="557885" cy="557885"/>
            </a:xfrm>
            <a:prstGeom prst="rect">
              <a:avLst/>
            </a:prstGeom>
            <a:noFill/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F5F674F-2388-9E40-ADA6-E3F3FB736A98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558" y="2340939"/>
            <a:ext cx="683161" cy="54652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345A8B07-18A0-F94D-A76C-DD24E88BFEA5}"/>
              </a:ext>
            </a:extLst>
          </p:cNvPr>
          <p:cNvGrpSpPr/>
          <p:nvPr/>
        </p:nvGrpSpPr>
        <p:grpSpPr>
          <a:xfrm>
            <a:off x="9035666" y="3873553"/>
            <a:ext cx="2505075" cy="2099279"/>
            <a:chOff x="9036635" y="3790950"/>
            <a:chExt cx="2505075" cy="2099279"/>
          </a:xfrm>
        </p:grpSpPr>
        <p:sp>
          <p:nvSpPr>
            <p:cNvPr id="74" name="70 Rectángulo redondeado">
              <a:extLst>
                <a:ext uri="{FF2B5EF4-FFF2-40B4-BE49-F238E27FC236}">
                  <a16:creationId xmlns:a16="http://schemas.microsoft.com/office/drawing/2014/main" id="{6EFB7D44-B411-5949-913B-F23241CD4DDA}"/>
                </a:ext>
              </a:extLst>
            </p:cNvPr>
            <p:cNvSpPr/>
            <p:nvPr/>
          </p:nvSpPr>
          <p:spPr>
            <a:xfrm>
              <a:off x="9036635" y="3790950"/>
              <a:ext cx="2505075" cy="2099279"/>
            </a:xfrm>
            <a:prstGeom prst="roundRect">
              <a:avLst>
                <a:gd name="adj" fmla="val 3602"/>
              </a:avLst>
            </a:prstGeom>
            <a:noFill/>
            <a:ln w="28575">
              <a:solidFill>
                <a:srgbClr val="F3F6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78" name="72 Conector recto">
              <a:extLst>
                <a:ext uri="{FF2B5EF4-FFF2-40B4-BE49-F238E27FC236}">
                  <a16:creationId xmlns:a16="http://schemas.microsoft.com/office/drawing/2014/main" id="{E37207D5-6CBB-CC47-BE8E-02796E138305}"/>
                </a:ext>
              </a:extLst>
            </p:cNvPr>
            <p:cNvCxnSpPr/>
            <p:nvPr/>
          </p:nvCxnSpPr>
          <p:spPr>
            <a:xfrm>
              <a:off x="9265235" y="4429125"/>
              <a:ext cx="2047998" cy="0"/>
            </a:xfrm>
            <a:prstGeom prst="line">
              <a:avLst/>
            </a:prstGeom>
            <a:ln>
              <a:solidFill>
                <a:srgbClr val="F3F6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" name="Picture 1">
            <a:extLst>
              <a:ext uri="{FF2B5EF4-FFF2-40B4-BE49-F238E27FC236}">
                <a16:creationId xmlns:a16="http://schemas.microsoft.com/office/drawing/2014/main" id="{895A901E-D182-E84E-AC71-CE9BE7A7BEBE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2985" y="4027137"/>
            <a:ext cx="1485217" cy="34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623909-8E72-0440-A514-D6A1A61A86C8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88" y="4637128"/>
            <a:ext cx="643225" cy="192498"/>
          </a:xfrm>
          <a:prstGeom prst="rect">
            <a:avLst/>
          </a:prstGeom>
        </p:spPr>
      </p:pic>
      <p:sp>
        <p:nvSpPr>
          <p:cNvPr id="82" name="25 CuadroTexto">
            <a:extLst>
              <a:ext uri="{FF2B5EF4-FFF2-40B4-BE49-F238E27FC236}">
                <a16:creationId xmlns:a16="http://schemas.microsoft.com/office/drawing/2014/main" id="{0ACA52CC-866B-1B49-99FA-18776C8E9AA0}"/>
              </a:ext>
            </a:extLst>
          </p:cNvPr>
          <p:cNvSpPr txBox="1"/>
          <p:nvPr/>
        </p:nvSpPr>
        <p:spPr>
          <a:xfrm>
            <a:off x="9043055" y="4894739"/>
            <a:ext cx="25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Largest US govt cyber system integrator participated in Hanaco lead Series 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9670A4-5EEF-8F4F-B23F-7BBDFFEBB710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558" y="5299890"/>
            <a:ext cx="879736" cy="212374"/>
          </a:xfrm>
          <a:prstGeom prst="rect">
            <a:avLst/>
          </a:prstGeom>
        </p:spPr>
      </p:pic>
      <p:sp>
        <p:nvSpPr>
          <p:cNvPr id="83" name="25 CuadroTexto">
            <a:extLst>
              <a:ext uri="{FF2B5EF4-FFF2-40B4-BE49-F238E27FC236}">
                <a16:creationId xmlns:a16="http://schemas.microsoft.com/office/drawing/2014/main" id="{8D3816D3-3D52-A04E-9535-3E27EA182ED5}"/>
              </a:ext>
            </a:extLst>
          </p:cNvPr>
          <p:cNvSpPr txBox="1"/>
          <p:nvPr/>
        </p:nvSpPr>
        <p:spPr>
          <a:xfrm>
            <a:off x="9076888" y="5631647"/>
            <a:ext cx="2505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Led Series A1 2 months after Hanaco round</a:t>
            </a:r>
          </a:p>
        </p:txBody>
      </p:sp>
    </p:spTree>
    <p:extLst>
      <p:ext uri="{BB962C8B-B14F-4D97-AF65-F5344CB8AC3E}">
        <p14:creationId xmlns:p14="http://schemas.microsoft.com/office/powerpoint/2010/main" val="59825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32 Rectángulo"/>
          <p:cNvSpPr/>
          <p:nvPr/>
        </p:nvSpPr>
        <p:spPr>
          <a:xfrm>
            <a:off x="0" y="5089585"/>
            <a:ext cx="12192000" cy="1768415"/>
          </a:xfrm>
          <a:prstGeom prst="rect">
            <a:avLst/>
          </a:prstGeom>
          <a:solidFill>
            <a:srgbClr val="CDD2E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13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28AA5E-4242-E845-B8EE-166D2D95C546}"/>
              </a:ext>
            </a:extLst>
          </p:cNvPr>
          <p:cNvSpPr txBox="1">
            <a:spLocks/>
          </p:cNvSpPr>
          <p:nvPr/>
        </p:nvSpPr>
        <p:spPr>
          <a:xfrm>
            <a:off x="0" y="228601"/>
            <a:ext cx="12192000" cy="104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HANACO VENTURES FUND I </a:t>
            </a:r>
            <a:r>
              <a:rPr lang="en-US" sz="2400" dirty="0">
                <a:solidFill>
                  <a:srgbClr val="B59E6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VALUE-ADD</a:t>
            </a:r>
            <a:r>
              <a:rPr lang="en-US" sz="24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EXAMPLES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84901" y="1466850"/>
            <a:ext cx="2438400" cy="21907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Picture 32" descr="D:\Projects\Companies\Hanaco\Hanaco\Newsletter Q4\logo-form-f698c4d250feb17becd393da168882ec2042ba5ea77bc818e5f9539fb711e6e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1651" y="1803400"/>
            <a:ext cx="10937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331377" y="2395835"/>
            <a:ext cx="27919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1000" dirty="0">
                <a:solidFill>
                  <a:srgbClr val="B59E60"/>
                </a:solidFill>
              </a:rPr>
              <a:t>►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Introduction to COO</a:t>
            </a:r>
          </a:p>
          <a:p>
            <a:pPr lvl="1"/>
            <a:r>
              <a:rPr lang="es-ES" sz="1000" dirty="0">
                <a:solidFill>
                  <a:srgbClr val="B59E60"/>
                </a:solidFill>
              </a:rPr>
              <a:t>►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Introduction to Advisor, former Head of AI at Liberty Mutual </a:t>
            </a:r>
          </a:p>
          <a:p>
            <a:pPr lvl="1"/>
            <a:r>
              <a:rPr lang="es-ES" sz="1000" dirty="0">
                <a:solidFill>
                  <a:srgbClr val="B59E60"/>
                </a:solidFill>
              </a:rPr>
              <a:t>►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Recruited their first four sales and customer success hires</a:t>
            </a:r>
          </a:p>
          <a:p>
            <a:endParaRPr lang="es-ES" sz="8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476825" y="1466850"/>
            <a:ext cx="2438400" cy="21907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123301" y="2395835"/>
            <a:ext cx="2791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1000" dirty="0">
                <a:solidFill>
                  <a:srgbClr val="B59E60"/>
                </a:solidFill>
              </a:rPr>
              <a:t>►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Cofounder introduction</a:t>
            </a:r>
          </a:p>
          <a:p>
            <a:pPr lvl="1"/>
            <a:r>
              <a:rPr lang="es-ES" sz="1000" dirty="0">
                <a:solidFill>
                  <a:srgbClr val="B59E60"/>
                </a:solidFill>
              </a:rPr>
              <a:t>►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Introduction to customers such as Brex, eightsleep, byChloe, iMax</a:t>
            </a:r>
          </a:p>
          <a:p>
            <a:pPr lvl="1"/>
            <a:r>
              <a:rPr lang="es-ES" sz="1000" dirty="0">
                <a:solidFill>
                  <a:srgbClr val="B59E60"/>
                </a:solidFill>
              </a:rPr>
              <a:t>►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Introduction to Swan&amp;Legend (A Lead and seed colead) and Communitas</a:t>
            </a:r>
          </a:p>
        </p:txBody>
      </p:sp>
      <p:pic>
        <p:nvPicPr>
          <p:cNvPr id="17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257" y="1830388"/>
            <a:ext cx="157003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>
          <a:xfrm>
            <a:off x="6257026" y="1466850"/>
            <a:ext cx="2438400" cy="2190750"/>
          </a:xfrm>
          <a:prstGeom prst="rect">
            <a:avLst/>
          </a:prstGeom>
          <a:solidFill>
            <a:schemeClr val="bg1"/>
          </a:solidFill>
          <a:ln w="28575">
            <a:solidFill>
              <a:srgbClr val="A89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" name="Imagen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801" y="1668462"/>
            <a:ext cx="702529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CuadroTexto"/>
          <p:cNvSpPr txBox="1"/>
          <p:nvPr/>
        </p:nvSpPr>
        <p:spPr>
          <a:xfrm>
            <a:off x="5915225" y="2395835"/>
            <a:ext cx="2791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1000" dirty="0">
                <a:solidFill>
                  <a:srgbClr val="B59E60"/>
                </a:solidFill>
              </a:rPr>
              <a:t>►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Recruited their first two data science hires</a:t>
            </a:r>
          </a:p>
          <a:p>
            <a:pPr lvl="1"/>
            <a:r>
              <a:rPr lang="es-ES" sz="1000" dirty="0">
                <a:solidFill>
                  <a:srgbClr val="B59E60"/>
                </a:solidFill>
              </a:rPr>
              <a:t>►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Introduction to CFO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9045530" y="1466850"/>
            <a:ext cx="2438400" cy="21907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4" name="Imagen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0191" y="1868488"/>
            <a:ext cx="1664891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CuadroTexto"/>
          <p:cNvSpPr txBox="1"/>
          <p:nvPr/>
        </p:nvSpPr>
        <p:spPr>
          <a:xfrm>
            <a:off x="8692006" y="2395835"/>
            <a:ext cx="27919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1000" dirty="0">
                <a:solidFill>
                  <a:srgbClr val="B59E60"/>
                </a:solidFill>
              </a:rPr>
              <a:t>►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Introduction to Levi’s ($1m ARR), River Island and Deckers</a:t>
            </a:r>
          </a:p>
          <a:p>
            <a:pPr lvl="1"/>
            <a:r>
              <a:rPr lang="es-ES" sz="1000" dirty="0">
                <a:solidFill>
                  <a:srgbClr val="B59E60"/>
                </a:solidFill>
              </a:rPr>
              <a:t>►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Introduction to VP Product</a:t>
            </a:r>
          </a:p>
          <a:p>
            <a:pPr lvl="1"/>
            <a:r>
              <a:rPr lang="es-ES" sz="1000" dirty="0">
                <a:solidFill>
                  <a:srgbClr val="B59E60"/>
                </a:solidFill>
              </a:rPr>
              <a:t>►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Introduction to OakHCFT – led $40m Series B</a:t>
            </a:r>
          </a:p>
          <a:p>
            <a:pPr lvl="1"/>
            <a:r>
              <a:rPr lang="es-ES" sz="1000" dirty="0">
                <a:solidFill>
                  <a:srgbClr val="B59E60"/>
                </a:solidFill>
              </a:rPr>
              <a:t>►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Facilitated China customer roadshow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1793265" y="4021138"/>
            <a:ext cx="2438400" cy="21907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439741" y="4950123"/>
            <a:ext cx="2791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1000" dirty="0">
                <a:solidFill>
                  <a:srgbClr val="B59E60"/>
                </a:solidFill>
              </a:rPr>
              <a:t>►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Introduction to multiple VCs – </a:t>
            </a:r>
          </a:p>
          <a:p>
            <a:pPr lvl="1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co-led Series B with Eclipse ($30m)</a:t>
            </a:r>
          </a:p>
          <a:p>
            <a:pPr lvl="1"/>
            <a:r>
              <a:rPr lang="es-ES" sz="1000" dirty="0">
                <a:solidFill>
                  <a:srgbClr val="B59E60"/>
                </a:solidFill>
              </a:rPr>
              <a:t>►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Helped launch and recruit Data Science team in Israel</a:t>
            </a:r>
          </a:p>
          <a:p>
            <a:pPr lvl="1"/>
            <a:r>
              <a:rPr lang="es-ES" sz="1000" dirty="0">
                <a:solidFill>
                  <a:srgbClr val="B59E60"/>
                </a:solidFill>
              </a:rPr>
              <a:t>►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Introduction to Inventory and Retail Partner (NDA)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4585189" y="4021138"/>
            <a:ext cx="2438400" cy="2190750"/>
          </a:xfrm>
          <a:prstGeom prst="rect">
            <a:avLst/>
          </a:prstGeom>
          <a:solidFill>
            <a:schemeClr val="bg1"/>
          </a:solidFill>
          <a:ln w="28575">
            <a:solidFill>
              <a:srgbClr val="A89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231665" y="4950123"/>
            <a:ext cx="2791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1000" dirty="0">
                <a:solidFill>
                  <a:srgbClr val="B59E60"/>
                </a:solidFill>
              </a:rPr>
              <a:t>►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Introduction to Greycroft Ventures (coinvest in Seed round)</a:t>
            </a:r>
          </a:p>
          <a:p>
            <a:pPr lvl="1"/>
            <a:r>
              <a:rPr lang="es-ES" sz="1000" dirty="0">
                <a:solidFill>
                  <a:srgbClr val="B59E60"/>
                </a:solidFill>
              </a:rPr>
              <a:t>►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Introduction to Head of Business Development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7365390" y="4021138"/>
            <a:ext cx="2438400" cy="21907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33 CuadroTexto"/>
          <p:cNvSpPr txBox="1"/>
          <p:nvPr/>
        </p:nvSpPr>
        <p:spPr>
          <a:xfrm>
            <a:off x="7023589" y="4950123"/>
            <a:ext cx="2791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1000" dirty="0">
                <a:solidFill>
                  <a:srgbClr val="B59E60"/>
                </a:solidFill>
              </a:rPr>
              <a:t>►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Introduction to first client in the retail space</a:t>
            </a:r>
          </a:p>
          <a:p>
            <a:pPr lvl="1"/>
            <a:r>
              <a:rPr lang="es-ES" sz="1000" dirty="0">
                <a:solidFill>
                  <a:srgbClr val="B59E60"/>
                </a:solidFill>
              </a:rPr>
              <a:t>►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Wingdings" pitchFamily="2" charset="2"/>
              </a:rPr>
              <a:t> Introduction to Spider Capital, SF fund that participated in Seed</a:t>
            </a:r>
          </a:p>
        </p:txBody>
      </p:sp>
      <p:pic>
        <p:nvPicPr>
          <p:cNvPr id="38" name="Picture 39" descr="D:\Projects\Companies\Hanaco\Cheetah\Cheetah-New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9865" y="4364038"/>
            <a:ext cx="9937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2" descr="D:\Projects\Companies\Hanaco\Hanaco\Deck Intro\strigo-full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1628" y="4364038"/>
            <a:ext cx="1181379" cy="35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1" descr="D:\Projects\Companies\Hanaco\Hanaco\Newsletter Q2-2019\airbud_BAC-logo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9114" y="4430713"/>
            <a:ext cx="1016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097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B1DB7E4-7B62-4BAD-943A-FC67B1FF6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231105"/>
              </p:ext>
            </p:extLst>
          </p:nvPr>
        </p:nvGraphicFramePr>
        <p:xfrm>
          <a:off x="1353086" y="3810258"/>
          <a:ext cx="8989399" cy="25080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2370">
                  <a:extLst>
                    <a:ext uri="{9D8B030D-6E8A-4147-A177-3AD203B41FA5}">
                      <a16:colId xmlns:a16="http://schemas.microsoft.com/office/drawing/2014/main" val="2894323422"/>
                    </a:ext>
                  </a:extLst>
                </a:gridCol>
                <a:gridCol w="5051394">
                  <a:extLst>
                    <a:ext uri="{9D8B030D-6E8A-4147-A177-3AD203B41FA5}">
                      <a16:colId xmlns:a16="http://schemas.microsoft.com/office/drawing/2014/main" val="3986191835"/>
                    </a:ext>
                  </a:extLst>
                </a:gridCol>
                <a:gridCol w="1695635">
                  <a:extLst>
                    <a:ext uri="{9D8B030D-6E8A-4147-A177-3AD203B41FA5}">
                      <a16:colId xmlns:a16="http://schemas.microsoft.com/office/drawing/2014/main" val="1952577051"/>
                    </a:ext>
                  </a:extLst>
                </a:gridCol>
              </a:tblGrid>
              <a:tr h="313509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Asaf and Praveen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kern="1200" dirty="0">
                        <a:solidFill>
                          <a:schemeClr val="tx1"/>
                        </a:solidFill>
                        <a:latin typeface="Open Sans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Solidus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902295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Israel Talpaz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PMO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SeeTree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64410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Ori Shachar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Open Sans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                           (Acq by Intel)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SeeTree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030888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Lev Oren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kern="1200" dirty="0">
                        <a:solidFill>
                          <a:schemeClr val="tx1"/>
                        </a:solidFill>
                        <a:latin typeface="Open Sans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Darillium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135961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Israel Krush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kern="1200" dirty="0">
                        <a:solidFill>
                          <a:schemeClr val="tx1"/>
                        </a:solidFill>
                        <a:latin typeface="Open Sans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Airbud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90562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Uri Valevski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kern="1200" dirty="0">
                        <a:solidFill>
                          <a:schemeClr val="tx1"/>
                        </a:solidFill>
                        <a:latin typeface="Open Sans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Airbud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267025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Leah Forkosh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WatchDox (Acq by Blackberry)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CNVRG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576966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Eshchar Ben-Shitrit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0" kern="1200" dirty="0">
                        <a:solidFill>
                          <a:schemeClr val="tx1"/>
                        </a:solidFill>
                        <a:latin typeface="Open Sans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 Light" pitchFamily="34" charset="0"/>
                        </a:rPr>
                        <a:t>Redefine Meat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48278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D21E5F-CFCD-5A48-946F-0AB3B77C0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443355"/>
              </p:ext>
            </p:extLst>
          </p:nvPr>
        </p:nvGraphicFramePr>
        <p:xfrm>
          <a:off x="1353086" y="1530811"/>
          <a:ext cx="9858375" cy="1946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2064562808"/>
                    </a:ext>
                  </a:extLst>
                </a:gridCol>
                <a:gridCol w="5048250">
                  <a:extLst>
                    <a:ext uri="{9D8B030D-6E8A-4147-A177-3AD203B41FA5}">
                      <a16:colId xmlns:a16="http://schemas.microsoft.com/office/drawing/2014/main" val="2020314974"/>
                    </a:ext>
                  </a:extLst>
                </a:gridCol>
                <a:gridCol w="2581275">
                  <a:extLst>
                    <a:ext uri="{9D8B030D-6E8A-4147-A177-3AD203B41FA5}">
                      <a16:colId xmlns:a16="http://schemas.microsoft.com/office/drawing/2014/main" val="1743705879"/>
                    </a:ext>
                  </a:extLst>
                </a:gridCol>
              </a:tblGrid>
              <a:tr h="49877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Founder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Prior Co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Current Co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955858"/>
                  </a:ext>
                </a:extLst>
              </a:tr>
              <a:tr h="22644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Na’ama Moran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                       (Acq by Groupon)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Cheetah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039983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Tal Nathanel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                                   (Acq by Livenation)</a:t>
                      </a:r>
                      <a:r>
                        <a:rPr lang="en-US" sz="1100" baseline="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                        </a:t>
                      </a:r>
                      <a:r>
                        <a:rPr lang="en-US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 (Acq by </a:t>
                      </a:r>
                      <a:r>
                        <a:rPr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  <a:hlinkClick r:id="rId2"/>
                        </a:rPr>
                        <a:t>Shiji Group</a:t>
                      </a:r>
                      <a:r>
                        <a:rPr lang="en-US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)</a:t>
                      </a:r>
                      <a:endParaRPr lang="en-US" sz="1100" dirty="0"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Showfields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979132"/>
                  </a:ext>
                </a:extLst>
              </a:tr>
              <a:tr h="339321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Nevo Peretz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aseline="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                        </a:t>
                      </a:r>
                      <a:r>
                        <a:rPr lang="en-US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(Valued at $2B)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Strigo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92119"/>
                  </a:ext>
                </a:extLst>
              </a:tr>
              <a:tr h="22644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Chemi Katz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                  (Acq by Click Media)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Namogoo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319652"/>
                  </a:ext>
                </a:extLst>
              </a:tr>
              <a:tr h="22644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Alon Webman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                          (Acq by Nvidia)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Chain Reaction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498244"/>
                  </a:ext>
                </a:extLst>
              </a:tr>
            </a:tbl>
          </a:graphicData>
        </a:graphic>
      </p:graphicFrame>
      <p:sp>
        <p:nvSpPr>
          <p:cNvPr id="7" name="CuadroTexto 3">
            <a:extLst>
              <a:ext uri="{FF2B5EF4-FFF2-40B4-BE49-F238E27FC236}">
                <a16:creationId xmlns:a16="http://schemas.microsoft.com/office/drawing/2014/main" id="{DCAF2535-A67E-1C43-B891-3EE77E91BDB0}"/>
              </a:ext>
            </a:extLst>
          </p:cNvPr>
          <p:cNvSpPr txBox="1"/>
          <p:nvPr/>
        </p:nvSpPr>
        <p:spPr>
          <a:xfrm>
            <a:off x="0" y="370965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BUILDING A PORTFOLIO OF INCREDIBLE </a:t>
            </a:r>
            <a:r>
              <a:rPr lang="en-US" sz="2400" b="1" dirty="0">
                <a:solidFill>
                  <a:srgbClr val="B59E6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REPEAT </a:t>
            </a:r>
          </a:p>
          <a:p>
            <a:pPr algn="ctr">
              <a:defRPr/>
            </a:pPr>
            <a:r>
              <a:rPr lang="en-US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AND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EXPERIENCED</a:t>
            </a:r>
            <a:r>
              <a:rPr lang="en-US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FOUNDERS</a:t>
            </a:r>
          </a:p>
        </p:txBody>
      </p:sp>
      <p:sp>
        <p:nvSpPr>
          <p:cNvPr id="9" name="8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14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1086386" y="1922976"/>
            <a:ext cx="10391775" cy="1883485"/>
          </a:xfrm>
          <a:prstGeom prst="roundRect">
            <a:avLst>
              <a:gd name="adj" fmla="val 13246"/>
            </a:avLst>
          </a:prstGeom>
          <a:noFill/>
          <a:ln w="38100">
            <a:solidFill>
              <a:srgbClr val="A89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842" name="AutoShape 2" descr="Resultado de imagen para Zapped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6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038" y="2035124"/>
            <a:ext cx="791674" cy="232582"/>
          </a:xfrm>
          <a:prstGeom prst="rect">
            <a:avLst/>
          </a:prstGeom>
          <a:noFill/>
        </p:spPr>
      </p:pic>
      <p:pic>
        <p:nvPicPr>
          <p:cNvPr id="35846" name="Picture 6" descr="Logotipo de MyCheck, a Shiji Group Brand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7839" y="2342522"/>
            <a:ext cx="690174" cy="231367"/>
          </a:xfrm>
          <a:prstGeom prst="rect">
            <a:avLst/>
          </a:prstGeom>
          <a:noFill/>
        </p:spPr>
      </p:pic>
      <p:pic>
        <p:nvPicPr>
          <p:cNvPr id="35848" name="Picture 8" descr="https://media-exp1.licdn.com/media-proxy/ext?w=800&amp;h=800&amp;f=n&amp;hash=1DSGiDD0n7U1k5BaH%2BOrwvqKfdw%3D&amp;ora=1%2CaFBCTXdkRmpGL2lvQUFBPQ%2CxAVta9Er0Vinkhwfjw8177yE41y87UNCVordEGXyD3u0qYrdf37qLcbdfeOouVgSeSQclAU0LvKgQjjoD8K7LILpfNt22sO3I427dA4BYBI3iSdF_NQ8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038" y="2342522"/>
            <a:ext cx="1210772" cy="231367"/>
          </a:xfrm>
          <a:prstGeom prst="rect">
            <a:avLst/>
          </a:prstGeom>
          <a:noFill/>
        </p:spPr>
      </p:pic>
      <p:pic>
        <p:nvPicPr>
          <p:cNvPr id="35850" name="Picture 10" descr="Imagen relacionada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4663" y="2655673"/>
            <a:ext cx="744049" cy="267857"/>
          </a:xfrm>
          <a:prstGeom prst="rect">
            <a:avLst/>
          </a:prstGeom>
          <a:noFill/>
        </p:spPr>
      </p:pic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8" cstate="hqprint">
            <a:lum bright="-3000" contras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138" y="3002972"/>
            <a:ext cx="544023" cy="18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19" descr="Resultado de imagen para goldman sachs logo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138" y="3849119"/>
            <a:ext cx="579713" cy="257174"/>
          </a:xfrm>
          <a:prstGeom prst="rect">
            <a:avLst/>
          </a:prstGeom>
          <a:noFill/>
        </p:spPr>
      </p:pic>
      <p:pic>
        <p:nvPicPr>
          <p:cNvPr id="24" name="Picture 21" descr="Resultado de imagen para mobileye logo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5614" y="4484380"/>
            <a:ext cx="1023078" cy="196757"/>
          </a:xfrm>
          <a:prstGeom prst="rect">
            <a:avLst/>
          </a:prstGeom>
          <a:noFill/>
        </p:spPr>
      </p:pic>
      <p:pic>
        <p:nvPicPr>
          <p:cNvPr id="35867" name="Picture 27" descr="Resultado de imagen para dell emc logo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2750" y="4811430"/>
            <a:ext cx="820249" cy="154045"/>
          </a:xfrm>
          <a:prstGeom prst="rect">
            <a:avLst/>
          </a:prstGeom>
          <a:noFill/>
        </p:spPr>
      </p:pic>
      <p:pic>
        <p:nvPicPr>
          <p:cNvPr id="35869" name="Picture 29" descr="Imagen relacionada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9384" y="5411037"/>
            <a:ext cx="579110" cy="216133"/>
          </a:xfrm>
          <a:prstGeom prst="rect">
            <a:avLst/>
          </a:prstGeom>
          <a:noFill/>
        </p:spPr>
      </p:pic>
      <p:sp>
        <p:nvSpPr>
          <p:cNvPr id="26" name="CuadroTexto 3">
            <a:extLst>
              <a:ext uri="{FF2B5EF4-FFF2-40B4-BE49-F238E27FC236}">
                <a16:creationId xmlns:a16="http://schemas.microsoft.com/office/drawing/2014/main" id="{7DADF950-ED1B-7E40-BA72-FDB377ED983A}"/>
              </a:ext>
            </a:extLst>
          </p:cNvPr>
          <p:cNvSpPr txBox="1"/>
          <p:nvPr/>
        </p:nvSpPr>
        <p:spPr>
          <a:xfrm rot="16200000">
            <a:off x="-276170" y="2586557"/>
            <a:ext cx="21088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B59E6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REPEAT</a:t>
            </a:r>
          </a:p>
        </p:txBody>
      </p:sp>
      <p:sp>
        <p:nvSpPr>
          <p:cNvPr id="27" name="CuadroTexto 3">
            <a:extLst>
              <a:ext uri="{FF2B5EF4-FFF2-40B4-BE49-F238E27FC236}">
                <a16:creationId xmlns:a16="http://schemas.microsoft.com/office/drawing/2014/main" id="{3CBCE690-279C-0F4C-ADD6-D8E11A0810CB}"/>
              </a:ext>
            </a:extLst>
          </p:cNvPr>
          <p:cNvSpPr txBox="1"/>
          <p:nvPr/>
        </p:nvSpPr>
        <p:spPr>
          <a:xfrm rot="16200000">
            <a:off x="-274982" y="4719175"/>
            <a:ext cx="21088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EXPERIENCED</a:t>
            </a:r>
            <a:r>
              <a:rPr lang="en-US" sz="1600" b="1" dirty="0">
                <a:solidFill>
                  <a:srgbClr val="B59E6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03EAD8-ED8A-47C9-AF53-0E5F14061E1B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369" y="5021585"/>
            <a:ext cx="439318" cy="312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83D16E-E0E9-E64B-A93F-B71822960CE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496" y="2984329"/>
            <a:ext cx="1450382" cy="711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8AA1F5-10A1-0344-8CE7-FFA9A5658C8D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138" y="5961267"/>
            <a:ext cx="683161" cy="285220"/>
          </a:xfrm>
          <a:prstGeom prst="rect">
            <a:avLst/>
          </a:prstGeom>
        </p:spPr>
      </p:pic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17110BDE-5852-734B-A0CB-F422CC2CE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731158"/>
              </p:ext>
            </p:extLst>
          </p:nvPr>
        </p:nvGraphicFramePr>
        <p:xfrm>
          <a:off x="1346035" y="3513430"/>
          <a:ext cx="9858375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2064562808"/>
                    </a:ext>
                  </a:extLst>
                </a:gridCol>
                <a:gridCol w="5048250">
                  <a:extLst>
                    <a:ext uri="{9D8B030D-6E8A-4147-A177-3AD203B41FA5}">
                      <a16:colId xmlns:a16="http://schemas.microsoft.com/office/drawing/2014/main" val="2020314974"/>
                    </a:ext>
                  </a:extLst>
                </a:gridCol>
                <a:gridCol w="2581275">
                  <a:extLst>
                    <a:ext uri="{9D8B030D-6E8A-4147-A177-3AD203B41FA5}">
                      <a16:colId xmlns:a16="http://schemas.microsoft.com/office/drawing/2014/main" val="1743705879"/>
                    </a:ext>
                  </a:extLst>
                </a:gridCol>
              </a:tblGrid>
              <a:tr h="226445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Yossi Appelbaum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                          (Acq by Harman)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Open Sans Light" pitchFamily="34" charset="0"/>
                          <a:ea typeface="Open Sans Light" pitchFamily="34" charset="0"/>
                          <a:cs typeface="Open Sans Light" pitchFamily="34" charset="0"/>
                        </a:rPr>
                        <a:t>Sepio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49824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4AE11AA-7ED9-B845-9A13-EDA200F736C2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589" y="3507237"/>
            <a:ext cx="632196" cy="20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50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904928" y="1420799"/>
            <a:ext cx="5038671" cy="2391743"/>
          </a:xfrm>
          <a:prstGeom prst="rect">
            <a:avLst/>
          </a:prstGeom>
          <a:noFill/>
          <a:ln>
            <a:solidFill>
              <a:srgbClr val="CDD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5286CE2-0A61-3D42-AEC7-41902DF39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5270790"/>
              </p:ext>
            </p:extLst>
          </p:nvPr>
        </p:nvGraphicFramePr>
        <p:xfrm>
          <a:off x="1091772" y="1859469"/>
          <a:ext cx="4737528" cy="165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68D6C6-C7F1-AF4A-9682-F7A8684A3383}"/>
              </a:ext>
            </a:extLst>
          </p:cNvPr>
          <p:cNvSpPr txBox="1"/>
          <p:nvPr/>
        </p:nvSpPr>
        <p:spPr>
          <a:xfrm>
            <a:off x="1675059" y="2518423"/>
            <a:ext cx="86026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 lead</a:t>
            </a:r>
          </a:p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Series A</a:t>
            </a:r>
          </a:p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3/18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448D52-514C-284F-8E1A-AFD6AEE7E1E2}"/>
              </a:ext>
            </a:extLst>
          </p:cNvPr>
          <p:cNvSpPr txBox="1"/>
          <p:nvPr/>
        </p:nvSpPr>
        <p:spPr>
          <a:xfrm>
            <a:off x="2724218" y="2267090"/>
            <a:ext cx="10164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$40m Series B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Q3 2019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5131FA2-E519-5743-8768-2259745AFF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6281610"/>
              </p:ext>
            </p:extLst>
          </p:nvPr>
        </p:nvGraphicFramePr>
        <p:xfrm>
          <a:off x="6360793" y="1859469"/>
          <a:ext cx="4735295" cy="164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8D5CAB9-5528-3F40-9DAA-465642D13490}"/>
              </a:ext>
            </a:extLst>
          </p:cNvPr>
          <p:cNvSpPr txBox="1"/>
          <p:nvPr/>
        </p:nvSpPr>
        <p:spPr>
          <a:xfrm>
            <a:off x="7153275" y="2415114"/>
            <a:ext cx="984209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 lead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Series A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10/18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0E2740-D46C-D84C-A5DA-2817E9257464}"/>
              </a:ext>
            </a:extLst>
          </p:cNvPr>
          <p:cNvSpPr txBox="1"/>
          <p:nvPr/>
        </p:nvSpPr>
        <p:spPr>
          <a:xfrm>
            <a:off x="8424229" y="2348582"/>
            <a:ext cx="1043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$30m Series B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Q2 2019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175C95-CD30-8240-9FF8-2DEBBB00EBA8}"/>
              </a:ext>
            </a:extLst>
          </p:cNvPr>
          <p:cNvSpPr/>
          <p:nvPr/>
        </p:nvSpPr>
        <p:spPr>
          <a:xfrm>
            <a:off x="6358560" y="3517859"/>
            <a:ext cx="4737528" cy="275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Launching own supply chain and warehouse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662C105-9923-014A-B725-18BB5CD80637}"/>
              </a:ext>
            </a:extLst>
          </p:cNvPr>
          <p:cNvGraphicFramePr/>
          <p:nvPr/>
        </p:nvGraphicFramePr>
        <p:xfrm>
          <a:off x="1091772" y="4429125"/>
          <a:ext cx="4737528" cy="164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B3BE740-1A8D-674F-A62D-ADA31B4C987B}"/>
              </a:ext>
            </a:extLst>
          </p:cNvPr>
          <p:cNvSpPr txBox="1"/>
          <p:nvPr/>
        </p:nvSpPr>
        <p:spPr>
          <a:xfrm>
            <a:off x="2178094" y="5312000"/>
            <a:ext cx="8839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 lead</a:t>
            </a:r>
          </a:p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Series A 8.18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A4A62A-E3F8-B34E-9C2C-914CA1588204}"/>
              </a:ext>
            </a:extLst>
          </p:cNvPr>
          <p:cNvSpPr txBox="1"/>
          <p:nvPr/>
        </p:nvSpPr>
        <p:spPr>
          <a:xfrm>
            <a:off x="2654575" y="4976418"/>
            <a:ext cx="12609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$6M Series A II 10.18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F046F8D-EB34-F24C-B631-B86AB38399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1390818"/>
              </p:ext>
            </p:extLst>
          </p:nvPr>
        </p:nvGraphicFramePr>
        <p:xfrm>
          <a:off x="6358560" y="4495800"/>
          <a:ext cx="4737528" cy="1583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AE8531FF-A524-4247-BDB6-337EFD591208}"/>
              </a:ext>
            </a:extLst>
          </p:cNvPr>
          <p:cNvSpPr txBox="1"/>
          <p:nvPr/>
        </p:nvSpPr>
        <p:spPr>
          <a:xfrm>
            <a:off x="6825022" y="5409273"/>
            <a:ext cx="9100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 lead</a:t>
            </a:r>
          </a:p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Seed 2/18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9E15FB-B5B4-B642-A9CD-9F6230E7BE5F}"/>
              </a:ext>
            </a:extLst>
          </p:cNvPr>
          <p:cNvSpPr txBox="1"/>
          <p:nvPr/>
        </p:nvSpPr>
        <p:spPr>
          <a:xfrm>
            <a:off x="8021675" y="4981058"/>
            <a:ext cx="10168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$9m Series A </a:t>
            </a:r>
          </a:p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closing Q4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033DF-C7EE-D447-BAE3-CA16B7431F80}"/>
              </a:ext>
            </a:extLst>
          </p:cNvPr>
          <p:cNvSpPr txBox="1"/>
          <p:nvPr/>
        </p:nvSpPr>
        <p:spPr>
          <a:xfrm>
            <a:off x="-17220" y="888768"/>
            <a:ext cx="122092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 actively tracks portfolio performance across a variety of metrics</a:t>
            </a:r>
          </a:p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See below for examples of Revenue (actual and projections)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4845" y="1613145"/>
            <a:ext cx="1731840" cy="19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 descr="D:\Projects\Companies\Hanaco\Hanaco\Newsletter Q2-2019\Logos_Namoogo.jp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694" y="3536909"/>
            <a:ext cx="1699804" cy="218483"/>
          </a:xfrm>
          <a:prstGeom prst="rect">
            <a:avLst/>
          </a:prstGeom>
          <a:noFill/>
        </p:spPr>
      </p:pic>
      <p:sp>
        <p:nvSpPr>
          <p:cNvPr id="24" name="23 Rectángulo"/>
          <p:cNvSpPr/>
          <p:nvPr/>
        </p:nvSpPr>
        <p:spPr>
          <a:xfrm>
            <a:off x="904928" y="3960848"/>
            <a:ext cx="5038671" cy="2391743"/>
          </a:xfrm>
          <a:prstGeom prst="rect">
            <a:avLst/>
          </a:prstGeom>
          <a:noFill/>
          <a:ln>
            <a:solidFill>
              <a:srgbClr val="CDD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5" name="Imagen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04308" y="4029760"/>
            <a:ext cx="626871" cy="46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15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9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29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3" name="32 Conector recto"/>
          <p:cNvCxnSpPr/>
          <p:nvPr/>
        </p:nvCxnSpPr>
        <p:spPr>
          <a:xfrm>
            <a:off x="1072722" y="3499675"/>
            <a:ext cx="4737528" cy="0"/>
          </a:xfrm>
          <a:prstGeom prst="line">
            <a:avLst/>
          </a:prstGeom>
          <a:ln w="19050">
            <a:solidFill>
              <a:srgbClr val="CDD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1072722" y="6071973"/>
            <a:ext cx="4737528" cy="0"/>
          </a:xfrm>
          <a:prstGeom prst="line">
            <a:avLst/>
          </a:prstGeom>
          <a:ln w="19050">
            <a:solidFill>
              <a:srgbClr val="CDD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Rectángulo"/>
          <p:cNvSpPr/>
          <p:nvPr/>
        </p:nvSpPr>
        <p:spPr>
          <a:xfrm>
            <a:off x="6190766" y="1420799"/>
            <a:ext cx="5038671" cy="2391743"/>
          </a:xfrm>
          <a:prstGeom prst="rect">
            <a:avLst/>
          </a:prstGeom>
          <a:noFill/>
          <a:ln>
            <a:solidFill>
              <a:srgbClr val="CDD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6" name="35 Conector recto"/>
          <p:cNvCxnSpPr/>
          <p:nvPr/>
        </p:nvCxnSpPr>
        <p:spPr>
          <a:xfrm>
            <a:off x="6358560" y="3499675"/>
            <a:ext cx="4737528" cy="0"/>
          </a:xfrm>
          <a:prstGeom prst="line">
            <a:avLst/>
          </a:prstGeom>
          <a:ln w="19050">
            <a:solidFill>
              <a:srgbClr val="CDD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9" descr="D:\Projects\Companies\Hanaco\Cheetah\Cheetah-NewLogo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30618" y="1557844"/>
            <a:ext cx="9937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37 Rectángulo"/>
          <p:cNvSpPr/>
          <p:nvPr/>
        </p:nvSpPr>
        <p:spPr>
          <a:xfrm>
            <a:off x="6190766" y="3960848"/>
            <a:ext cx="5038671" cy="2391743"/>
          </a:xfrm>
          <a:prstGeom prst="rect">
            <a:avLst/>
          </a:prstGeom>
          <a:noFill/>
          <a:ln>
            <a:solidFill>
              <a:srgbClr val="CDD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0" name="Picture 2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68039" y="4148138"/>
            <a:ext cx="157003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D:\Projects\Companies\Hanaco\Hanaco\Newsletter Q2-2019\Logos_Showfields.png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7663" y="6079667"/>
            <a:ext cx="1925294" cy="257348"/>
          </a:xfrm>
          <a:prstGeom prst="rect">
            <a:avLst/>
          </a:prstGeom>
          <a:noFill/>
        </p:spPr>
      </p:pic>
      <p:pic>
        <p:nvPicPr>
          <p:cNvPr id="41" name="Picture 2" descr="D:\Projects\Companies\Hanaco\Hanaco\Newsletter Q2-2019\Logos_Showfields.png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3137" y="6072955"/>
            <a:ext cx="760575" cy="251061"/>
          </a:xfrm>
          <a:prstGeom prst="rect">
            <a:avLst/>
          </a:prstGeom>
          <a:noFill/>
        </p:spPr>
      </p:pic>
      <p:pic>
        <p:nvPicPr>
          <p:cNvPr id="42" name="Picture 2" descr="D:\Projects\Companies\Hanaco\Hanaco\Newsletter Q2-2019\Logos_Showfields.png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5612" y="6188520"/>
            <a:ext cx="2115944" cy="116446"/>
          </a:xfrm>
          <a:prstGeom prst="rect">
            <a:avLst/>
          </a:prstGeom>
          <a:noFill/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6728AA5E-4242-E845-B8EE-166D2D95C546}"/>
              </a:ext>
            </a:extLst>
          </p:cNvPr>
          <p:cNvSpPr txBox="1">
            <a:spLocks/>
          </p:cNvSpPr>
          <p:nvPr/>
        </p:nvSpPr>
        <p:spPr>
          <a:xfrm>
            <a:off x="0" y="57150"/>
            <a:ext cx="12192000" cy="104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HANACO VENTURES PORTFOLIO REVENUE PERFORMANCE</a:t>
            </a:r>
          </a:p>
        </p:txBody>
      </p:sp>
      <p:pic>
        <p:nvPicPr>
          <p:cNvPr id="11266" name="Picture 2" descr="Resultado de imagen para citrosuco logo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158" y="6129167"/>
            <a:ext cx="730421" cy="194849"/>
          </a:xfrm>
          <a:prstGeom prst="rect">
            <a:avLst/>
          </a:prstGeom>
          <a:noFill/>
        </p:spPr>
      </p:pic>
      <p:pic>
        <p:nvPicPr>
          <p:cNvPr id="44" name="Picture 3" descr="D:\Projects\Companies\Hanaco\Hanaco\Newsletter Q1-2019\Namogoo_Logos.jpg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2598" y="3548063"/>
            <a:ext cx="2919884" cy="205108"/>
          </a:xfrm>
          <a:prstGeom prst="rect">
            <a:avLst/>
          </a:prstGeom>
          <a:noFill/>
        </p:spPr>
      </p:pic>
      <p:cxnSp>
        <p:nvCxnSpPr>
          <p:cNvPr id="39" name="38 Conector recto"/>
          <p:cNvCxnSpPr/>
          <p:nvPr/>
        </p:nvCxnSpPr>
        <p:spPr>
          <a:xfrm>
            <a:off x="6358560" y="6071973"/>
            <a:ext cx="4737528" cy="0"/>
          </a:xfrm>
          <a:prstGeom prst="line">
            <a:avLst/>
          </a:prstGeom>
          <a:ln w="19050">
            <a:solidFill>
              <a:srgbClr val="CDD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5E999C7-FA99-3041-9826-9601303CFF3F}"/>
              </a:ext>
            </a:extLst>
          </p:cNvPr>
          <p:cNvSpPr txBox="1"/>
          <p:nvPr/>
        </p:nvSpPr>
        <p:spPr>
          <a:xfrm>
            <a:off x="9183361" y="1875555"/>
            <a:ext cx="10435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$25m Series C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Q1 2020</a:t>
            </a:r>
          </a:p>
        </p:txBody>
      </p:sp>
    </p:spTree>
    <p:extLst>
      <p:ext uri="{BB962C8B-B14F-4D97-AF65-F5344CB8AC3E}">
        <p14:creationId xmlns:p14="http://schemas.microsoft.com/office/powerpoint/2010/main" val="1469773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40 Conector recto"/>
          <p:cNvCxnSpPr/>
          <p:nvPr/>
        </p:nvCxnSpPr>
        <p:spPr>
          <a:xfrm>
            <a:off x="10715625" y="1931791"/>
            <a:ext cx="0" cy="1431311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9277350" y="1931791"/>
            <a:ext cx="0" cy="1440836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2895599" y="2085975"/>
            <a:ext cx="0" cy="1267602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1457324" y="2085975"/>
            <a:ext cx="0" cy="1277127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9277350" y="3759260"/>
            <a:ext cx="0" cy="1687426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7877175" y="3806884"/>
            <a:ext cx="0" cy="1610539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4314825" y="3797360"/>
            <a:ext cx="0" cy="1620063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2876550" y="3787835"/>
            <a:ext cx="0" cy="1629588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 rot="18900000">
            <a:off x="9321817" y="2900363"/>
            <a:ext cx="1328736" cy="1328736"/>
          </a:xfrm>
          <a:prstGeom prst="rect">
            <a:avLst/>
          </a:prstGeom>
          <a:solidFill>
            <a:srgbClr val="F3F6F7"/>
          </a:solidFill>
          <a:ln>
            <a:solidFill>
              <a:srgbClr val="F3F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 rot="18900000">
            <a:off x="1529307" y="2890838"/>
            <a:ext cx="1328736" cy="1328736"/>
          </a:xfrm>
          <a:prstGeom prst="rect">
            <a:avLst/>
          </a:prstGeom>
          <a:solidFill>
            <a:srgbClr val="F3F6F7"/>
          </a:solidFill>
          <a:ln>
            <a:solidFill>
              <a:srgbClr val="F3F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 rot="18900000">
            <a:off x="7883543" y="2900364"/>
            <a:ext cx="1328736" cy="13287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 rot="18900000">
            <a:off x="2943225" y="2900364"/>
            <a:ext cx="1328736" cy="13287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 rot="18900000">
            <a:off x="4655506" y="2132988"/>
            <a:ext cx="2871459" cy="2871459"/>
          </a:xfrm>
          <a:prstGeom prst="rect">
            <a:avLst/>
          </a:prstGeom>
          <a:solidFill>
            <a:srgbClr val="A89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/>
          <p:cNvPicPr>
            <a:picLocks noChangeAspect="1" noChangeArrowheads="1"/>
          </p:cNvPicPr>
          <p:nvPr/>
        </p:nvPicPr>
        <p:blipFill>
          <a:blip r:embed="rId2" cstate="hqprint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0296" y="3084693"/>
            <a:ext cx="2142030" cy="86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D:\Projects\Companies\Hanaco\Hanaco\Deck - Early Stage II\Icons\value.png"/>
          <p:cNvPicPr>
            <a:picLocks noChangeAspect="1" noChangeArrowheads="1"/>
          </p:cNvPicPr>
          <p:nvPr/>
        </p:nvPicPr>
        <p:blipFill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159" y="3243876"/>
            <a:ext cx="651849" cy="651849"/>
          </a:xfrm>
          <a:prstGeom prst="rect">
            <a:avLst/>
          </a:prstGeom>
          <a:noFill/>
        </p:spPr>
      </p:pic>
      <p:pic>
        <p:nvPicPr>
          <p:cNvPr id="41987" name="Picture 3" descr="D:\Projects\Companies\Hanaco\Hanaco\Deck - Early Stage II\Icons\lightbul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7864" y="3199362"/>
            <a:ext cx="715413" cy="715413"/>
          </a:xfrm>
          <a:prstGeom prst="rect">
            <a:avLst/>
          </a:prstGeom>
          <a:noFill/>
        </p:spPr>
      </p:pic>
      <p:pic>
        <p:nvPicPr>
          <p:cNvPr id="41988" name="Picture 4" descr="D:\Projects\Companies\Hanaco\Hanaco\Deck - Early Stage II\Icons\collaboration.png"/>
          <p:cNvPicPr>
            <a:picLocks noChangeAspect="1" noChangeArrowheads="1"/>
          </p:cNvPicPr>
          <p:nvPr/>
        </p:nvPicPr>
        <p:blipFill>
          <a:blip r:embed="rId5" cstate="hqprint"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6" y="3205776"/>
            <a:ext cx="639208" cy="639208"/>
          </a:xfrm>
          <a:prstGeom prst="rect">
            <a:avLst/>
          </a:prstGeom>
          <a:noFill/>
        </p:spPr>
      </p:pic>
      <p:pic>
        <p:nvPicPr>
          <p:cNvPr id="41989" name="Picture 5" descr="D:\Projects\Companies\Hanaco\Hanaco\Deck - Early Stage II\Icons\growth.png"/>
          <p:cNvPicPr>
            <a:picLocks noChangeAspect="1" noChangeArrowheads="1"/>
          </p:cNvPicPr>
          <p:nvPr/>
        </p:nvPicPr>
        <p:blipFill>
          <a:blip r:embed="rId6" cstate="hqprint"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3112" y="3218412"/>
            <a:ext cx="676275" cy="676275"/>
          </a:xfrm>
          <a:prstGeom prst="rect">
            <a:avLst/>
          </a:prstGeom>
          <a:noFill/>
        </p:spPr>
      </p:pic>
      <p:sp>
        <p:nvSpPr>
          <p:cNvPr id="16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074" y="4965745"/>
            <a:ext cx="14287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100" b="1">
                <a:latin typeface="Open Sans" pitchFamily="34" charset="0"/>
                <a:ea typeface="Open Sans" pitchFamily="34" charset="0"/>
                <a:cs typeface="Open Sans" pitchFamily="34" charset="0"/>
              </a:rPr>
              <a:t>PORTFOLIO VALUE-ADD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515634" y="5446686"/>
            <a:ext cx="21098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US offices: Customer Access</a:t>
            </a:r>
          </a:p>
          <a:p>
            <a:pPr marL="342900" indent="-342900"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Platform: Hanaco Boost</a:t>
            </a:r>
          </a:p>
        </p:txBody>
      </p:sp>
      <p:sp>
        <p:nvSpPr>
          <p:cNvPr id="18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175" y="4965745"/>
            <a:ext cx="14001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050" b="1">
                <a:latin typeface="Open Sans" pitchFamily="34" charset="0"/>
                <a:ea typeface="Open Sans" pitchFamily="34" charset="0"/>
                <a:cs typeface="Open Sans" pitchFamily="34" charset="0"/>
              </a:rPr>
              <a:t>FOUNDER REFERENCES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7248526" y="5522913"/>
            <a:ext cx="26384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Established track record/reputation</a:t>
            </a:r>
          </a:p>
          <a:p>
            <a:pPr marL="342900" indent="-342900"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Deal flow through founders</a:t>
            </a:r>
          </a:p>
        </p:txBody>
      </p:sp>
      <p:sp>
        <p:nvSpPr>
          <p:cNvPr id="20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9976" y="1389521"/>
            <a:ext cx="166899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050" b="1">
                <a:latin typeface="Open Sans" pitchFamily="34" charset="0"/>
                <a:ea typeface="Open Sans" pitchFamily="34" charset="0"/>
                <a:cs typeface="Open Sans" pitchFamily="34" charset="0"/>
              </a:rPr>
              <a:t>COINVEST &amp; FOLLOW ON FUNDING</a:t>
            </a:r>
          </a:p>
        </p:txBody>
      </p:sp>
      <p:sp>
        <p:nvSpPr>
          <p:cNvPr id="22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4" y="1465721"/>
            <a:ext cx="14382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100" b="1">
                <a:latin typeface="Open Sans" pitchFamily="34" charset="0"/>
                <a:ea typeface="Open Sans" pitchFamily="34" charset="0"/>
                <a:cs typeface="Open Sans" pitchFamily="34" charset="0"/>
              </a:rPr>
              <a:t>TEAM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1137678" y="1860910"/>
            <a:ext cx="21098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Same generation as </a:t>
            </a:r>
          </a:p>
          <a:p>
            <a:pPr marL="342900" indent="-342900"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founders</a:t>
            </a:r>
          </a:p>
          <a:p>
            <a:pPr marL="342900" indent="-342900"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“Hustle”</a:t>
            </a:r>
          </a:p>
        </p:txBody>
      </p:sp>
      <p:sp>
        <p:nvSpPr>
          <p:cNvPr id="25" name="24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6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16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28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CuadroTexto 3">
            <a:extLst>
              <a:ext uri="{FF2B5EF4-FFF2-40B4-BE49-F238E27FC236}">
                <a16:creationId xmlns:a16="http://schemas.microsoft.com/office/drawing/2014/main" id="{DCAF2535-A67E-1C43-B891-3EE77E91BDB0}"/>
              </a:ext>
            </a:extLst>
          </p:cNvPr>
          <p:cNvSpPr txBox="1"/>
          <p:nvPr/>
        </p:nvSpPr>
        <p:spPr>
          <a:xfrm>
            <a:off x="0" y="424486"/>
            <a:ext cx="12192000" cy="587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HANACO’S EDGE WITH COMPANIES</a:t>
            </a:r>
          </a:p>
        </p:txBody>
      </p:sp>
      <p:sp>
        <p:nvSpPr>
          <p:cNvPr id="34" name="20 CuadroTexto">
            <a:extLst>
              <a:ext uri="{FF2B5EF4-FFF2-40B4-BE49-F238E27FC236}">
                <a16:creationId xmlns:a16="http://schemas.microsoft.com/office/drawing/2014/main" id="{25EFE651-DE7D-2741-B0B5-EF834DE20AF3}"/>
              </a:ext>
            </a:extLst>
          </p:cNvPr>
          <p:cNvSpPr txBox="1"/>
          <p:nvPr/>
        </p:nvSpPr>
        <p:spPr>
          <a:xfrm>
            <a:off x="9286871" y="1925898"/>
            <a:ext cx="14477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Coinvest mostly</a:t>
            </a:r>
          </a:p>
          <a:p>
            <a:pPr marL="342900" indent="-342900"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with US funds </a:t>
            </a:r>
          </a:p>
          <a:p>
            <a:pPr marL="342900" indent="-342900"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Follow on funding</a:t>
            </a:r>
          </a:p>
          <a:p>
            <a:pPr marL="342900" indent="-342900"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from Hanaco</a:t>
            </a:r>
          </a:p>
        </p:txBody>
      </p:sp>
    </p:spTree>
    <p:extLst>
      <p:ext uri="{BB962C8B-B14F-4D97-AF65-F5344CB8AC3E}">
        <p14:creationId xmlns:p14="http://schemas.microsoft.com/office/powerpoint/2010/main" val="3177499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uadroTexto 3">
            <a:extLst>
              <a:ext uri="{FF2B5EF4-FFF2-40B4-BE49-F238E27FC236}">
                <a16:creationId xmlns:a16="http://schemas.microsoft.com/office/drawing/2014/main" id="{1C5DBC0C-D545-3A43-9C87-0A1D8B175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7338"/>
            <a:ext cx="121920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CO" altLang="en-US" sz="2400" b="1">
                <a:latin typeface="Open Sans Extrabold" panose="020B0606030504020204" pitchFamily="34" charset="0"/>
              </a:rPr>
              <a:t>MACRO THESIS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B59E60"/>
                </a:solidFill>
                <a:latin typeface="Open Sans SemiBold" panose="020B0606030504020204" pitchFamily="34" charset="0"/>
                <a:cs typeface="Open Sans SemiBold" panose="020B0606030504020204" pitchFamily="34" charset="0"/>
              </a:rPr>
              <a:t>EXAMPLES OF MACRO TRENDS WE ARE PROACTIVELY INVESTING IN</a:t>
            </a:r>
          </a:p>
        </p:txBody>
      </p:sp>
      <p:sp>
        <p:nvSpPr>
          <p:cNvPr id="23554" name="CuadroTexto 7">
            <a:extLst>
              <a:ext uri="{FF2B5EF4-FFF2-40B4-BE49-F238E27FC236}">
                <a16:creationId xmlns:a16="http://schemas.microsoft.com/office/drawing/2014/main" id="{27F04A5E-8D58-824D-B0AB-5C632C12F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2366963"/>
            <a:ext cx="1976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7F7F7F"/>
                </a:solidFill>
              </a:rPr>
              <a:t>”More Than the Vehicle”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7F7F7F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7F7F7F"/>
                </a:solidFill>
              </a:rPr>
              <a:t>Modern transportation requires reinvented mobility services such as data, ride sharing, infrastructure and new cyber vulnerabilities</a:t>
            </a:r>
          </a:p>
        </p:txBody>
      </p:sp>
      <p:sp>
        <p:nvSpPr>
          <p:cNvPr id="21" name="CuadroTexto 7">
            <a:extLst>
              <a:ext uri="{FF2B5EF4-FFF2-40B4-BE49-F238E27FC236}">
                <a16:creationId xmlns:a16="http://schemas.microsoft.com/office/drawing/2014/main" id="{585D04E3-92F7-6C4A-9A98-D49A0C887414}"/>
              </a:ext>
            </a:extLst>
          </p:cNvPr>
          <p:cNvSpPr txBox="1"/>
          <p:nvPr/>
        </p:nvSpPr>
        <p:spPr bwMode="auto">
          <a:xfrm>
            <a:off x="2841625" y="2365375"/>
            <a:ext cx="19288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ＭＳ Ｐゴシック" charset="-128"/>
              </a:rPr>
              <a:t>Generational shift of spending power to millennials with modern preferences</a:t>
            </a:r>
          </a:p>
        </p:txBody>
      </p:sp>
      <p:sp>
        <p:nvSpPr>
          <p:cNvPr id="24" name="CuadroTexto 7">
            <a:extLst>
              <a:ext uri="{FF2B5EF4-FFF2-40B4-BE49-F238E27FC236}">
                <a16:creationId xmlns:a16="http://schemas.microsoft.com/office/drawing/2014/main" id="{8D068102-5E46-9B41-A10F-B9C1F859DB2F}"/>
              </a:ext>
            </a:extLst>
          </p:cNvPr>
          <p:cNvSpPr txBox="1"/>
          <p:nvPr/>
        </p:nvSpPr>
        <p:spPr bwMode="auto">
          <a:xfrm>
            <a:off x="5205413" y="2379663"/>
            <a:ext cx="167798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ＭＳ Ｐゴシック" charset="-128"/>
              </a:rPr>
              <a:t>New technology advancing one of the largest, most inelastic and outdated industries</a:t>
            </a:r>
          </a:p>
        </p:txBody>
      </p:sp>
      <p:sp>
        <p:nvSpPr>
          <p:cNvPr id="27" name="CuadroTexto 7">
            <a:extLst>
              <a:ext uri="{FF2B5EF4-FFF2-40B4-BE49-F238E27FC236}">
                <a16:creationId xmlns:a16="http://schemas.microsoft.com/office/drawing/2014/main" id="{DF25DEEF-7926-5D46-BA1A-3A0C0159196E}"/>
              </a:ext>
            </a:extLst>
          </p:cNvPr>
          <p:cNvSpPr txBox="1"/>
          <p:nvPr/>
        </p:nvSpPr>
        <p:spPr bwMode="auto">
          <a:xfrm>
            <a:off x="7453313" y="2359025"/>
            <a:ext cx="17684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ＭＳ Ｐゴシック" charset="-128"/>
              </a:rPr>
              <a:t>Core HW and SW infrastructure to support blockchain adoption </a:t>
            </a:r>
          </a:p>
        </p:txBody>
      </p:sp>
      <p:sp>
        <p:nvSpPr>
          <p:cNvPr id="45" name="CuadroTexto 7">
            <a:extLst>
              <a:ext uri="{FF2B5EF4-FFF2-40B4-BE49-F238E27FC236}">
                <a16:creationId xmlns:a16="http://schemas.microsoft.com/office/drawing/2014/main" id="{2C8CCBB4-13F3-EC4B-AEA0-0C3EB140C49C}"/>
              </a:ext>
            </a:extLst>
          </p:cNvPr>
          <p:cNvSpPr txBox="1"/>
          <p:nvPr/>
        </p:nvSpPr>
        <p:spPr bwMode="auto">
          <a:xfrm>
            <a:off x="9731375" y="2359025"/>
            <a:ext cx="18256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ＭＳ Ｐゴシック" charset="-128"/>
              </a:rPr>
              <a:t>Enterprise budgets moving from CIO to micro-business units</a:t>
            </a:r>
          </a:p>
        </p:txBody>
      </p:sp>
      <p:sp>
        <p:nvSpPr>
          <p:cNvPr id="7191" name="CuadroTexto 6">
            <a:extLst>
              <a:ext uri="{FF2B5EF4-FFF2-40B4-BE49-F238E27FC236}">
                <a16:creationId xmlns:a16="http://schemas.microsoft.com/office/drawing/2014/main" id="{4D2D8537-C608-D843-A48F-0E035CA6F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1830388"/>
            <a:ext cx="17192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1200" dirty="0">
                <a:solidFill>
                  <a:schemeClr val="bg2">
                    <a:lumMod val="2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MOBILITY SERVICES</a:t>
            </a:r>
          </a:p>
        </p:txBody>
      </p:sp>
      <p:sp>
        <p:nvSpPr>
          <p:cNvPr id="7192" name="CuadroTexto 6">
            <a:extLst>
              <a:ext uri="{FF2B5EF4-FFF2-40B4-BE49-F238E27FC236}">
                <a16:creationId xmlns:a16="http://schemas.microsoft.com/office/drawing/2014/main" id="{9B83E1D2-CFF9-AF4C-9A93-1B8527A39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038" y="1631950"/>
            <a:ext cx="1693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1200" dirty="0">
                <a:solidFill>
                  <a:schemeClr val="bg2">
                    <a:lumMod val="2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MILLENNIAL BUYING POWER</a:t>
            </a:r>
          </a:p>
        </p:txBody>
      </p:sp>
      <p:sp>
        <p:nvSpPr>
          <p:cNvPr id="7193" name="CuadroTexto 6">
            <a:extLst>
              <a:ext uri="{FF2B5EF4-FFF2-40B4-BE49-F238E27FC236}">
                <a16:creationId xmlns:a16="http://schemas.microsoft.com/office/drawing/2014/main" id="{D048218B-6B41-8E45-9113-9F6EA209E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8" y="1628775"/>
            <a:ext cx="1487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1200" dirty="0">
                <a:solidFill>
                  <a:schemeClr val="bg2">
                    <a:lumMod val="2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AGRICULTURE &amp; FOODTECH</a:t>
            </a:r>
          </a:p>
        </p:txBody>
      </p:sp>
      <p:sp>
        <p:nvSpPr>
          <p:cNvPr id="7194" name="CuadroTexto 6">
            <a:extLst>
              <a:ext uri="{FF2B5EF4-FFF2-40B4-BE49-F238E27FC236}">
                <a16:creationId xmlns:a16="http://schemas.microsoft.com/office/drawing/2014/main" id="{0CD10D05-BD7D-6A4E-9C0D-6FFA133E8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1751013"/>
            <a:ext cx="18462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1200" dirty="0">
                <a:solidFill>
                  <a:schemeClr val="bg2">
                    <a:lumMod val="2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BLOCKCHAIN</a:t>
            </a:r>
          </a:p>
        </p:txBody>
      </p:sp>
      <p:sp>
        <p:nvSpPr>
          <p:cNvPr id="7195" name="CuadroTexto 6">
            <a:extLst>
              <a:ext uri="{FF2B5EF4-FFF2-40B4-BE49-F238E27FC236}">
                <a16:creationId xmlns:a16="http://schemas.microsoft.com/office/drawing/2014/main" id="{6F00233D-940F-E94F-B7AB-BD4F3504F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9271" y="1746118"/>
            <a:ext cx="1709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1200" dirty="0">
                <a:solidFill>
                  <a:schemeClr val="bg2">
                    <a:lumMod val="2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MODERN ENTERPRISE </a:t>
            </a:r>
          </a:p>
        </p:txBody>
      </p:sp>
      <p:pic>
        <p:nvPicPr>
          <p:cNvPr id="23567" name="Picture 5">
            <a:extLst>
              <a:ext uri="{FF2B5EF4-FFF2-40B4-BE49-F238E27FC236}">
                <a16:creationId xmlns:a16="http://schemas.microsoft.com/office/drawing/2014/main" id="{E0C55DA4-107F-294C-8580-16C79530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458" y="4606925"/>
            <a:ext cx="7493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6" descr="Image result for moovit logo">
            <a:extLst>
              <a:ext uri="{FF2B5EF4-FFF2-40B4-BE49-F238E27FC236}">
                <a16:creationId xmlns:a16="http://schemas.microsoft.com/office/drawing/2014/main" id="{9F49FE79-156D-D147-8C9D-1374BD12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083" y="5081588"/>
            <a:ext cx="11255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45">
            <a:extLst>
              <a:ext uri="{FF2B5EF4-FFF2-40B4-BE49-F238E27FC236}">
                <a16:creationId xmlns:a16="http://schemas.microsoft.com/office/drawing/2014/main" id="{3974F43E-4A76-FF44-A62B-85574242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850" y="4376738"/>
            <a:ext cx="11953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8" name="Picture 40">
            <a:extLst>
              <a:ext uri="{FF2B5EF4-FFF2-40B4-BE49-F238E27FC236}">
                <a16:creationId xmlns:a16="http://schemas.microsoft.com/office/drawing/2014/main" id="{4805C921-D0EE-7443-B617-2EA314B75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325" y="5081588"/>
            <a:ext cx="11969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48 Rectángulo redondeado">
            <a:extLst>
              <a:ext uri="{FF2B5EF4-FFF2-40B4-BE49-F238E27FC236}">
                <a16:creationId xmlns:a16="http://schemas.microsoft.com/office/drawing/2014/main" id="{9FF70D94-74CA-2745-B070-E2840CAB196F}"/>
              </a:ext>
            </a:extLst>
          </p:cNvPr>
          <p:cNvSpPr/>
          <p:nvPr/>
        </p:nvSpPr>
        <p:spPr>
          <a:xfrm>
            <a:off x="628650" y="4130675"/>
            <a:ext cx="1860550" cy="2127250"/>
          </a:xfrm>
          <a:prstGeom prst="roundRect">
            <a:avLst/>
          </a:prstGeom>
          <a:noFill/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50" name="Rectángulo 20">
            <a:extLst>
              <a:ext uri="{FF2B5EF4-FFF2-40B4-BE49-F238E27FC236}">
                <a16:creationId xmlns:a16="http://schemas.microsoft.com/office/drawing/2014/main" id="{FE178FF3-4B28-8347-8024-0C06296E218B}"/>
              </a:ext>
            </a:extLst>
          </p:cNvPr>
          <p:cNvSpPr/>
          <p:nvPr/>
        </p:nvSpPr>
        <p:spPr bwMode="auto">
          <a:xfrm>
            <a:off x="708025" y="2139950"/>
            <a:ext cx="1708150" cy="50800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52" name="Rectángulo 20">
            <a:extLst>
              <a:ext uri="{FF2B5EF4-FFF2-40B4-BE49-F238E27FC236}">
                <a16:creationId xmlns:a16="http://schemas.microsoft.com/office/drawing/2014/main" id="{F9F28FD7-8E39-7F4F-A3E7-E4A4635F63EA}"/>
              </a:ext>
            </a:extLst>
          </p:cNvPr>
          <p:cNvSpPr/>
          <p:nvPr/>
        </p:nvSpPr>
        <p:spPr bwMode="auto">
          <a:xfrm>
            <a:off x="2963863" y="2138363"/>
            <a:ext cx="1708150" cy="50800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53" name="52 Rectángulo redondeado">
            <a:extLst>
              <a:ext uri="{FF2B5EF4-FFF2-40B4-BE49-F238E27FC236}">
                <a16:creationId xmlns:a16="http://schemas.microsoft.com/office/drawing/2014/main" id="{84A9DAA9-5B58-F84E-81CE-90838A18047B}"/>
              </a:ext>
            </a:extLst>
          </p:cNvPr>
          <p:cNvSpPr/>
          <p:nvPr/>
        </p:nvSpPr>
        <p:spPr>
          <a:xfrm>
            <a:off x="2895600" y="4129088"/>
            <a:ext cx="1862138" cy="2127250"/>
          </a:xfrm>
          <a:prstGeom prst="roundRect">
            <a:avLst/>
          </a:prstGeom>
          <a:noFill/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cxnSp>
        <p:nvCxnSpPr>
          <p:cNvPr id="62" name="61 Conector recto">
            <a:extLst>
              <a:ext uri="{FF2B5EF4-FFF2-40B4-BE49-F238E27FC236}">
                <a16:creationId xmlns:a16="http://schemas.microsoft.com/office/drawing/2014/main" id="{7C59301C-0B35-EF48-9315-A1975600D881}"/>
              </a:ext>
            </a:extLst>
          </p:cNvPr>
          <p:cNvCxnSpPr>
            <a:endCxn id="53" idx="0"/>
          </p:cNvCxnSpPr>
          <p:nvPr/>
        </p:nvCxnSpPr>
        <p:spPr>
          <a:xfrm>
            <a:off x="3822700" y="3436938"/>
            <a:ext cx="3175" cy="69215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>
            <a:extLst>
              <a:ext uri="{FF2B5EF4-FFF2-40B4-BE49-F238E27FC236}">
                <a16:creationId xmlns:a16="http://schemas.microsoft.com/office/drawing/2014/main" id="{3C8AE40F-6357-984E-9885-EE9857CD8D60}"/>
              </a:ext>
            </a:extLst>
          </p:cNvPr>
          <p:cNvCxnSpPr/>
          <p:nvPr/>
        </p:nvCxnSpPr>
        <p:spPr>
          <a:xfrm>
            <a:off x="1533525" y="3822700"/>
            <a:ext cx="0" cy="315913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Rectángulo redondeado">
            <a:extLst>
              <a:ext uri="{FF2B5EF4-FFF2-40B4-BE49-F238E27FC236}">
                <a16:creationId xmlns:a16="http://schemas.microsoft.com/office/drawing/2014/main" id="{72170BCB-F58F-174E-A859-DD5677587D90}"/>
              </a:ext>
            </a:extLst>
          </p:cNvPr>
          <p:cNvSpPr/>
          <p:nvPr/>
        </p:nvSpPr>
        <p:spPr>
          <a:xfrm>
            <a:off x="5141913" y="4127500"/>
            <a:ext cx="1860550" cy="2125663"/>
          </a:xfrm>
          <a:prstGeom prst="roundRect">
            <a:avLst/>
          </a:prstGeom>
          <a:noFill/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cxnSp>
        <p:nvCxnSpPr>
          <p:cNvPr id="69" name="68 Conector recto">
            <a:extLst>
              <a:ext uri="{FF2B5EF4-FFF2-40B4-BE49-F238E27FC236}">
                <a16:creationId xmlns:a16="http://schemas.microsoft.com/office/drawing/2014/main" id="{245F8D62-B529-8148-9D10-33D2EB28DB4C}"/>
              </a:ext>
            </a:extLst>
          </p:cNvPr>
          <p:cNvCxnSpPr>
            <a:cxnSpLocks/>
            <a:endCxn id="68" idx="0"/>
          </p:cNvCxnSpPr>
          <p:nvPr/>
        </p:nvCxnSpPr>
        <p:spPr>
          <a:xfrm>
            <a:off x="6072188" y="3329354"/>
            <a:ext cx="0" cy="798146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ángulo 20">
            <a:extLst>
              <a:ext uri="{FF2B5EF4-FFF2-40B4-BE49-F238E27FC236}">
                <a16:creationId xmlns:a16="http://schemas.microsoft.com/office/drawing/2014/main" id="{103F5945-DD42-9048-A174-39CEEF427BD4}"/>
              </a:ext>
            </a:extLst>
          </p:cNvPr>
          <p:cNvSpPr/>
          <p:nvPr/>
        </p:nvSpPr>
        <p:spPr bwMode="auto">
          <a:xfrm>
            <a:off x="5221288" y="2146300"/>
            <a:ext cx="1708150" cy="50800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71" name="Rectángulo 20">
            <a:extLst>
              <a:ext uri="{FF2B5EF4-FFF2-40B4-BE49-F238E27FC236}">
                <a16:creationId xmlns:a16="http://schemas.microsoft.com/office/drawing/2014/main" id="{1B8846BC-9745-6645-995A-0B34ABD4D95D}"/>
              </a:ext>
            </a:extLst>
          </p:cNvPr>
          <p:cNvSpPr/>
          <p:nvPr/>
        </p:nvSpPr>
        <p:spPr bwMode="auto">
          <a:xfrm>
            <a:off x="7467600" y="2146300"/>
            <a:ext cx="1708150" cy="50800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72" name="71 Rectángulo redondeado">
            <a:extLst>
              <a:ext uri="{FF2B5EF4-FFF2-40B4-BE49-F238E27FC236}">
                <a16:creationId xmlns:a16="http://schemas.microsoft.com/office/drawing/2014/main" id="{C0FE326B-3CDC-5B43-8CFB-30C3FD3A4FEE}"/>
              </a:ext>
            </a:extLst>
          </p:cNvPr>
          <p:cNvSpPr/>
          <p:nvPr/>
        </p:nvSpPr>
        <p:spPr>
          <a:xfrm>
            <a:off x="7453313" y="4125913"/>
            <a:ext cx="1862137" cy="2125662"/>
          </a:xfrm>
          <a:prstGeom prst="roundRect">
            <a:avLst/>
          </a:prstGeom>
          <a:noFill/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cxnSp>
        <p:nvCxnSpPr>
          <p:cNvPr id="73" name="72 Conector recto">
            <a:extLst>
              <a:ext uri="{FF2B5EF4-FFF2-40B4-BE49-F238E27FC236}">
                <a16:creationId xmlns:a16="http://schemas.microsoft.com/office/drawing/2014/main" id="{A4E15454-2D66-E74B-95EF-4FACB570A883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8383588" y="3117850"/>
            <a:ext cx="794" cy="1008063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ángulo 20">
            <a:extLst>
              <a:ext uri="{FF2B5EF4-FFF2-40B4-BE49-F238E27FC236}">
                <a16:creationId xmlns:a16="http://schemas.microsoft.com/office/drawing/2014/main" id="{EA60DCAD-3FCF-A547-8F9F-AFEAA042D98F}"/>
              </a:ext>
            </a:extLst>
          </p:cNvPr>
          <p:cNvSpPr/>
          <p:nvPr/>
        </p:nvSpPr>
        <p:spPr bwMode="auto">
          <a:xfrm>
            <a:off x="9791700" y="2144713"/>
            <a:ext cx="1708150" cy="50800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75" name="74 Rectángulo redondeado">
            <a:extLst>
              <a:ext uri="{FF2B5EF4-FFF2-40B4-BE49-F238E27FC236}">
                <a16:creationId xmlns:a16="http://schemas.microsoft.com/office/drawing/2014/main" id="{272A32A7-1471-8C41-9C84-A2D5DCAE76A9}"/>
              </a:ext>
            </a:extLst>
          </p:cNvPr>
          <p:cNvSpPr/>
          <p:nvPr/>
        </p:nvSpPr>
        <p:spPr>
          <a:xfrm>
            <a:off x="9709150" y="4135438"/>
            <a:ext cx="1862138" cy="2125662"/>
          </a:xfrm>
          <a:prstGeom prst="roundRect">
            <a:avLst/>
          </a:prstGeom>
          <a:noFill/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cxnSp>
        <p:nvCxnSpPr>
          <p:cNvPr id="76" name="75 Conector recto">
            <a:extLst>
              <a:ext uri="{FF2B5EF4-FFF2-40B4-BE49-F238E27FC236}">
                <a16:creationId xmlns:a16="http://schemas.microsoft.com/office/drawing/2014/main" id="{9FC8D944-022B-A645-BEF9-00B73F2A831B}"/>
              </a:ext>
            </a:extLst>
          </p:cNvPr>
          <p:cNvCxnSpPr>
            <a:endCxn id="75" idx="0"/>
          </p:cNvCxnSpPr>
          <p:nvPr/>
        </p:nvCxnSpPr>
        <p:spPr>
          <a:xfrm>
            <a:off x="10641013" y="3117850"/>
            <a:ext cx="0" cy="1017588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98" name="Picture 5">
            <a:extLst>
              <a:ext uri="{FF2B5EF4-FFF2-40B4-BE49-F238E27FC236}">
                <a16:creationId xmlns:a16="http://schemas.microsoft.com/office/drawing/2014/main" id="{CF87649F-5618-4943-977B-449CDD51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1028" y="5078516"/>
            <a:ext cx="15462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0" name="Picture 7">
            <a:extLst>
              <a:ext uri="{FF2B5EF4-FFF2-40B4-BE49-F238E27FC236}">
                <a16:creationId xmlns:a16="http://schemas.microsoft.com/office/drawing/2014/main" id="{58DAAAFC-B7C8-0245-9332-C39290A4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0" y="4779963"/>
            <a:ext cx="9001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1" name="Picture 50">
            <a:extLst>
              <a:ext uri="{FF2B5EF4-FFF2-40B4-BE49-F238E27FC236}">
                <a16:creationId xmlns:a16="http://schemas.microsoft.com/office/drawing/2014/main" id="{ED77980A-D1B7-B74D-80D3-EABC7D310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96" y="5553075"/>
            <a:ext cx="15795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9 Elipse">
            <a:extLst>
              <a:ext uri="{FF2B5EF4-FFF2-40B4-BE49-F238E27FC236}">
                <a16:creationId xmlns:a16="http://schemas.microsoft.com/office/drawing/2014/main" id="{71F4EA1C-907E-124B-A060-5DB6FB4B365D}"/>
              </a:ext>
            </a:extLst>
          </p:cNvPr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4" name="11 CuadroTexto">
            <a:extLst>
              <a:ext uri="{FF2B5EF4-FFF2-40B4-BE49-F238E27FC236}">
                <a16:creationId xmlns:a16="http://schemas.microsoft.com/office/drawing/2014/main" id="{58E6E045-5BD8-884C-ABD0-5968AB1E7A88}"/>
              </a:ext>
            </a:extLst>
          </p:cNvPr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17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56" name="12 CuadroTexto">
            <a:extLst>
              <a:ext uri="{FF2B5EF4-FFF2-40B4-BE49-F238E27FC236}">
                <a16:creationId xmlns:a16="http://schemas.microsoft.com/office/drawing/2014/main" id="{0F7130BD-80D4-1A4B-8FDF-B0FCB290FE5E}"/>
              </a:ext>
            </a:extLst>
          </p:cNvPr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7" name="Imagen 5">
            <a:extLst>
              <a:ext uri="{FF2B5EF4-FFF2-40B4-BE49-F238E27FC236}">
                <a16:creationId xmlns:a16="http://schemas.microsoft.com/office/drawing/2014/main" id="{424BF680-931B-B84C-9557-B9FC7AA2F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13 Rectángulo redondeado">
            <a:extLst>
              <a:ext uri="{FF2B5EF4-FFF2-40B4-BE49-F238E27FC236}">
                <a16:creationId xmlns:a16="http://schemas.microsoft.com/office/drawing/2014/main" id="{85EFFB02-3B60-3141-992D-2A7B96F31D7A}"/>
              </a:ext>
            </a:extLst>
          </p:cNvPr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9" name="Picture 42">
            <a:extLst>
              <a:ext uri="{FF2B5EF4-FFF2-40B4-BE49-F238E27FC236}">
                <a16:creationId xmlns:a16="http://schemas.microsoft.com/office/drawing/2014/main" id="{1E1541D0-7005-B748-BE1B-5CE756641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6113" y="4650136"/>
            <a:ext cx="1036055" cy="31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1">
            <a:extLst>
              <a:ext uri="{FF2B5EF4-FFF2-40B4-BE49-F238E27FC236}">
                <a16:creationId xmlns:a16="http://schemas.microsoft.com/office/drawing/2014/main" id="{C238396E-E0FC-154A-94E1-AC40B88EC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6113" y="4315069"/>
            <a:ext cx="1036055" cy="21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2">
            <a:extLst>
              <a:ext uri="{FF2B5EF4-FFF2-40B4-BE49-F238E27FC236}">
                <a16:creationId xmlns:a16="http://schemas.microsoft.com/office/drawing/2014/main" id="{C26A2ECE-1497-C64B-ADCE-8510DA3C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115" y="5834043"/>
            <a:ext cx="990050" cy="28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3">
            <a:extLst>
              <a:ext uri="{FF2B5EF4-FFF2-40B4-BE49-F238E27FC236}">
                <a16:creationId xmlns:a16="http://schemas.microsoft.com/office/drawing/2014/main" id="{8766C660-17E5-3E40-A1FE-B6881D627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7904" y="4769772"/>
            <a:ext cx="1661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0CF5CBB8-5DB6-AF42-9A49-B727115A347C}"/>
              </a:ext>
            </a:extLst>
          </p:cNvPr>
          <p:cNvGrpSpPr/>
          <p:nvPr/>
        </p:nvGrpSpPr>
        <p:grpSpPr>
          <a:xfrm>
            <a:off x="7766711" y="5335515"/>
            <a:ext cx="1344437" cy="461665"/>
            <a:chOff x="7436583" y="4082025"/>
            <a:chExt cx="1344437" cy="461665"/>
          </a:xfrm>
        </p:grpSpPr>
        <p:pic>
          <p:nvPicPr>
            <p:cNvPr id="79" name="Picture 3">
              <a:extLst>
                <a:ext uri="{FF2B5EF4-FFF2-40B4-BE49-F238E27FC236}">
                  <a16:creationId xmlns:a16="http://schemas.microsoft.com/office/drawing/2014/main" id="{96022982-78C8-E041-99AC-A30F38D28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926012">
              <a:off x="7437872" y="4146150"/>
              <a:ext cx="331984" cy="33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41643F5-5A50-5643-87BE-7059D3BD9749}"/>
                </a:ext>
              </a:extLst>
            </p:cNvPr>
            <p:cNvSpPr txBox="1"/>
            <p:nvPr/>
          </p:nvSpPr>
          <p:spPr>
            <a:xfrm>
              <a:off x="7436583" y="4082025"/>
              <a:ext cx="13444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uperclarendon" panose="02060605060000020003" pitchFamily="18" charset="77"/>
                </a:rPr>
                <a:t>Chain Reaction</a:t>
              </a:r>
            </a:p>
          </p:txBody>
        </p:sp>
      </p:grpSp>
      <p:pic>
        <p:nvPicPr>
          <p:cNvPr id="81" name="Picture 39">
            <a:extLst>
              <a:ext uri="{FF2B5EF4-FFF2-40B4-BE49-F238E27FC236}">
                <a16:creationId xmlns:a16="http://schemas.microsoft.com/office/drawing/2014/main" id="{89BFDAC4-3F80-A94A-894E-57E734BE1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9660" y="4983000"/>
            <a:ext cx="103638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Imagen 9">
            <a:extLst>
              <a:ext uri="{FF2B5EF4-FFF2-40B4-BE49-F238E27FC236}">
                <a16:creationId xmlns:a16="http://schemas.microsoft.com/office/drawing/2014/main" id="{D685E26D-B4F6-574F-950F-EE5B5FF544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9674" y="4336373"/>
            <a:ext cx="636357" cy="46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03B2A76B-965D-F442-9AC3-C4D5B604D8A1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196" y="5484487"/>
            <a:ext cx="1243312" cy="513903"/>
          </a:xfrm>
          <a:prstGeom prst="rect">
            <a:avLst/>
          </a:prstGeom>
        </p:spPr>
      </p:pic>
      <p:pic>
        <p:nvPicPr>
          <p:cNvPr id="84" name="Picture 31">
            <a:extLst>
              <a:ext uri="{FF2B5EF4-FFF2-40B4-BE49-F238E27FC236}">
                <a16:creationId xmlns:a16="http://schemas.microsoft.com/office/drawing/2014/main" id="{A2ABF074-3011-C849-9147-15176ABE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8551" y="5369665"/>
            <a:ext cx="1331178" cy="34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23">
            <a:extLst>
              <a:ext uri="{FF2B5EF4-FFF2-40B4-BE49-F238E27FC236}">
                <a16:creationId xmlns:a16="http://schemas.microsoft.com/office/drawing/2014/main" id="{9F76770A-1851-9E41-AC39-1117DFD4200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158" y="5761655"/>
            <a:ext cx="1817580" cy="32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311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18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CuadroTexto 3">
            <a:extLst>
              <a:ext uri="{FF2B5EF4-FFF2-40B4-BE49-F238E27FC236}">
                <a16:creationId xmlns:a16="http://schemas.microsoft.com/office/drawing/2014/main" id="{DCAF2535-A67E-1C43-B891-3EE77E91BDB0}"/>
              </a:ext>
            </a:extLst>
          </p:cNvPr>
          <p:cNvSpPr txBox="1"/>
          <p:nvPr/>
        </p:nvSpPr>
        <p:spPr>
          <a:xfrm>
            <a:off x="0" y="414961"/>
            <a:ext cx="12192000" cy="587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LP COMMUNICATION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818051" y="3381375"/>
            <a:ext cx="3352311" cy="2343150"/>
          </a:xfrm>
          <a:prstGeom prst="roundRect">
            <a:avLst>
              <a:gd name="adj" fmla="val 10030"/>
            </a:avLst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4456601" y="3381375"/>
            <a:ext cx="3352311" cy="2343150"/>
          </a:xfrm>
          <a:prstGeom prst="roundRect">
            <a:avLst>
              <a:gd name="adj" fmla="val 10030"/>
            </a:avLst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8077689" y="3381375"/>
            <a:ext cx="3352311" cy="2343150"/>
          </a:xfrm>
          <a:prstGeom prst="roundRect">
            <a:avLst>
              <a:gd name="adj" fmla="val 10030"/>
            </a:avLst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50" y="3571875"/>
            <a:ext cx="33523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400" b="1">
                <a:latin typeface="Open Sans Extrabold" panose="020B0606030504020204" pitchFamily="34" charset="0"/>
              </a:rPr>
              <a:t>DATA ROOM</a:t>
            </a:r>
          </a:p>
        </p:txBody>
      </p:sp>
      <p:sp>
        <p:nvSpPr>
          <p:cNvPr id="21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601" y="3571875"/>
            <a:ext cx="33523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400" b="1">
                <a:latin typeface="Open Sans Extrabold" panose="020B0606030504020204" pitchFamily="34" charset="0"/>
              </a:rPr>
              <a:t>DETAILED NEWSLETTER</a:t>
            </a:r>
          </a:p>
        </p:txBody>
      </p:sp>
      <p:sp>
        <p:nvSpPr>
          <p:cNvPr id="22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689" y="3570386"/>
            <a:ext cx="33523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400" b="1">
                <a:latin typeface="Open Sans Extrabold" panose="020B0606030504020204" pitchFamily="34" charset="0"/>
              </a:rPr>
              <a:t>HANACO APP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2646605" y="1485900"/>
            <a:ext cx="3352311" cy="1628775"/>
          </a:xfrm>
          <a:prstGeom prst="roundRect">
            <a:avLst>
              <a:gd name="adj" fmla="val 10030"/>
            </a:avLst>
          </a:prstGeom>
          <a:noFill/>
          <a:ln w="19050">
            <a:solidFill>
              <a:srgbClr val="B59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6275140" y="1485900"/>
            <a:ext cx="3352311" cy="1628775"/>
          </a:xfrm>
          <a:prstGeom prst="roundRect">
            <a:avLst>
              <a:gd name="adj" fmla="val 10030"/>
            </a:avLst>
          </a:prstGeom>
          <a:noFill/>
          <a:ln w="19050">
            <a:solidFill>
              <a:srgbClr val="B59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1343804" y="3932600"/>
            <a:ext cx="2390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Robust investment memo outlining diligence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709440" y="3990975"/>
            <a:ext cx="2846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hlinkClick r:id="rId3"/>
              </a:rPr>
              <a:t>LINK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8318747" y="3990975"/>
            <a:ext cx="284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Complete with portfolio updates, founder interviews and links to all of the above</a:t>
            </a:r>
          </a:p>
        </p:txBody>
      </p:sp>
      <p:sp>
        <p:nvSpPr>
          <p:cNvPr id="28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351" y="1685925"/>
            <a:ext cx="33523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400" b="1">
                <a:latin typeface="Open Sans Extrabold" panose="020B0606030504020204" pitchFamily="34" charset="0"/>
              </a:rPr>
              <a:t>FINANCIAL REPORTING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2643859" y="2095500"/>
            <a:ext cx="335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Although everyone should, we actually deliver our financial report well before deadlines - 30 days quarterly; 90 days yearly</a:t>
            </a:r>
          </a:p>
        </p:txBody>
      </p:sp>
      <p:sp>
        <p:nvSpPr>
          <p:cNvPr id="30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140" y="1685925"/>
            <a:ext cx="33523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400" b="1">
                <a:latin typeface="Open Sans Extrabold" panose="020B0606030504020204" pitchFamily="34" charset="0"/>
              </a:rPr>
              <a:t>CO-INVESTMENT OPPORTUNITIES 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6525235" y="2095500"/>
            <a:ext cx="2846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Very active in offering coinvests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4864" y="4846449"/>
            <a:ext cx="1105434" cy="140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337" y="4646831"/>
            <a:ext cx="1182657" cy="153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089" y="4471690"/>
            <a:ext cx="1375201" cy="189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7172" name="Picture 4" descr="D:\Projects\Companies\Hanaco\Hanaco\Deck - Early Stage II\iPhone X Template.p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8622" y="4646831"/>
            <a:ext cx="1052517" cy="1823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121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ángulo 42">
            <a:extLst>
              <a:ext uri="{FF2B5EF4-FFF2-40B4-BE49-F238E27FC236}">
                <a16:creationId xmlns:a16="http://schemas.microsoft.com/office/drawing/2014/main" id="{7075D40D-E924-F840-80B8-81F54C6CA43F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0484" name="CuadroTexto 3">
            <a:extLst>
              <a:ext uri="{FF2B5EF4-FFF2-40B4-BE49-F238E27FC236}">
                <a16:creationId xmlns:a16="http://schemas.microsoft.com/office/drawing/2014/main" id="{897E375B-BF99-A64B-B2C2-ED5821FB6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4000"/>
            <a:ext cx="12187238" cy="89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CO" altLang="en-US" sz="2400" b="1">
                <a:latin typeface="Open Sans Extrabold" panose="020B0606030504020204" pitchFamily="34" charset="0"/>
              </a:rPr>
              <a:t>HANACO VENTURES I PORTFOLIO TO DATE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59E60"/>
                </a:solidFill>
                <a:latin typeface="Open Sans SemiBold" panose="020B0606030504020204" pitchFamily="34" charset="0"/>
                <a:cs typeface="Open Sans SemiBold" panose="020B0606030504020204" pitchFamily="34" charset="0"/>
              </a:rPr>
              <a:t>HANACO I TO INVEST IN UP TO ANOTHER 3 COMPANIES</a:t>
            </a:r>
          </a:p>
        </p:txBody>
      </p:sp>
      <p:sp>
        <p:nvSpPr>
          <p:cNvPr id="76" name="75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0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81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19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85" name="84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7" name="86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1" name="70 Rectángulo"/>
          <p:cNvSpPr/>
          <p:nvPr/>
        </p:nvSpPr>
        <p:spPr>
          <a:xfrm>
            <a:off x="857742" y="1454474"/>
            <a:ext cx="164306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89 Rectángulo"/>
          <p:cNvSpPr/>
          <p:nvPr/>
        </p:nvSpPr>
        <p:spPr>
          <a:xfrm>
            <a:off x="2621455" y="1454474"/>
            <a:ext cx="164306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1" name="90 Rectángulo"/>
          <p:cNvSpPr/>
          <p:nvPr/>
        </p:nvSpPr>
        <p:spPr>
          <a:xfrm>
            <a:off x="4385168" y="1454474"/>
            <a:ext cx="164306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91 Rectángulo"/>
          <p:cNvSpPr/>
          <p:nvPr/>
        </p:nvSpPr>
        <p:spPr>
          <a:xfrm>
            <a:off x="6148881" y="1454474"/>
            <a:ext cx="164306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3" name="92 Rectángulo"/>
          <p:cNvSpPr/>
          <p:nvPr/>
        </p:nvSpPr>
        <p:spPr>
          <a:xfrm>
            <a:off x="7912594" y="1454474"/>
            <a:ext cx="164306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1" name="Imagen 2">
            <a:extLst>
              <a:ext uri="{FF2B5EF4-FFF2-40B4-BE49-F238E27FC236}">
                <a16:creationId xmlns:a16="http://schemas.microsoft.com/office/drawing/2014/main" id="{3D439248-CED6-9C41-9DA6-67D62B81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42" y="1462412"/>
            <a:ext cx="1647695" cy="58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35">
            <a:extLst>
              <a:ext uri="{FF2B5EF4-FFF2-40B4-BE49-F238E27FC236}">
                <a16:creationId xmlns:a16="http://schemas.microsoft.com/office/drawing/2014/main" id="{630D2104-CAF5-C24F-B8A1-59E627FF1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1455" y="1457650"/>
            <a:ext cx="1648928" cy="58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36">
            <a:extLst>
              <a:ext uri="{FF2B5EF4-FFF2-40B4-BE49-F238E27FC236}">
                <a16:creationId xmlns:a16="http://schemas.microsoft.com/office/drawing/2014/main" id="{21B0747A-2B09-6945-9F41-CBDE82B4A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5168" y="1454475"/>
            <a:ext cx="1642763" cy="58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47">
            <a:extLst>
              <a:ext uri="{FF2B5EF4-FFF2-40B4-BE49-F238E27FC236}">
                <a16:creationId xmlns:a16="http://schemas.microsoft.com/office/drawing/2014/main" id="{72389592-E69E-1F47-A6DE-9F698A531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881" y="1462412"/>
            <a:ext cx="1656318" cy="58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48">
            <a:extLst>
              <a:ext uri="{FF2B5EF4-FFF2-40B4-BE49-F238E27FC236}">
                <a16:creationId xmlns:a16="http://schemas.microsoft.com/office/drawing/2014/main" id="{1558A5E5-889C-E347-8C6F-5555DF9C4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1660" y="1462412"/>
            <a:ext cx="1643994" cy="58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CuadroTexto 7">
            <a:extLst>
              <a:ext uri="{FF2B5EF4-FFF2-40B4-BE49-F238E27FC236}">
                <a16:creationId xmlns:a16="http://schemas.microsoft.com/office/drawing/2014/main" id="{FCF7AE2D-189A-E742-8496-1C7CEB6F9834}"/>
              </a:ext>
            </a:extLst>
          </p:cNvPr>
          <p:cNvSpPr txBox="1"/>
          <p:nvPr/>
        </p:nvSpPr>
        <p:spPr bwMode="auto">
          <a:xfrm>
            <a:off x="873616" y="2116461"/>
            <a:ext cx="162718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s-CO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Namogoo</a:t>
            </a:r>
            <a:r>
              <a:rPr lang="en-US" altLang="es-CO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 is a cyber security company that prevents customer journey hijacking, removes false bot traffic and optimizes site performance to improve sales conversion and cleanse corrupt data</a:t>
            </a:r>
          </a:p>
        </p:txBody>
      </p:sp>
      <p:sp>
        <p:nvSpPr>
          <p:cNvPr id="113" name="CuadroTexto 7">
            <a:extLst>
              <a:ext uri="{FF2B5EF4-FFF2-40B4-BE49-F238E27FC236}">
                <a16:creationId xmlns:a16="http://schemas.microsoft.com/office/drawing/2014/main" id="{6D7E5636-AB57-8040-B7B7-D6A7881A4B69}"/>
              </a:ext>
            </a:extLst>
          </p:cNvPr>
          <p:cNvSpPr txBox="1"/>
          <p:nvPr/>
        </p:nvSpPr>
        <p:spPr bwMode="auto">
          <a:xfrm>
            <a:off x="2621455" y="2116461"/>
            <a:ext cx="161144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s-CO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Showfields</a:t>
            </a:r>
            <a:r>
              <a:rPr lang="en-US" altLang="es-CO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 is a real estate technology company reinventing retail for 21st century consumers by offering digital-native and traditional brands short term colocation physical space leases  </a:t>
            </a:r>
          </a:p>
        </p:txBody>
      </p:sp>
      <p:sp>
        <p:nvSpPr>
          <p:cNvPr id="114" name="CuadroTexto 7">
            <a:extLst>
              <a:ext uri="{FF2B5EF4-FFF2-40B4-BE49-F238E27FC236}">
                <a16:creationId xmlns:a16="http://schemas.microsoft.com/office/drawing/2014/main" id="{151C9185-5EB2-3D4E-BE47-F988518D4AD4}"/>
              </a:ext>
            </a:extLst>
          </p:cNvPr>
          <p:cNvSpPr txBox="1"/>
          <p:nvPr/>
        </p:nvSpPr>
        <p:spPr bwMode="auto">
          <a:xfrm>
            <a:off x="4385168" y="2116461"/>
            <a:ext cx="16102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s-CO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SeeTree</a:t>
            </a:r>
            <a:r>
              <a:rPr lang="en-US" altLang="es-CO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 is an agriculture analytics platform that leverages computer vision and artificial intelligence to help farmers to manage and improve their crop yields</a:t>
            </a:r>
          </a:p>
        </p:txBody>
      </p:sp>
      <p:sp>
        <p:nvSpPr>
          <p:cNvPr id="115" name="CuadroTexto 7">
            <a:extLst>
              <a:ext uri="{FF2B5EF4-FFF2-40B4-BE49-F238E27FC236}">
                <a16:creationId xmlns:a16="http://schemas.microsoft.com/office/drawing/2014/main" id="{146CDE7C-15BB-074C-B0B2-A23CF04E8C0F}"/>
              </a:ext>
            </a:extLst>
          </p:cNvPr>
          <p:cNvSpPr txBox="1"/>
          <p:nvPr/>
        </p:nvSpPr>
        <p:spPr bwMode="auto">
          <a:xfrm>
            <a:off x="6148881" y="2116461"/>
            <a:ext cx="161023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Darillium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 enables enterprises to efficiently deploy applicative workloads and new business services across multiple platforms and clouds</a:t>
            </a:r>
          </a:p>
        </p:txBody>
      </p:sp>
      <p:sp>
        <p:nvSpPr>
          <p:cNvPr id="116" name="CuadroTexto 7">
            <a:extLst>
              <a:ext uri="{FF2B5EF4-FFF2-40B4-BE49-F238E27FC236}">
                <a16:creationId xmlns:a16="http://schemas.microsoft.com/office/drawing/2014/main" id="{651F7C45-AD29-974B-9089-959EF50E2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594" y="2116461"/>
            <a:ext cx="161023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rgbClr val="7F7F7F"/>
                </a:solidFill>
              </a:rPr>
              <a:t>Cheetah</a:t>
            </a:r>
            <a:r>
              <a:rPr lang="en-US" altLang="en-US" sz="900" dirty="0">
                <a:solidFill>
                  <a:srgbClr val="7F7F7F"/>
                </a:solidFill>
              </a:rPr>
              <a:t>’s e-commerce marketplace offers the simplest, fastest and most affordable solution for SMBs (restaurants) to manage their daily purchasing of supplies and services</a:t>
            </a:r>
            <a:endParaRPr lang="en-US" altLang="es-CO" sz="900" dirty="0">
              <a:solidFill>
                <a:srgbClr val="7F7F7F"/>
              </a:solidFill>
            </a:endParaRPr>
          </a:p>
        </p:txBody>
      </p:sp>
      <p:sp>
        <p:nvSpPr>
          <p:cNvPr id="126" name="CuadroTexto 21">
            <a:extLst>
              <a:ext uri="{FF2B5EF4-FFF2-40B4-BE49-F238E27FC236}">
                <a16:creationId xmlns:a16="http://schemas.microsoft.com/office/drawing/2014/main" id="{A9F8C284-C75C-7447-B193-8426EAF40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616" y="3209585"/>
            <a:ext cx="16318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O" sz="900" b="1" dirty="0">
                <a:solidFill>
                  <a:srgbClr val="262626"/>
                </a:solidFill>
              </a:rPr>
              <a:t>Lead $15m Series A II</a:t>
            </a:r>
            <a:endParaRPr lang="en-US" altLang="en-US" sz="900" dirty="0">
              <a:solidFill>
                <a:srgbClr val="7F7F7F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7F7F7F"/>
                </a:solidFill>
              </a:rPr>
              <a:t>Coinvestors: Oak HCFT, GPV</a:t>
            </a:r>
          </a:p>
        </p:txBody>
      </p:sp>
      <p:sp>
        <p:nvSpPr>
          <p:cNvPr id="127" name="CuadroTexto 21">
            <a:extLst>
              <a:ext uri="{FF2B5EF4-FFF2-40B4-BE49-F238E27FC236}">
                <a16:creationId xmlns:a16="http://schemas.microsoft.com/office/drawing/2014/main" id="{F86CF886-0616-6840-91B3-F5E1273FE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095" y="3223118"/>
            <a:ext cx="16442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O" sz="900" b="1" dirty="0">
                <a:solidFill>
                  <a:srgbClr val="262626"/>
                </a:solidFill>
              </a:rPr>
              <a:t>Lead $6m Seed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7F7F7F"/>
                </a:solidFill>
              </a:rPr>
              <a:t>Coinvestors: Swan &amp; Legend, Communitas</a:t>
            </a:r>
          </a:p>
        </p:txBody>
      </p:sp>
      <p:sp>
        <p:nvSpPr>
          <p:cNvPr id="128" name="CuadroTexto 21">
            <a:extLst>
              <a:ext uri="{FF2B5EF4-FFF2-40B4-BE49-F238E27FC236}">
                <a16:creationId xmlns:a16="http://schemas.microsoft.com/office/drawing/2014/main" id="{F00663E7-178F-114E-B359-BB0E2259C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168" y="3209585"/>
            <a:ext cx="180193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rgbClr val="262626"/>
                </a:solidFill>
              </a:rPr>
              <a:t>Lead $6m Series 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7F7F7F"/>
                </a:solidFill>
              </a:rPr>
              <a:t>Coinvestors: 3G Capital,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7F7F7F"/>
                </a:solidFill>
              </a:rPr>
              <a:t>Canaan</a:t>
            </a:r>
          </a:p>
        </p:txBody>
      </p:sp>
      <p:sp>
        <p:nvSpPr>
          <p:cNvPr id="129" name="CuadroTexto 21">
            <a:extLst>
              <a:ext uri="{FF2B5EF4-FFF2-40B4-BE49-F238E27FC236}">
                <a16:creationId xmlns:a16="http://schemas.microsoft.com/office/drawing/2014/main" id="{95331EEB-44F1-4549-A64F-E2B862B5B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120" y="3219110"/>
            <a:ext cx="16318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rgbClr val="262626"/>
                </a:solidFill>
              </a:rPr>
              <a:t>Lead $2m Seed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7F7F7F"/>
                </a:solidFill>
              </a:rPr>
              <a:t>Coinvestors: Janvest</a:t>
            </a:r>
          </a:p>
        </p:txBody>
      </p:sp>
      <p:sp>
        <p:nvSpPr>
          <p:cNvPr id="130" name="CuadroTexto 21">
            <a:extLst>
              <a:ext uri="{FF2B5EF4-FFF2-40B4-BE49-F238E27FC236}">
                <a16:creationId xmlns:a16="http://schemas.microsoft.com/office/drawing/2014/main" id="{CE9C20BF-3BFD-D946-BA44-B68A9711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595" y="3219110"/>
            <a:ext cx="164306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O" sz="900" b="1" dirty="0">
                <a:solidFill>
                  <a:srgbClr val="262626"/>
                </a:solidFill>
              </a:rPr>
              <a:t>Lead $21m Series A II</a:t>
            </a:r>
            <a:endParaRPr lang="en-US" altLang="en-US" sz="900" dirty="0">
              <a:solidFill>
                <a:srgbClr val="7F7F7F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7F7F7F"/>
                </a:solidFill>
              </a:rPr>
              <a:t>Coinvestors: Eclipse, ICONiQ, DST, Floodgate</a:t>
            </a:r>
          </a:p>
        </p:txBody>
      </p:sp>
      <p:sp>
        <p:nvSpPr>
          <p:cNvPr id="138" name="Rectángulo 20">
            <a:extLst>
              <a:ext uri="{FF2B5EF4-FFF2-40B4-BE49-F238E27FC236}">
                <a16:creationId xmlns:a16="http://schemas.microsoft.com/office/drawing/2014/main" id="{7687922D-D55D-3B48-ADA1-193D5FAB5302}"/>
              </a:ext>
            </a:extLst>
          </p:cNvPr>
          <p:cNvSpPr/>
          <p:nvPr/>
        </p:nvSpPr>
        <p:spPr bwMode="auto">
          <a:xfrm>
            <a:off x="873615" y="3735712"/>
            <a:ext cx="1631821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0" name="Rectángulo 20">
            <a:extLst>
              <a:ext uri="{FF2B5EF4-FFF2-40B4-BE49-F238E27FC236}">
                <a16:creationId xmlns:a16="http://schemas.microsoft.com/office/drawing/2014/main" id="{7687922D-D55D-3B48-ADA1-193D5FAB5302}"/>
              </a:ext>
            </a:extLst>
          </p:cNvPr>
          <p:cNvSpPr/>
          <p:nvPr/>
        </p:nvSpPr>
        <p:spPr bwMode="auto">
          <a:xfrm>
            <a:off x="2632444" y="3735712"/>
            <a:ext cx="1631821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2" name="Rectángulo 20">
            <a:extLst>
              <a:ext uri="{FF2B5EF4-FFF2-40B4-BE49-F238E27FC236}">
                <a16:creationId xmlns:a16="http://schemas.microsoft.com/office/drawing/2014/main" id="{7687922D-D55D-3B48-ADA1-193D5FAB5302}"/>
              </a:ext>
            </a:extLst>
          </p:cNvPr>
          <p:cNvSpPr/>
          <p:nvPr/>
        </p:nvSpPr>
        <p:spPr bwMode="auto">
          <a:xfrm>
            <a:off x="4397916" y="3735712"/>
            <a:ext cx="1631821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51" name="CuadroTexto 20">
            <a:extLst>
              <a:ext uri="{FF2B5EF4-FFF2-40B4-BE49-F238E27FC236}">
                <a16:creationId xmlns:a16="http://schemas.microsoft.com/office/drawing/2014/main" id="{70C73A37-E3F2-7249-AFE3-02A387484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117" y="1203650"/>
            <a:ext cx="1182686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B59E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/>
              <a:t>Raised $40m Series B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/>
              <a:t>2.1X Valuation Increase</a:t>
            </a:r>
          </a:p>
        </p:txBody>
      </p:sp>
      <p:sp>
        <p:nvSpPr>
          <p:cNvPr id="152" name="CuadroTexto 20">
            <a:extLst>
              <a:ext uri="{FF2B5EF4-FFF2-40B4-BE49-F238E27FC236}">
                <a16:creationId xmlns:a16="http://schemas.microsoft.com/office/drawing/2014/main" id="{66E42865-74A5-5E40-AF8F-5248F08F9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913" y="1203650"/>
            <a:ext cx="1173352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B59E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/>
              <a:t>Executing $8m Series B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/>
              <a:t>2.2x Valuation Increase</a:t>
            </a:r>
          </a:p>
        </p:txBody>
      </p:sp>
      <p:sp>
        <p:nvSpPr>
          <p:cNvPr id="153" name="CuadroTexto 20">
            <a:extLst>
              <a:ext uri="{FF2B5EF4-FFF2-40B4-BE49-F238E27FC236}">
                <a16:creationId xmlns:a16="http://schemas.microsoft.com/office/drawing/2014/main" id="{CD0048B5-262E-5E41-9053-984EF2731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304" y="1203650"/>
            <a:ext cx="1214685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B59E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/>
              <a:t>Executing $20m B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/>
              <a:t>3.5X Valuation Increase</a:t>
            </a:r>
          </a:p>
        </p:txBody>
      </p:sp>
      <p:sp>
        <p:nvSpPr>
          <p:cNvPr id="154" name="CuadroTexto 20">
            <a:extLst>
              <a:ext uri="{FF2B5EF4-FFF2-40B4-BE49-F238E27FC236}">
                <a16:creationId xmlns:a16="http://schemas.microsoft.com/office/drawing/2014/main" id="{C998EB6B-4B51-C84C-834A-F2A7FCE48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3443" y="1216350"/>
            <a:ext cx="1182686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B59E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/>
              <a:t>Raised $55m Series B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/>
              <a:t>2.6X Valuation Increase</a:t>
            </a:r>
          </a:p>
        </p:txBody>
      </p:sp>
      <p:sp>
        <p:nvSpPr>
          <p:cNvPr id="74" name="Rectángulo 20">
            <a:extLst>
              <a:ext uri="{FF2B5EF4-FFF2-40B4-BE49-F238E27FC236}">
                <a16:creationId xmlns:a16="http://schemas.microsoft.com/office/drawing/2014/main" id="{006C5CBE-2A60-8747-A00F-19B74852D288}"/>
              </a:ext>
            </a:extLst>
          </p:cNvPr>
          <p:cNvSpPr/>
          <p:nvPr/>
        </p:nvSpPr>
        <p:spPr bwMode="auto">
          <a:xfrm>
            <a:off x="6154500" y="3724475"/>
            <a:ext cx="1631821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5" name="Rectángulo 20">
            <a:extLst>
              <a:ext uri="{FF2B5EF4-FFF2-40B4-BE49-F238E27FC236}">
                <a16:creationId xmlns:a16="http://schemas.microsoft.com/office/drawing/2014/main" id="{A9A9CBE4-9245-2449-8BC0-127440B9ED73}"/>
              </a:ext>
            </a:extLst>
          </p:cNvPr>
          <p:cNvSpPr/>
          <p:nvPr/>
        </p:nvSpPr>
        <p:spPr bwMode="auto">
          <a:xfrm>
            <a:off x="7928595" y="3712693"/>
            <a:ext cx="1631821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4" name="93 Rectángulo"/>
          <p:cNvSpPr/>
          <p:nvPr/>
        </p:nvSpPr>
        <p:spPr>
          <a:xfrm>
            <a:off x="9681673" y="1454473"/>
            <a:ext cx="164306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6" name="Picture 31">
            <a:extLst>
              <a:ext uri="{FF2B5EF4-FFF2-40B4-BE49-F238E27FC236}">
                <a16:creationId xmlns:a16="http://schemas.microsoft.com/office/drawing/2014/main" id="{3D702C43-12F6-4C4E-B084-0F551CEBE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1673" y="1462412"/>
            <a:ext cx="1652585" cy="58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CuadroTexto 7">
            <a:extLst>
              <a:ext uri="{FF2B5EF4-FFF2-40B4-BE49-F238E27FC236}">
                <a16:creationId xmlns:a16="http://schemas.microsoft.com/office/drawing/2014/main" id="{AD630FB3-EA2C-F947-888B-B867F51FA07B}"/>
              </a:ext>
            </a:extLst>
          </p:cNvPr>
          <p:cNvSpPr txBox="1"/>
          <p:nvPr/>
        </p:nvSpPr>
        <p:spPr bwMode="auto">
          <a:xfrm>
            <a:off x="9681673" y="2099820"/>
            <a:ext cx="16525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CNVRG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 is a data science platform that helps companies manage, build and automate machine learning from research to production </a:t>
            </a:r>
            <a:endParaRPr lang="en-US" altLang="es-CO" sz="10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31" name="CuadroTexto 21">
            <a:extLst>
              <a:ext uri="{FF2B5EF4-FFF2-40B4-BE49-F238E27FC236}">
                <a16:creationId xmlns:a16="http://schemas.microsoft.com/office/drawing/2014/main" id="{15593773-C175-7741-AB51-EC5327385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0294" y="3213592"/>
            <a:ext cx="16439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O" sz="900" b="1" dirty="0">
                <a:solidFill>
                  <a:srgbClr val="262626"/>
                </a:solidFill>
              </a:rPr>
              <a:t>Lead $6m Series 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7F7F7F"/>
                </a:solidFill>
              </a:rPr>
              <a:t>Coinvestors: JVP</a:t>
            </a:r>
          </a:p>
        </p:txBody>
      </p:sp>
      <p:sp>
        <p:nvSpPr>
          <p:cNvPr id="95" name="94 Rectángulo"/>
          <p:cNvSpPr/>
          <p:nvPr/>
        </p:nvSpPr>
        <p:spPr>
          <a:xfrm>
            <a:off x="857741" y="3996315"/>
            <a:ext cx="164306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95 Rectángulo"/>
          <p:cNvSpPr/>
          <p:nvPr/>
        </p:nvSpPr>
        <p:spPr>
          <a:xfrm>
            <a:off x="2621454" y="3996315"/>
            <a:ext cx="164306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7" name="96 Rectángulo"/>
          <p:cNvSpPr/>
          <p:nvPr/>
        </p:nvSpPr>
        <p:spPr>
          <a:xfrm>
            <a:off x="4385167" y="3996315"/>
            <a:ext cx="164306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7" name="Picture 33">
            <a:extLst>
              <a:ext uri="{FF2B5EF4-FFF2-40B4-BE49-F238E27FC236}">
                <a16:creationId xmlns:a16="http://schemas.microsoft.com/office/drawing/2014/main" id="{DF9A29F7-8745-3D42-A79C-8F0F8D8F4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42" y="3996316"/>
            <a:ext cx="1643060" cy="63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49">
            <a:extLst>
              <a:ext uri="{FF2B5EF4-FFF2-40B4-BE49-F238E27FC236}">
                <a16:creationId xmlns:a16="http://schemas.microsoft.com/office/drawing/2014/main" id="{0A09A1B2-3DC9-1440-88F6-1CC2E7C00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6094" y="4005841"/>
            <a:ext cx="1644288" cy="63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50">
            <a:extLst>
              <a:ext uri="{FF2B5EF4-FFF2-40B4-BE49-F238E27FC236}">
                <a16:creationId xmlns:a16="http://schemas.microsoft.com/office/drawing/2014/main" id="{8019AFAB-DCB3-EE40-B3E6-2ABA1EEDD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5167" y="3997902"/>
            <a:ext cx="1645516" cy="63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CuadroTexto 7">
            <a:extLst>
              <a:ext uri="{FF2B5EF4-FFF2-40B4-BE49-F238E27FC236}">
                <a16:creationId xmlns:a16="http://schemas.microsoft.com/office/drawing/2014/main" id="{17F5CDE6-8CD0-C143-9942-84FA75A2B87E}"/>
              </a:ext>
            </a:extLst>
          </p:cNvPr>
          <p:cNvSpPr txBox="1"/>
          <p:nvPr/>
        </p:nvSpPr>
        <p:spPr bwMode="auto">
          <a:xfrm>
            <a:off x="857742" y="4675765"/>
            <a:ext cx="164306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Solidus Labs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develops trade surveillance software to combat blockchain based trading market manipulation and fraud</a:t>
            </a:r>
            <a:endParaRPr lang="en-US" altLang="es-CO" sz="9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19" name="CuadroTexto 7">
            <a:extLst>
              <a:ext uri="{FF2B5EF4-FFF2-40B4-BE49-F238E27FC236}">
                <a16:creationId xmlns:a16="http://schemas.microsoft.com/office/drawing/2014/main" id="{B3CFA202-9F67-E949-8A0E-EB0C675B7ABE}"/>
              </a:ext>
            </a:extLst>
          </p:cNvPr>
          <p:cNvSpPr txBox="1"/>
          <p:nvPr/>
        </p:nvSpPr>
        <p:spPr bwMode="auto">
          <a:xfrm>
            <a:off x="2621454" y="4675765"/>
            <a:ext cx="164306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AIRBUD’s </a:t>
            </a:r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plug and play AI platform enables websites to offer a conversational bot to allow customer to more naturally and easily transact.</a:t>
            </a:r>
            <a:endParaRPr lang="en-US" altLang="es-CO" sz="9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20" name="CuadroTexto 7">
            <a:extLst>
              <a:ext uri="{FF2B5EF4-FFF2-40B4-BE49-F238E27FC236}">
                <a16:creationId xmlns:a16="http://schemas.microsoft.com/office/drawing/2014/main" id="{74854BE1-48AC-D643-A23F-303F607F6AAB}"/>
              </a:ext>
            </a:extLst>
          </p:cNvPr>
          <p:cNvSpPr txBox="1"/>
          <p:nvPr/>
        </p:nvSpPr>
        <p:spPr bwMode="auto">
          <a:xfrm>
            <a:off x="4391566" y="4675765"/>
            <a:ext cx="16554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STRIGO</a:t>
            </a:r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 is enhancing SaaS customer training by improving the training experience for customers while empowering SaaS companies to offer more effective and flexible training</a:t>
            </a:r>
            <a:endParaRPr lang="en-US" altLang="es-CO" sz="9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32" name="CuadroTexto 21">
            <a:extLst>
              <a:ext uri="{FF2B5EF4-FFF2-40B4-BE49-F238E27FC236}">
                <a16:creationId xmlns:a16="http://schemas.microsoft.com/office/drawing/2014/main" id="{26964742-7ED5-C149-A66D-E478E7A83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741" y="5794220"/>
            <a:ext cx="16476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O" sz="900" b="1" dirty="0">
                <a:solidFill>
                  <a:srgbClr val="262626"/>
                </a:solidFill>
              </a:rPr>
              <a:t>Lead $3.5m Seed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7F7F7F"/>
                </a:solidFill>
              </a:rPr>
              <a:t>Coinvestors: GFC</a:t>
            </a:r>
          </a:p>
        </p:txBody>
      </p:sp>
      <p:sp>
        <p:nvSpPr>
          <p:cNvPr id="133" name="CuadroTexto 21">
            <a:extLst>
              <a:ext uri="{FF2B5EF4-FFF2-40B4-BE49-F238E27FC236}">
                <a16:creationId xmlns:a16="http://schemas.microsoft.com/office/drawing/2014/main" id="{1BA7BD38-8269-1E4D-9A83-EA58C1F95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687" y="5794220"/>
            <a:ext cx="16476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O" sz="900" b="1" dirty="0">
                <a:solidFill>
                  <a:srgbClr val="262626"/>
                </a:solidFill>
              </a:rPr>
              <a:t>Lead $3.8m Seed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7F7F7F"/>
                </a:solidFill>
              </a:rPr>
              <a:t>Coinvestors: Spider, ERA</a:t>
            </a:r>
          </a:p>
        </p:txBody>
      </p:sp>
      <p:sp>
        <p:nvSpPr>
          <p:cNvPr id="134" name="CuadroTexto 21">
            <a:extLst>
              <a:ext uri="{FF2B5EF4-FFF2-40B4-BE49-F238E27FC236}">
                <a16:creationId xmlns:a16="http://schemas.microsoft.com/office/drawing/2014/main" id="{027853EA-A906-7A4F-802D-DE188DA46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760" y="5794220"/>
            <a:ext cx="16476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O" sz="900" b="1" dirty="0">
                <a:solidFill>
                  <a:srgbClr val="262626"/>
                </a:solidFill>
              </a:rPr>
              <a:t>Lead $2.5m Seed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7F7F7F"/>
                </a:solidFill>
              </a:rPr>
              <a:t>Coinvestors: Greycroft</a:t>
            </a:r>
          </a:p>
        </p:txBody>
      </p:sp>
      <p:sp>
        <p:nvSpPr>
          <p:cNvPr id="139" name="Rectángulo 20">
            <a:extLst>
              <a:ext uri="{FF2B5EF4-FFF2-40B4-BE49-F238E27FC236}">
                <a16:creationId xmlns:a16="http://schemas.microsoft.com/office/drawing/2014/main" id="{7687922D-D55D-3B48-ADA1-193D5FAB5302}"/>
              </a:ext>
            </a:extLst>
          </p:cNvPr>
          <p:cNvSpPr/>
          <p:nvPr/>
        </p:nvSpPr>
        <p:spPr bwMode="auto">
          <a:xfrm>
            <a:off x="857740" y="6287871"/>
            <a:ext cx="1647695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1" name="Rectángulo 20">
            <a:extLst>
              <a:ext uri="{FF2B5EF4-FFF2-40B4-BE49-F238E27FC236}">
                <a16:creationId xmlns:a16="http://schemas.microsoft.com/office/drawing/2014/main" id="{7687922D-D55D-3B48-ADA1-193D5FAB5302}"/>
              </a:ext>
            </a:extLst>
          </p:cNvPr>
          <p:cNvSpPr/>
          <p:nvPr/>
        </p:nvSpPr>
        <p:spPr bwMode="auto">
          <a:xfrm>
            <a:off x="2626094" y="6287871"/>
            <a:ext cx="1647695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3" name="Rectángulo 20">
            <a:extLst>
              <a:ext uri="{FF2B5EF4-FFF2-40B4-BE49-F238E27FC236}">
                <a16:creationId xmlns:a16="http://schemas.microsoft.com/office/drawing/2014/main" id="{7687922D-D55D-3B48-ADA1-193D5FAB5302}"/>
              </a:ext>
            </a:extLst>
          </p:cNvPr>
          <p:cNvSpPr/>
          <p:nvPr/>
        </p:nvSpPr>
        <p:spPr bwMode="auto">
          <a:xfrm>
            <a:off x="4382041" y="6287871"/>
            <a:ext cx="1647695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7" name="Rectángulo 20">
            <a:extLst>
              <a:ext uri="{FF2B5EF4-FFF2-40B4-BE49-F238E27FC236}">
                <a16:creationId xmlns:a16="http://schemas.microsoft.com/office/drawing/2014/main" id="{ABDB3B2A-1BB4-2749-85FF-0D689ABE5A46}"/>
              </a:ext>
            </a:extLst>
          </p:cNvPr>
          <p:cNvSpPr/>
          <p:nvPr/>
        </p:nvSpPr>
        <p:spPr bwMode="auto">
          <a:xfrm>
            <a:off x="9680212" y="3701455"/>
            <a:ext cx="1631821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0" name="Rectángulo 20">
            <a:extLst>
              <a:ext uri="{FF2B5EF4-FFF2-40B4-BE49-F238E27FC236}">
                <a16:creationId xmlns:a16="http://schemas.microsoft.com/office/drawing/2014/main" id="{C5B9EC9D-328B-CD4B-92AA-85BB79B482F5}"/>
              </a:ext>
            </a:extLst>
          </p:cNvPr>
          <p:cNvSpPr/>
          <p:nvPr/>
        </p:nvSpPr>
        <p:spPr bwMode="auto">
          <a:xfrm>
            <a:off x="7942808" y="3712693"/>
            <a:ext cx="1631821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1" name="95 Rectángulo">
            <a:extLst>
              <a:ext uri="{FF2B5EF4-FFF2-40B4-BE49-F238E27FC236}">
                <a16:creationId xmlns:a16="http://schemas.microsoft.com/office/drawing/2014/main" id="{D09C62EB-1BCF-D14B-AFBA-8CD7ACF43E63}"/>
              </a:ext>
            </a:extLst>
          </p:cNvPr>
          <p:cNvSpPr/>
          <p:nvPr/>
        </p:nvSpPr>
        <p:spPr>
          <a:xfrm>
            <a:off x="6166346" y="3996315"/>
            <a:ext cx="164306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5" name="CuadroTexto 7">
            <a:extLst>
              <a:ext uri="{FF2B5EF4-FFF2-40B4-BE49-F238E27FC236}">
                <a16:creationId xmlns:a16="http://schemas.microsoft.com/office/drawing/2014/main" id="{47C5995A-2DA2-904C-80DF-4D9100DA62AE}"/>
              </a:ext>
            </a:extLst>
          </p:cNvPr>
          <p:cNvSpPr txBox="1"/>
          <p:nvPr/>
        </p:nvSpPr>
        <p:spPr bwMode="auto">
          <a:xfrm>
            <a:off x="6166346" y="4675765"/>
            <a:ext cx="164306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Chain Reaction </a:t>
            </a:r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is developing dedicated hardware (silicon) and software (cryptography) to unlock scale and security for blockchain</a:t>
            </a:r>
            <a:endParaRPr lang="en-US" altLang="es-CO" sz="9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67" name="CuadroTexto 21">
            <a:extLst>
              <a:ext uri="{FF2B5EF4-FFF2-40B4-BE49-F238E27FC236}">
                <a16:creationId xmlns:a16="http://schemas.microsoft.com/office/drawing/2014/main" id="{F637CD0A-2918-1C49-AE2F-AA134804F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579" y="5794220"/>
            <a:ext cx="164769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O" sz="900" b="1" dirty="0">
                <a:solidFill>
                  <a:srgbClr val="262626"/>
                </a:solidFill>
              </a:rPr>
              <a:t>Lead $2m Seed</a:t>
            </a:r>
          </a:p>
        </p:txBody>
      </p:sp>
      <p:sp>
        <p:nvSpPr>
          <p:cNvPr id="69" name="Rectángulo 20">
            <a:extLst>
              <a:ext uri="{FF2B5EF4-FFF2-40B4-BE49-F238E27FC236}">
                <a16:creationId xmlns:a16="http://schemas.microsoft.com/office/drawing/2014/main" id="{44AD18A1-3D16-FE4D-9E49-20962F7619FA}"/>
              </a:ext>
            </a:extLst>
          </p:cNvPr>
          <p:cNvSpPr/>
          <p:nvPr/>
        </p:nvSpPr>
        <p:spPr bwMode="auto">
          <a:xfrm>
            <a:off x="6170986" y="6287871"/>
            <a:ext cx="1647695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2" name="96 Rectángulo">
            <a:extLst>
              <a:ext uri="{FF2B5EF4-FFF2-40B4-BE49-F238E27FC236}">
                <a16:creationId xmlns:a16="http://schemas.microsoft.com/office/drawing/2014/main" id="{4182148E-FF06-B443-A317-C7A052FFEA12}"/>
              </a:ext>
            </a:extLst>
          </p:cNvPr>
          <p:cNvSpPr/>
          <p:nvPr/>
        </p:nvSpPr>
        <p:spPr>
          <a:xfrm>
            <a:off x="7930059" y="3996315"/>
            <a:ext cx="164306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8" name="CuadroTexto 21">
            <a:extLst>
              <a:ext uri="{FF2B5EF4-FFF2-40B4-BE49-F238E27FC236}">
                <a16:creationId xmlns:a16="http://schemas.microsoft.com/office/drawing/2014/main" id="{EFBE2207-C4C3-9B41-ADDE-5FCCD37FF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652" y="5794220"/>
            <a:ext cx="16476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O" sz="900" b="1" dirty="0">
                <a:solidFill>
                  <a:srgbClr val="262626"/>
                </a:solidFill>
              </a:rPr>
              <a:t>Co-Lead $6m Seed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7F7F7F"/>
                </a:solidFill>
              </a:rPr>
              <a:t>Coinvestors: CPT Capital</a:t>
            </a:r>
          </a:p>
        </p:txBody>
      </p:sp>
      <p:sp>
        <p:nvSpPr>
          <p:cNvPr id="70" name="Rectángulo 20">
            <a:extLst>
              <a:ext uri="{FF2B5EF4-FFF2-40B4-BE49-F238E27FC236}">
                <a16:creationId xmlns:a16="http://schemas.microsoft.com/office/drawing/2014/main" id="{EEFE7F52-B7B8-8543-A501-E1B9240D553A}"/>
              </a:ext>
            </a:extLst>
          </p:cNvPr>
          <p:cNvSpPr/>
          <p:nvPr/>
        </p:nvSpPr>
        <p:spPr bwMode="auto">
          <a:xfrm>
            <a:off x="7926933" y="6287871"/>
            <a:ext cx="1647695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13EDBC-1D69-634E-8DC3-68EB035183FC}"/>
              </a:ext>
            </a:extLst>
          </p:cNvPr>
          <p:cNvSpPr/>
          <p:nvPr/>
        </p:nvSpPr>
        <p:spPr>
          <a:xfrm>
            <a:off x="6166346" y="3996315"/>
            <a:ext cx="1643060" cy="636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983D51-180B-5948-9BD3-90EC6AE01D70}"/>
              </a:ext>
            </a:extLst>
          </p:cNvPr>
          <p:cNvGrpSpPr/>
          <p:nvPr/>
        </p:nvGrpSpPr>
        <p:grpSpPr>
          <a:xfrm>
            <a:off x="6407524" y="4092422"/>
            <a:ext cx="1344437" cy="461665"/>
            <a:chOff x="7436583" y="4082025"/>
            <a:chExt cx="1344437" cy="461665"/>
          </a:xfrm>
        </p:grpSpPr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105E8798-CEC8-E24F-B334-7D294CDC3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926012">
              <a:off x="7437872" y="4146150"/>
              <a:ext cx="331984" cy="33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4DEB5D2-59C6-154F-B90A-2DB7A823C55C}"/>
                </a:ext>
              </a:extLst>
            </p:cNvPr>
            <p:cNvSpPr txBox="1"/>
            <p:nvPr/>
          </p:nvSpPr>
          <p:spPr>
            <a:xfrm>
              <a:off x="7436583" y="4082025"/>
              <a:ext cx="13444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uperclarendon" panose="02060605060000020003" pitchFamily="18" charset="77"/>
                </a:rPr>
                <a:t>Chain Reaction</a:t>
              </a:r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A818286F-571E-4C47-822F-847BD32CB21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458" y="4004059"/>
            <a:ext cx="1647695" cy="6399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3" name="96 Rectángulo">
            <a:extLst>
              <a:ext uri="{FF2B5EF4-FFF2-40B4-BE49-F238E27FC236}">
                <a16:creationId xmlns:a16="http://schemas.microsoft.com/office/drawing/2014/main" id="{AAC8092F-7339-E041-AEAA-02C59E55DDC7}"/>
              </a:ext>
            </a:extLst>
          </p:cNvPr>
          <p:cNvSpPr/>
          <p:nvPr/>
        </p:nvSpPr>
        <p:spPr>
          <a:xfrm>
            <a:off x="9673813" y="3996315"/>
            <a:ext cx="1643060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CuadroTexto 21">
            <a:extLst>
              <a:ext uri="{FF2B5EF4-FFF2-40B4-BE49-F238E27FC236}">
                <a16:creationId xmlns:a16="http://schemas.microsoft.com/office/drawing/2014/main" id="{D6189B05-CB1B-F549-A1C2-777EE94D5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8406" y="5794220"/>
            <a:ext cx="16476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O" sz="900" b="1" dirty="0">
                <a:solidFill>
                  <a:srgbClr val="262626"/>
                </a:solidFill>
              </a:rPr>
              <a:t>Lead $6.5m Series 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7F7F7F"/>
                </a:solidFill>
              </a:rPr>
              <a:t>Coinvestors: Merlin Cyber</a:t>
            </a:r>
          </a:p>
        </p:txBody>
      </p:sp>
      <p:sp>
        <p:nvSpPr>
          <p:cNvPr id="86" name="Rectángulo 20">
            <a:extLst>
              <a:ext uri="{FF2B5EF4-FFF2-40B4-BE49-F238E27FC236}">
                <a16:creationId xmlns:a16="http://schemas.microsoft.com/office/drawing/2014/main" id="{7F55D314-94E7-FB49-A23A-05F6BC447A73}"/>
              </a:ext>
            </a:extLst>
          </p:cNvPr>
          <p:cNvSpPr/>
          <p:nvPr/>
        </p:nvSpPr>
        <p:spPr bwMode="auto">
          <a:xfrm>
            <a:off x="9670687" y="6287871"/>
            <a:ext cx="1647695" cy="46037"/>
          </a:xfrm>
          <a:prstGeom prst="rect">
            <a:avLst/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C878616-FDDE-B342-9DD4-F7051EED69CC}"/>
              </a:ext>
            </a:extLst>
          </p:cNvPr>
          <p:cNvSpPr/>
          <p:nvPr/>
        </p:nvSpPr>
        <p:spPr>
          <a:xfrm>
            <a:off x="9677344" y="3996414"/>
            <a:ext cx="1643060" cy="63610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">
            <a:extLst>
              <a:ext uri="{FF2B5EF4-FFF2-40B4-BE49-F238E27FC236}">
                <a16:creationId xmlns:a16="http://schemas.microsoft.com/office/drawing/2014/main" id="{8E1A427C-38F3-B84B-B1BB-FDB88B783F1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7988" y="4185680"/>
            <a:ext cx="1336504" cy="3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CuadroTexto 7">
            <a:extLst>
              <a:ext uri="{FF2B5EF4-FFF2-40B4-BE49-F238E27FC236}">
                <a16:creationId xmlns:a16="http://schemas.microsoft.com/office/drawing/2014/main" id="{8AACBA07-17AD-304C-8225-92A75BAFF5E7}"/>
              </a:ext>
            </a:extLst>
          </p:cNvPr>
          <p:cNvSpPr txBox="1"/>
          <p:nvPr/>
        </p:nvSpPr>
        <p:spPr bwMode="auto">
          <a:xfrm>
            <a:off x="7936458" y="4675765"/>
            <a:ext cx="165541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Redefine Meat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is the world’s first company to develop a new additive manufacturing technology specifically for alternative meat printing</a:t>
            </a:r>
            <a:endParaRPr lang="en-US" altLang="es-CO" sz="9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98" name="CuadroTexto 7">
            <a:extLst>
              <a:ext uri="{FF2B5EF4-FFF2-40B4-BE49-F238E27FC236}">
                <a16:creationId xmlns:a16="http://schemas.microsoft.com/office/drawing/2014/main" id="{3DE9F538-DE73-FC4F-86B1-43673850FF64}"/>
              </a:ext>
            </a:extLst>
          </p:cNvPr>
          <p:cNvSpPr txBox="1"/>
          <p:nvPr/>
        </p:nvSpPr>
        <p:spPr bwMode="auto">
          <a:xfrm>
            <a:off x="9670687" y="4660418"/>
            <a:ext cx="165541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Sepio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MS PGothic" charset="-128"/>
              </a:rPr>
              <a:t>uncovers previously hidden hardware cyber attacks. Hackers today are attacking large companies through the physical layer</a:t>
            </a:r>
            <a:endParaRPr lang="en-US" altLang="es-CO" sz="9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99" name="CuadroTexto 20">
            <a:extLst>
              <a:ext uri="{FF2B5EF4-FFF2-40B4-BE49-F238E27FC236}">
                <a16:creationId xmlns:a16="http://schemas.microsoft.com/office/drawing/2014/main" id="{1F31EAC1-6E19-024F-9E83-EA1BA0A3A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7754" y="3843982"/>
            <a:ext cx="1336504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B59E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/>
              <a:t>Executing $3.6m Series A1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" dirty="0"/>
              <a:t>28% Valuation Increase</a:t>
            </a:r>
          </a:p>
        </p:txBody>
      </p:sp>
    </p:spTree>
    <p:extLst>
      <p:ext uri="{BB962C8B-B14F-4D97-AF65-F5344CB8AC3E}">
        <p14:creationId xmlns:p14="http://schemas.microsoft.com/office/powerpoint/2010/main" val="364074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 redondeado"/>
          <p:cNvSpPr/>
          <p:nvPr/>
        </p:nvSpPr>
        <p:spPr>
          <a:xfrm>
            <a:off x="1043796" y="1283143"/>
            <a:ext cx="10161917" cy="1242780"/>
          </a:xfrm>
          <a:prstGeom prst="roundRect">
            <a:avLst/>
          </a:prstGeom>
          <a:noFill/>
          <a:ln>
            <a:solidFill>
              <a:srgbClr val="F3F6F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40" name="39 Conector recto"/>
          <p:cNvCxnSpPr/>
          <p:nvPr/>
        </p:nvCxnSpPr>
        <p:spPr>
          <a:xfrm>
            <a:off x="8758238" y="4275137"/>
            <a:ext cx="0" cy="1706563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7000875" y="4275137"/>
            <a:ext cx="0" cy="1706563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5210175" y="4275137"/>
            <a:ext cx="0" cy="1706563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3467101" y="4275137"/>
            <a:ext cx="0" cy="1706563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Elipse"/>
          <p:cNvSpPr/>
          <p:nvPr/>
        </p:nvSpPr>
        <p:spPr>
          <a:xfrm>
            <a:off x="199364" y="6450970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9 Elipse">
            <a:extLst>
              <a:ext uri="{FF2B5EF4-FFF2-40B4-BE49-F238E27FC236}">
                <a16:creationId xmlns:a16="http://schemas.microsoft.com/office/drawing/2014/main" id="{B0CA2EAE-5D21-3141-9F06-4CC1BD0EDA1A}"/>
              </a:ext>
            </a:extLst>
          </p:cNvPr>
          <p:cNvSpPr/>
          <p:nvPr/>
        </p:nvSpPr>
        <p:spPr>
          <a:xfrm>
            <a:off x="8573292" y="2797175"/>
            <a:ext cx="2143125" cy="2143125"/>
          </a:xfrm>
          <a:prstGeom prst="ellipse">
            <a:avLst/>
          </a:prstGeom>
          <a:solidFill>
            <a:srgbClr val="B59E60"/>
          </a:solidFill>
          <a:ln w="57150">
            <a:noFill/>
          </a:ln>
          <a:effectLst>
            <a:outerShdw blurRad="1270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30" name="9 Elipse">
            <a:extLst>
              <a:ext uri="{FF2B5EF4-FFF2-40B4-BE49-F238E27FC236}">
                <a16:creationId xmlns:a16="http://schemas.microsoft.com/office/drawing/2014/main" id="{B0CA2EAE-5D21-3141-9F06-4CC1BD0EDA1A}"/>
              </a:ext>
            </a:extLst>
          </p:cNvPr>
          <p:cNvSpPr/>
          <p:nvPr/>
        </p:nvSpPr>
        <p:spPr>
          <a:xfrm>
            <a:off x="1543842" y="2792412"/>
            <a:ext cx="2143125" cy="2143125"/>
          </a:xfrm>
          <a:prstGeom prst="ellipse">
            <a:avLst/>
          </a:prstGeom>
          <a:solidFill>
            <a:srgbClr val="B59E60"/>
          </a:solidFill>
          <a:ln w="57150">
            <a:noFill/>
          </a:ln>
          <a:effectLst>
            <a:outerShdw blurRad="1270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9" name="9 Elipse">
            <a:extLst>
              <a:ext uri="{FF2B5EF4-FFF2-40B4-BE49-F238E27FC236}">
                <a16:creationId xmlns:a16="http://schemas.microsoft.com/office/drawing/2014/main" id="{B0CA2EAE-5D21-3141-9F06-4CC1BD0EDA1A}"/>
              </a:ext>
            </a:extLst>
          </p:cNvPr>
          <p:cNvSpPr/>
          <p:nvPr/>
        </p:nvSpPr>
        <p:spPr>
          <a:xfrm>
            <a:off x="6810375" y="2795587"/>
            <a:ext cx="2143125" cy="21431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noFill/>
          </a:ln>
          <a:effectLst>
            <a:outerShdw blurRad="1270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3" name="9 Elipse">
            <a:extLst>
              <a:ext uri="{FF2B5EF4-FFF2-40B4-BE49-F238E27FC236}">
                <a16:creationId xmlns:a16="http://schemas.microsoft.com/office/drawing/2014/main" id="{B0CA2EAE-5D21-3141-9F06-4CC1BD0EDA1A}"/>
              </a:ext>
            </a:extLst>
          </p:cNvPr>
          <p:cNvSpPr/>
          <p:nvPr/>
        </p:nvSpPr>
        <p:spPr>
          <a:xfrm>
            <a:off x="3253580" y="2795587"/>
            <a:ext cx="2143125" cy="21431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noFill/>
          </a:ln>
          <a:effectLst>
            <a:outerShdw blurRad="1270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8674" name="CuadroTexto 3">
            <a:extLst>
              <a:ext uri="{FF2B5EF4-FFF2-40B4-BE49-F238E27FC236}">
                <a16:creationId xmlns:a16="http://schemas.microsoft.com/office/drawing/2014/main" id="{9801D45E-C58D-5341-A30F-16711B61A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7960"/>
            <a:ext cx="12192000" cy="66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CO" altLang="en-US" b="1">
                <a:latin typeface="Open Sans Extrabold" panose="020B0606030504020204" pitchFamily="34" charset="0"/>
              </a:rPr>
              <a:t>HANACO VENTURES II</a:t>
            </a:r>
          </a:p>
        </p:txBody>
      </p:sp>
      <p:sp>
        <p:nvSpPr>
          <p:cNvPr id="14343" name="TextBox 1">
            <a:extLst>
              <a:ext uri="{FF2B5EF4-FFF2-40B4-BE49-F238E27FC236}">
                <a16:creationId xmlns:a16="http://schemas.microsoft.com/office/drawing/2014/main" id="{603DC4E3-462C-C349-9443-4A0ABFC65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99460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invests in the most promising emerging start ups from the Israeli ecosystem. 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 partners with Israeli companies, wherever they are in the world, 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helping them become category leaders beloved by their customers.</a:t>
            </a:r>
          </a:p>
        </p:txBody>
      </p:sp>
      <p:pic>
        <p:nvPicPr>
          <p:cNvPr id="28687" name="Picture 8" descr="D:\Projects\Companies\Hanaco\Hanaco\Deck Growth Q1-2019\rocket-ship.png">
            <a:extLst>
              <a:ext uri="{FF2B5EF4-FFF2-40B4-BE49-F238E27FC236}">
                <a16:creationId xmlns:a16="http://schemas.microsoft.com/office/drawing/2014/main" id="{8D4C2BBA-CA67-1C4F-B004-9338C3A68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875" y="3494087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3" descr="D:\Projects\Companies\Hanaco\Hanaco\Deck Growth Q1-2019\target.png">
            <a:extLst>
              <a:ext uri="{FF2B5EF4-FFF2-40B4-BE49-F238E27FC236}">
                <a16:creationId xmlns:a16="http://schemas.microsoft.com/office/drawing/2014/main" id="{87BB6A46-F04C-A447-B67B-713B774FC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986" y="3505993"/>
            <a:ext cx="7223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8" descr="D:\Projects\Companies\Hanaco\Hanaco\Deck Growth Q1-2019\investment.png">
            <a:extLst>
              <a:ext uri="{FF2B5EF4-FFF2-40B4-BE49-F238E27FC236}">
                <a16:creationId xmlns:a16="http://schemas.microsoft.com/office/drawing/2014/main" id="{05EB597E-9CC4-9B43-845B-C60AB8683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585" y="3496468"/>
            <a:ext cx="7445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D:\Projects\Companies\Hanaco\Hanaco\Deck Growth Q1-2019\placeholder.png">
            <a:extLst>
              <a:ext uri="{FF2B5EF4-FFF2-40B4-BE49-F238E27FC236}">
                <a16:creationId xmlns:a16="http://schemas.microsoft.com/office/drawing/2014/main" id="{807E61E9-F963-E845-B093-0D5A21872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412" y="3477418"/>
            <a:ext cx="7810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9 Elipse">
            <a:extLst>
              <a:ext uri="{FF2B5EF4-FFF2-40B4-BE49-F238E27FC236}">
                <a16:creationId xmlns:a16="http://schemas.microsoft.com/office/drawing/2014/main" id="{B0CA2EAE-5D21-3141-9F06-4CC1BD0EDA1A}"/>
              </a:ext>
            </a:extLst>
          </p:cNvPr>
          <p:cNvSpPr/>
          <p:nvPr/>
        </p:nvSpPr>
        <p:spPr>
          <a:xfrm>
            <a:off x="5042695" y="2797175"/>
            <a:ext cx="2143125" cy="2143125"/>
          </a:xfrm>
          <a:prstGeom prst="ellipse">
            <a:avLst/>
          </a:prstGeom>
          <a:solidFill>
            <a:schemeClr val="bg1"/>
          </a:solidFill>
          <a:ln w="57150">
            <a:noFill/>
          </a:ln>
          <a:effectLst>
            <a:outerShdw blurRad="127000" dist="25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27" name="Picture 4" descr="D:\Projects\Companies\Hanaco\Hanaco\Deck Growth Q1-2019\placeholder.png">
            <a:extLst>
              <a:ext uri="{FF2B5EF4-FFF2-40B4-BE49-F238E27FC236}">
                <a16:creationId xmlns:a16="http://schemas.microsoft.com/office/drawing/2014/main" id="{A39EECBB-332F-1840-BC41-9E3867DF1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6745" y="3467099"/>
            <a:ext cx="7810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1 Rectángulo">
            <a:extLst>
              <a:ext uri="{FF2B5EF4-FFF2-40B4-BE49-F238E27FC236}">
                <a16:creationId xmlns:a16="http://schemas.microsoft.com/office/drawing/2014/main" id="{5058DD79-AE18-E248-8FF5-BE502C1123B3}"/>
              </a:ext>
            </a:extLst>
          </p:cNvPr>
          <p:cNvSpPr/>
          <p:nvPr/>
        </p:nvSpPr>
        <p:spPr>
          <a:xfrm>
            <a:off x="1620042" y="5225713"/>
            <a:ext cx="18280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</a:t>
            </a:r>
          </a:p>
          <a:p>
            <a:pPr algn="ctr">
              <a:defRPr/>
            </a:pPr>
            <a:r>
              <a:rPr 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LAUNCHED Jan 2018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19 Rectángulo">
            <a:extLst>
              <a:ext uri="{FF2B5EF4-FFF2-40B4-BE49-F238E27FC236}">
                <a16:creationId xmlns:a16="http://schemas.microsoft.com/office/drawing/2014/main" id="{F9678562-3287-C547-ACBE-858679F2B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703" y="5228888"/>
            <a:ext cx="193912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2018 - $87M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(+$16.5M SIDE CAR)</a:t>
            </a:r>
          </a:p>
        </p:txBody>
      </p:sp>
      <p:sp>
        <p:nvSpPr>
          <p:cNvPr id="34" name="20 Rectángulo">
            <a:extLst>
              <a:ext uri="{FF2B5EF4-FFF2-40B4-BE49-F238E27FC236}">
                <a16:creationId xmlns:a16="http://schemas.microsoft.com/office/drawing/2014/main" id="{667FD073-8569-964F-BAAA-F9D1A6094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505" y="5225713"/>
            <a:ext cx="175736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$100M TARGET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($120M CAP)</a:t>
            </a:r>
          </a:p>
        </p:txBody>
      </p:sp>
      <p:sp>
        <p:nvSpPr>
          <p:cNvPr id="35" name="28 Rectángulo">
            <a:extLst>
              <a:ext uri="{FF2B5EF4-FFF2-40B4-BE49-F238E27FC236}">
                <a16:creationId xmlns:a16="http://schemas.microsoft.com/office/drawing/2014/main" id="{D8527DF6-7CCA-404F-B424-FC84C01AE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681" y="5216188"/>
            <a:ext cx="17621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OFFICES NY &amp;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TEL AVIV</a:t>
            </a:r>
          </a:p>
        </p:txBody>
      </p:sp>
      <p:sp>
        <p:nvSpPr>
          <p:cNvPr id="36" name="28 Rectángulo">
            <a:extLst>
              <a:ext uri="{FF2B5EF4-FFF2-40B4-BE49-F238E27FC236}">
                <a16:creationId xmlns:a16="http://schemas.microsoft.com/office/drawing/2014/main" id="{DB17EF79-A286-DE4A-ACCE-0CBB19935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2082" y="5225713"/>
            <a:ext cx="17907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EARLY STAGE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LEADING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1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SEED/A ROUNDS</a:t>
            </a:r>
          </a:p>
        </p:txBody>
      </p:sp>
      <p:pic>
        <p:nvPicPr>
          <p:cNvPr id="19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8763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188218" y="6450970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2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75151" y="6480272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2294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Rectángulo redondeado"/>
          <p:cNvSpPr/>
          <p:nvPr/>
        </p:nvSpPr>
        <p:spPr>
          <a:xfrm>
            <a:off x="380626" y="1316248"/>
            <a:ext cx="11428730" cy="1525588"/>
          </a:xfrm>
          <a:prstGeom prst="roundRect">
            <a:avLst>
              <a:gd name="adj" fmla="val 5980"/>
            </a:avLst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0EEE153-9196-DE4F-920B-D47D940DFBBD}"/>
              </a:ext>
            </a:extLst>
          </p:cNvPr>
          <p:cNvSpPr txBox="1"/>
          <p:nvPr/>
        </p:nvSpPr>
        <p:spPr>
          <a:xfrm>
            <a:off x="0" y="350838"/>
            <a:ext cx="12192000" cy="587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spc="3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DEALFLOW</a:t>
            </a:r>
          </a:p>
        </p:txBody>
      </p:sp>
      <p:grpSp>
        <p:nvGrpSpPr>
          <p:cNvPr id="24582" name="Group 12">
            <a:extLst>
              <a:ext uri="{FF2B5EF4-FFF2-40B4-BE49-F238E27FC236}">
                <a16:creationId xmlns:a16="http://schemas.microsoft.com/office/drawing/2014/main" id="{DB8ACDA5-8F2F-4747-A3E8-15EE632DF4A0}"/>
              </a:ext>
            </a:extLst>
          </p:cNvPr>
          <p:cNvGrpSpPr>
            <a:grpSpLocks/>
          </p:cNvGrpSpPr>
          <p:nvPr/>
        </p:nvGrpSpPr>
        <p:grpSpPr bwMode="auto">
          <a:xfrm>
            <a:off x="468944" y="1316248"/>
            <a:ext cx="10943029" cy="1525588"/>
            <a:chOff x="543475" y="4725290"/>
            <a:chExt cx="10943029" cy="1526027"/>
          </a:xfrm>
        </p:grpSpPr>
        <p:sp>
          <p:nvSpPr>
            <p:cNvPr id="44" name="Rectángulo 2">
              <a:extLst>
                <a:ext uri="{FF2B5EF4-FFF2-40B4-BE49-F238E27FC236}">
                  <a16:creationId xmlns:a16="http://schemas.microsoft.com/office/drawing/2014/main" id="{FDE4312F-CBAE-894E-8770-690596CD400E}"/>
                </a:ext>
              </a:extLst>
            </p:cNvPr>
            <p:cNvSpPr/>
            <p:nvPr/>
          </p:nvSpPr>
          <p:spPr>
            <a:xfrm>
              <a:off x="543475" y="4815804"/>
              <a:ext cx="2989263" cy="1344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24606" name="Rectángulo 18">
              <a:extLst>
                <a:ext uri="{FF2B5EF4-FFF2-40B4-BE49-F238E27FC236}">
                  <a16:creationId xmlns:a16="http://schemas.microsoft.com/office/drawing/2014/main" id="{582CE28F-982D-E34D-8191-050A65883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4075" y="5054738"/>
              <a:ext cx="3478212" cy="90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50" b="1" dirty="0">
                  <a:solidFill>
                    <a:srgbClr val="B59E60"/>
                  </a:solidFill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rPr>
                <a:t>CYOLO</a:t>
              </a:r>
              <a:r>
                <a:rPr lang="en-US" altLang="en-US" sz="1050" dirty="0">
                  <a:solidFill>
                    <a:srgbClr val="B59E60"/>
                  </a:solidFill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rPr>
                <a:t> </a:t>
              </a:r>
              <a:r>
                <a:rPr lang="en-US" altLang="en-US" sz="105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is a secure access solution connecting internal and external users to enterprise applications, resources and files located anywhere.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50" dirty="0" err="1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Cyolo</a:t>
              </a:r>
              <a:r>
                <a:rPr lang="en-US" altLang="en-US" sz="105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provides visibility and control to enhance  security posture and reduce infrastructure costs. </a:t>
              </a:r>
            </a:p>
          </p:txBody>
        </p:sp>
        <p:sp>
          <p:nvSpPr>
            <p:cNvPr id="46" name="Rectángulo 20">
              <a:extLst>
                <a:ext uri="{FF2B5EF4-FFF2-40B4-BE49-F238E27FC236}">
                  <a16:creationId xmlns:a16="http://schemas.microsoft.com/office/drawing/2014/main" id="{3CCA96D9-FA65-A140-86B9-46BF4FD8CFCA}"/>
                </a:ext>
              </a:extLst>
            </p:cNvPr>
            <p:cNvSpPr/>
            <p:nvPr/>
          </p:nvSpPr>
          <p:spPr bwMode="auto">
            <a:xfrm rot="5400000">
              <a:off x="3081695" y="5465285"/>
              <a:ext cx="1344999" cy="46038"/>
            </a:xfrm>
            <a:prstGeom prst="rect">
              <a:avLst/>
            </a:prstGeom>
            <a:solidFill>
              <a:srgbClr val="B59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s-CO" altLang="es-CO">
                <a:solidFill>
                  <a:srgbClr val="FFFFFF"/>
                </a:solidFill>
              </a:endParaRPr>
            </a:p>
          </p:txBody>
        </p:sp>
        <p:sp>
          <p:nvSpPr>
            <p:cNvPr id="24608" name="Rectángulo 1">
              <a:extLst>
                <a:ext uri="{FF2B5EF4-FFF2-40B4-BE49-F238E27FC236}">
                  <a16:creationId xmlns:a16="http://schemas.microsoft.com/office/drawing/2014/main" id="{28E8EC54-93DC-E444-BEEC-5873AB34E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9529" y="4957236"/>
              <a:ext cx="3736975" cy="90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1050" b="1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Access: </a:t>
              </a:r>
              <a:r>
                <a:rPr lang="en-US" altLang="en-US" sz="1050" dirty="0" err="1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Lior</a:t>
              </a:r>
              <a:r>
                <a:rPr lang="en-US" altLang="en-US" sz="105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was introduced by a founder he previously invested in at his previous fund</a:t>
              </a:r>
            </a:p>
            <a:p>
              <a:pPr lvl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en-US" sz="105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  <a:p>
              <a:pPr lvl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1050" b="1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Traction: </a:t>
              </a:r>
              <a:r>
                <a:rPr lang="en-US" altLang="en-US" sz="105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Launching POC with many customers including banks and publicly traded companies</a:t>
              </a:r>
            </a:p>
          </p:txBody>
        </p:sp>
        <p:cxnSp>
          <p:nvCxnSpPr>
            <p:cNvPr id="48" name="Conector recto 20">
              <a:extLst>
                <a:ext uri="{FF2B5EF4-FFF2-40B4-BE49-F238E27FC236}">
                  <a16:creationId xmlns:a16="http://schemas.microsoft.com/office/drawing/2014/main" id="{A86FB3C9-658C-BB45-BCEC-D9748AC72ACD}"/>
                </a:ext>
              </a:extLst>
            </p:cNvPr>
            <p:cNvCxnSpPr>
              <a:cxnSpLocks/>
            </p:cNvCxnSpPr>
            <p:nvPr/>
          </p:nvCxnSpPr>
          <p:spPr>
            <a:xfrm>
              <a:off x="7849150" y="4725290"/>
              <a:ext cx="0" cy="152602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32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4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34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20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7" name="36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F06B696-5D44-BC47-9DC1-1BCF25962B87}"/>
              </a:ext>
            </a:extLst>
          </p:cNvPr>
          <p:cNvSpPr txBox="1"/>
          <p:nvPr/>
        </p:nvSpPr>
        <p:spPr>
          <a:xfrm>
            <a:off x="-9619" y="941351"/>
            <a:ext cx="12209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Companies listed below are the top opportunities from the dealflow pipeline</a:t>
            </a:r>
          </a:p>
        </p:txBody>
      </p:sp>
      <p:sp>
        <p:nvSpPr>
          <p:cNvPr id="91" name="39 Rectángulo redondeado">
            <a:extLst>
              <a:ext uri="{FF2B5EF4-FFF2-40B4-BE49-F238E27FC236}">
                <a16:creationId xmlns:a16="http://schemas.microsoft.com/office/drawing/2014/main" id="{A9D78535-83D4-E74F-9F17-4DB1D87B6CD0}"/>
              </a:ext>
            </a:extLst>
          </p:cNvPr>
          <p:cNvSpPr/>
          <p:nvPr/>
        </p:nvSpPr>
        <p:spPr>
          <a:xfrm>
            <a:off x="352401" y="3050511"/>
            <a:ext cx="11428730" cy="1525588"/>
          </a:xfrm>
          <a:prstGeom prst="roundRect">
            <a:avLst>
              <a:gd name="adj" fmla="val 5980"/>
            </a:avLst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38 Rectángulo redondeado">
            <a:extLst>
              <a:ext uri="{FF2B5EF4-FFF2-40B4-BE49-F238E27FC236}">
                <a16:creationId xmlns:a16="http://schemas.microsoft.com/office/drawing/2014/main" id="{45AD1486-2545-CD4F-967A-44721346BC10}"/>
              </a:ext>
            </a:extLst>
          </p:cNvPr>
          <p:cNvSpPr/>
          <p:nvPr/>
        </p:nvSpPr>
        <p:spPr>
          <a:xfrm>
            <a:off x="352425" y="4736840"/>
            <a:ext cx="11428730" cy="1525588"/>
          </a:xfrm>
          <a:prstGeom prst="roundRect">
            <a:avLst>
              <a:gd name="adj" fmla="val 5980"/>
            </a:avLst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93" name="Group 6">
            <a:extLst>
              <a:ext uri="{FF2B5EF4-FFF2-40B4-BE49-F238E27FC236}">
                <a16:creationId xmlns:a16="http://schemas.microsoft.com/office/drawing/2014/main" id="{8B5CEC9D-CD87-CE46-9D80-2AE3D881B61B}"/>
              </a:ext>
            </a:extLst>
          </p:cNvPr>
          <p:cNvGrpSpPr>
            <a:grpSpLocks/>
          </p:cNvGrpSpPr>
          <p:nvPr/>
        </p:nvGrpSpPr>
        <p:grpSpPr bwMode="auto">
          <a:xfrm>
            <a:off x="468944" y="3040063"/>
            <a:ext cx="11057161" cy="1525587"/>
            <a:chOff x="520700" y="2916238"/>
            <a:chExt cx="11057161" cy="1525587"/>
          </a:xfrm>
        </p:grpSpPr>
        <p:sp>
          <p:nvSpPr>
            <p:cNvPr id="94" name="Rectángulo 2">
              <a:extLst>
                <a:ext uri="{FF2B5EF4-FFF2-40B4-BE49-F238E27FC236}">
                  <a16:creationId xmlns:a16="http://schemas.microsoft.com/office/drawing/2014/main" id="{E426006C-BB83-D845-B5B5-2CE62A2945B5}"/>
                </a:ext>
              </a:extLst>
            </p:cNvPr>
            <p:cNvSpPr/>
            <p:nvPr/>
          </p:nvSpPr>
          <p:spPr bwMode="auto">
            <a:xfrm>
              <a:off x="520700" y="3006725"/>
              <a:ext cx="2989263" cy="1344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95" name="Rectángulo 18">
              <a:extLst>
                <a:ext uri="{FF2B5EF4-FFF2-40B4-BE49-F238E27FC236}">
                  <a16:creationId xmlns:a16="http://schemas.microsoft.com/office/drawing/2014/main" id="{F4CFFA60-6993-8147-AEFA-1B93DEFC7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688" y="3233313"/>
              <a:ext cx="3478212" cy="90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50" b="1" dirty="0" err="1">
                  <a:solidFill>
                    <a:srgbClr val="B59E60"/>
                  </a:solidFill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rPr>
                <a:t>MealCo</a:t>
              </a:r>
              <a:r>
                <a:rPr lang="en-US" altLang="en-US" sz="1050" dirty="0">
                  <a:solidFill>
                    <a:srgbClr val="B59E60"/>
                  </a:solidFill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rPr>
                <a:t> </a:t>
              </a:r>
              <a:r>
                <a:rPr lang="en-US" altLang="en-US" sz="105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is a digitally native restaurant brand focused on solving the problems associated with restaurant delivery. In doing so, they are creating high quality, delivery-focused food brands with an innovative cost-structure and strong economics. </a:t>
              </a:r>
            </a:p>
          </p:txBody>
        </p:sp>
        <p:sp>
          <p:nvSpPr>
            <p:cNvPr id="96" name="Rectángulo 20">
              <a:extLst>
                <a:ext uri="{FF2B5EF4-FFF2-40B4-BE49-F238E27FC236}">
                  <a16:creationId xmlns:a16="http://schemas.microsoft.com/office/drawing/2014/main" id="{381EB09C-B839-DC4A-BD9D-59CBD47363D1}"/>
                </a:ext>
              </a:extLst>
            </p:cNvPr>
            <p:cNvSpPr/>
            <p:nvPr/>
          </p:nvSpPr>
          <p:spPr bwMode="auto">
            <a:xfrm rot="5400000">
              <a:off x="3059112" y="3656013"/>
              <a:ext cx="1344613" cy="46038"/>
            </a:xfrm>
            <a:prstGeom prst="rect">
              <a:avLst/>
            </a:prstGeom>
            <a:solidFill>
              <a:srgbClr val="B59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s-CO" altLang="es-CO">
                <a:solidFill>
                  <a:srgbClr val="FFFFFF"/>
                </a:solidFill>
              </a:endParaRPr>
            </a:p>
          </p:txBody>
        </p:sp>
        <p:sp>
          <p:nvSpPr>
            <p:cNvPr id="97" name="Rectángulo 1">
              <a:extLst>
                <a:ext uri="{FF2B5EF4-FFF2-40B4-BE49-F238E27FC236}">
                  <a16:creationId xmlns:a16="http://schemas.microsoft.com/office/drawing/2014/main" id="{6C603C9D-4B5F-9946-A504-43D3FF7E9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6754" y="3314104"/>
              <a:ext cx="3851107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050" b="1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Access: </a:t>
              </a:r>
              <a:r>
                <a:rPr lang="en-US" altLang="en-US" sz="105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Oren was introduced through a previous co-investor</a:t>
              </a:r>
            </a:p>
            <a:p>
              <a:pPr lvl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en-US" sz="105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  <a:p>
              <a:pPr lvl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1050" b="1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Traction: </a:t>
              </a:r>
              <a:r>
                <a:rPr lang="en-US" altLang="en-US" sz="105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Launched </a:t>
              </a:r>
              <a:r>
                <a:rPr lang="en-US" altLang="en-US" sz="1050" dirty="0">
                  <a:latin typeface="Open Sans" pitchFamily="34" charset="0"/>
                </a:rPr>
                <a:t>POC with its first brand in NYC at the end of 2019, a </a:t>
              </a:r>
              <a:r>
                <a:rPr lang="en-US" sz="1050" dirty="0">
                  <a:latin typeface="Open Sans" pitchFamily="34" charset="0"/>
                </a:rPr>
                <a:t>health-forward Mexican food company.</a:t>
              </a:r>
              <a:endParaRPr lang="en-US" altLang="en-US" sz="1050" dirty="0">
                <a:latin typeface="Open Sans" pitchFamily="34" charset="0"/>
              </a:endParaRPr>
            </a:p>
          </p:txBody>
        </p:sp>
        <p:cxnSp>
          <p:nvCxnSpPr>
            <p:cNvPr id="98" name="Conector recto 20">
              <a:extLst>
                <a:ext uri="{FF2B5EF4-FFF2-40B4-BE49-F238E27FC236}">
                  <a16:creationId xmlns:a16="http://schemas.microsoft.com/office/drawing/2014/main" id="{B5321653-E361-154F-A0F5-0DF7528B4C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26375" y="2916238"/>
              <a:ext cx="0" cy="152558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13">
            <a:extLst>
              <a:ext uri="{FF2B5EF4-FFF2-40B4-BE49-F238E27FC236}">
                <a16:creationId xmlns:a16="http://schemas.microsoft.com/office/drawing/2014/main" id="{1C183548-CD39-9A4A-AF93-279927D662CD}"/>
              </a:ext>
            </a:extLst>
          </p:cNvPr>
          <p:cNvGrpSpPr>
            <a:grpSpLocks/>
          </p:cNvGrpSpPr>
          <p:nvPr/>
        </p:nvGrpSpPr>
        <p:grpSpPr bwMode="auto">
          <a:xfrm>
            <a:off x="468944" y="4757738"/>
            <a:ext cx="10994786" cy="1525587"/>
            <a:chOff x="543475" y="2923446"/>
            <a:chExt cx="10994786" cy="1526027"/>
          </a:xfrm>
        </p:grpSpPr>
        <p:sp>
          <p:nvSpPr>
            <p:cNvPr id="100" name="Rectángulo 2">
              <a:extLst>
                <a:ext uri="{FF2B5EF4-FFF2-40B4-BE49-F238E27FC236}">
                  <a16:creationId xmlns:a16="http://schemas.microsoft.com/office/drawing/2014/main" id="{E535C642-989A-0C4B-8F84-D3F2FA79091A}"/>
                </a:ext>
              </a:extLst>
            </p:cNvPr>
            <p:cNvSpPr/>
            <p:nvPr/>
          </p:nvSpPr>
          <p:spPr>
            <a:xfrm>
              <a:off x="543475" y="3013959"/>
              <a:ext cx="2989263" cy="1345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/>
            </a:p>
          </p:txBody>
        </p:sp>
        <p:sp>
          <p:nvSpPr>
            <p:cNvPr id="101" name="Rectángulo 18">
              <a:extLst>
                <a:ext uri="{FF2B5EF4-FFF2-40B4-BE49-F238E27FC236}">
                  <a16:creationId xmlns:a16="http://schemas.microsoft.com/office/drawing/2014/main" id="{8ACB10A1-144C-0A4B-8CBE-0B2A10CD9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463" y="3294582"/>
              <a:ext cx="3478212" cy="738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50" b="1" dirty="0" err="1">
                  <a:solidFill>
                    <a:srgbClr val="B59E60"/>
                  </a:solidFill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rPr>
                <a:t>MDGo</a:t>
              </a:r>
              <a:r>
                <a:rPr lang="en-US" altLang="en-US" sz="1050" dirty="0">
                  <a:solidFill>
                    <a:srgbClr val="B59E60"/>
                  </a:solidFill>
                  <a:latin typeface="Open Sans ExtraBold" pitchFamily="34" charset="0"/>
                  <a:ea typeface="Open Sans ExtraBold" pitchFamily="34" charset="0"/>
                  <a:cs typeface="Open Sans ExtraBold" pitchFamily="34" charset="0"/>
                </a:rPr>
                <a:t> </a:t>
              </a:r>
              <a:r>
                <a:rPr lang="en-US" sz="105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uses advanced crash detection technology and real-time AI-based trauma analysis to connect a driver in an accident with emergency medical services.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05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02" name="Rectángulo 20">
              <a:extLst>
                <a:ext uri="{FF2B5EF4-FFF2-40B4-BE49-F238E27FC236}">
                  <a16:creationId xmlns:a16="http://schemas.microsoft.com/office/drawing/2014/main" id="{BEF789EE-4144-9847-9DF6-D90748F8F3EC}"/>
                </a:ext>
              </a:extLst>
            </p:cNvPr>
            <p:cNvSpPr/>
            <p:nvPr/>
          </p:nvSpPr>
          <p:spPr bwMode="auto">
            <a:xfrm rot="5400000">
              <a:off x="3081693" y="3663441"/>
              <a:ext cx="1345001" cy="46038"/>
            </a:xfrm>
            <a:prstGeom prst="rect">
              <a:avLst/>
            </a:prstGeom>
            <a:solidFill>
              <a:srgbClr val="B59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s-CO" altLang="es-CO">
                <a:solidFill>
                  <a:srgbClr val="FFFFFF"/>
                </a:solidFill>
              </a:endParaRPr>
            </a:p>
          </p:txBody>
        </p:sp>
        <p:sp>
          <p:nvSpPr>
            <p:cNvPr id="103" name="Rectángulo 1">
              <a:extLst>
                <a:ext uri="{FF2B5EF4-FFF2-40B4-BE49-F238E27FC236}">
                  <a16:creationId xmlns:a16="http://schemas.microsoft.com/office/drawing/2014/main" id="{10EB9F1B-0451-0046-A909-E231D943C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1286" y="3228746"/>
              <a:ext cx="3736975" cy="900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lvl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50" b="1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Access: </a:t>
              </a:r>
              <a:r>
                <a:rPr lang="en-US" altLang="en-US" sz="105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Lior was introduced by a previous co-investor</a:t>
              </a:r>
            </a:p>
            <a:p>
              <a:pPr lvl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05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  <a:p>
              <a:pPr lvl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50" b="1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Traction: </a:t>
              </a:r>
              <a:r>
                <a:rPr lang="en-US" altLang="en-US" sz="1050" dirty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Early investment / strategic partnerships with Volvo Cars and Hyundai Motor</a:t>
              </a:r>
            </a:p>
          </p:txBody>
        </p:sp>
        <p:cxnSp>
          <p:nvCxnSpPr>
            <p:cNvPr id="104" name="Conector recto 20">
              <a:extLst>
                <a:ext uri="{FF2B5EF4-FFF2-40B4-BE49-F238E27FC236}">
                  <a16:creationId xmlns:a16="http://schemas.microsoft.com/office/drawing/2014/main" id="{73F7EE7C-1E0D-B941-9CB2-D7B2077A52E2}"/>
                </a:ext>
              </a:extLst>
            </p:cNvPr>
            <p:cNvCxnSpPr>
              <a:cxnSpLocks/>
            </p:cNvCxnSpPr>
            <p:nvPr/>
          </p:nvCxnSpPr>
          <p:spPr>
            <a:xfrm>
              <a:off x="7849150" y="2923446"/>
              <a:ext cx="0" cy="152602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uadroTexto 20">
            <a:extLst>
              <a:ext uri="{FF2B5EF4-FFF2-40B4-BE49-F238E27FC236}">
                <a16:creationId xmlns:a16="http://schemas.microsoft.com/office/drawing/2014/main" id="{3903EC49-53A1-244E-A17B-32EAD30D3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" y="1395048"/>
            <a:ext cx="1802961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B59E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/>
              <a:t>Executing - Hanaco Ventures 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D51E0-BABD-B84A-A24D-31902BB614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40" y="1671713"/>
            <a:ext cx="2060518" cy="958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9C667C-6183-41AC-B247-AA652B9934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70" y="3437929"/>
            <a:ext cx="2470609" cy="689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9D21CD-5A67-4495-A664-86DFC049837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70" y="5026130"/>
            <a:ext cx="2318203" cy="94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88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21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9801D45E-C58D-5341-A30F-16711B61A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4" y="520000"/>
            <a:ext cx="10887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n-US" sz="2400" b="1">
                <a:solidFill>
                  <a:srgbClr val="B59E60"/>
                </a:solidFill>
                <a:latin typeface="Open Sans Extrabold" panose="020B0606030504020204" pitchFamily="34" charset="0"/>
              </a:rPr>
              <a:t>HANACO </a:t>
            </a:r>
            <a:r>
              <a:rPr lang="es-CO" altLang="en-US" sz="2400" b="1">
                <a:latin typeface="Open Sans Extrabold" panose="020B0606030504020204" pitchFamily="34" charset="0"/>
              </a:rPr>
              <a:t>PORTFOLIO CONSTRUCTION</a:t>
            </a:r>
          </a:p>
        </p:txBody>
      </p:sp>
      <p:sp>
        <p:nvSpPr>
          <p:cNvPr id="12" name="9 Elipse">
            <a:extLst>
              <a:ext uri="{FF2B5EF4-FFF2-40B4-BE49-F238E27FC236}">
                <a16:creationId xmlns:a16="http://schemas.microsoft.com/office/drawing/2014/main" id="{B0CA2EAE-5D21-3141-9F06-4CC1BD0EDA1A}"/>
              </a:ext>
            </a:extLst>
          </p:cNvPr>
          <p:cNvSpPr/>
          <p:nvPr/>
        </p:nvSpPr>
        <p:spPr>
          <a:xfrm>
            <a:off x="4314367" y="1775996"/>
            <a:ext cx="1585933" cy="1585933"/>
          </a:xfrm>
          <a:prstGeom prst="ellipse">
            <a:avLst/>
          </a:prstGeom>
          <a:noFill/>
          <a:ln w="57150">
            <a:solidFill>
              <a:srgbClr val="B59E60"/>
            </a:solidFill>
          </a:ln>
          <a:effectLst>
            <a:outerShdw blurRad="127000" dist="25400" dir="5400000" algn="t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830051" y="2314575"/>
            <a:ext cx="1731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Fund Size</a:t>
            </a:r>
          </a:p>
        </p:txBody>
      </p:sp>
      <p:sp>
        <p:nvSpPr>
          <p:cNvPr id="14" name="CuadroTexto 7">
            <a:extLst>
              <a:ext uri="{FF2B5EF4-FFF2-40B4-BE49-F238E27FC236}">
                <a16:creationId xmlns:a16="http://schemas.microsoft.com/office/drawing/2014/main" id="{0BF6EA81-4BE6-A947-981B-EE5D5439C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367" y="2350076"/>
            <a:ext cx="15859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400" b="1">
                <a:latin typeface="Open Sans Extrabold" panose="020B0606030504020204" pitchFamily="34" charset="0"/>
              </a:rPr>
              <a:t>$104m</a:t>
            </a:r>
          </a:p>
        </p:txBody>
      </p:sp>
      <p:sp>
        <p:nvSpPr>
          <p:cNvPr id="15" name="9 Elipse">
            <a:extLst>
              <a:ext uri="{FF2B5EF4-FFF2-40B4-BE49-F238E27FC236}">
                <a16:creationId xmlns:a16="http://schemas.microsoft.com/office/drawing/2014/main" id="{B0CA2EAE-5D21-3141-9F06-4CC1BD0EDA1A}"/>
              </a:ext>
            </a:extLst>
          </p:cNvPr>
          <p:cNvSpPr/>
          <p:nvPr/>
        </p:nvSpPr>
        <p:spPr>
          <a:xfrm>
            <a:off x="7610017" y="1371996"/>
            <a:ext cx="1999458" cy="1999458"/>
          </a:xfrm>
          <a:prstGeom prst="ellipse">
            <a:avLst/>
          </a:prstGeom>
          <a:noFill/>
          <a:ln w="57150">
            <a:solidFill>
              <a:srgbClr val="B59E60"/>
            </a:solidFill>
          </a:ln>
          <a:effectLst>
            <a:outerShdw blurRad="127000" dist="25400" dir="5400000" algn="t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0BF6EA81-4BE6-A947-981B-EE5D5439C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542" y="2169497"/>
            <a:ext cx="19899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400" b="1">
                <a:latin typeface="Open Sans Extrabold" panose="020B0606030504020204" pitchFamily="34" charset="0"/>
              </a:rPr>
              <a:t>$120m</a:t>
            </a:r>
          </a:p>
        </p:txBody>
      </p:sp>
      <p:sp>
        <p:nvSpPr>
          <p:cNvPr id="17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826" y="3478054"/>
            <a:ext cx="295421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050" b="1" spc="300">
                <a:solidFill>
                  <a:srgbClr val="B59E60"/>
                </a:solidFill>
                <a:latin typeface="Open Sans SemiBold" panose="020B0606030504020204" pitchFamily="34" charset="0"/>
              </a:rPr>
              <a:t>HANACO VENTURES I*</a:t>
            </a:r>
            <a:endParaRPr lang="es-CO" altLang="es-CO" sz="1600" b="1" spc="300">
              <a:latin typeface="Open Sans Extrabold" panose="020B0606030504020204" pitchFamily="34" charset="0"/>
            </a:endParaRPr>
          </a:p>
        </p:txBody>
      </p:sp>
      <p:sp>
        <p:nvSpPr>
          <p:cNvPr id="18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551" y="3478768"/>
            <a:ext cx="295421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050" b="1" spc="300">
                <a:solidFill>
                  <a:srgbClr val="B59E60"/>
                </a:solidFill>
                <a:latin typeface="Open Sans SemiBold" panose="020B0606030504020204" pitchFamily="34" charset="0"/>
              </a:rPr>
              <a:t>HANACO VENTURES II</a:t>
            </a:r>
            <a:endParaRPr lang="es-CO" altLang="es-CO" sz="1600" b="1" spc="300">
              <a:latin typeface="Open Sans Extrabold" panose="020B0606030504020204" pitchFamily="34" charset="0"/>
            </a:endParaRP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4C6BD35A-3452-1F49-AEEC-784D34C8E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145868"/>
              </p:ext>
            </p:extLst>
          </p:nvPr>
        </p:nvGraphicFramePr>
        <p:xfrm>
          <a:off x="676275" y="3848377"/>
          <a:ext cx="10769598" cy="2212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3771380331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3471795438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1957331136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17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4798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# of Companies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12 to date </a:t>
                      </a:r>
                    </a:p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Targeting 13</a:t>
                      </a:r>
                    </a:p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(Two-three more Seed or one more Series A)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Targeting 13-15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48071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Round Target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7 Seed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5 A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9 Seed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6 A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884767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Vintage Year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013508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Average Check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$2.0m Seed </a:t>
                      </a:r>
                      <a:r>
                        <a:rPr lang="en-US" sz="8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(actual)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$5.5m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A </a:t>
                      </a:r>
                      <a:r>
                        <a:rPr lang="en-US" sz="8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(actual)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$2m Seed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$5.5m A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529070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Average Ownership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19.7% </a:t>
                      </a:r>
                      <a:r>
                        <a:rPr lang="en-US" sz="8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(actual)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14.9% </a:t>
                      </a:r>
                      <a:r>
                        <a:rPr lang="en-US" sz="8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(actual)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20%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15%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46711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Open Sans SemiBold" pitchFamily="34" charset="0"/>
                          <a:ea typeface="Open Sans SemiBold" pitchFamily="34" charset="0"/>
                          <a:cs typeface="Open Sans SemiBold" pitchFamily="34" charset="0"/>
                        </a:rPr>
                        <a:t>Allocation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Open Sans SemiBold" pitchFamily="34" charset="0"/>
                        <a:ea typeface="Open Sans SemiBold" pitchFamily="34" charset="0"/>
                        <a:cs typeface="Open Sans SemiBold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45% Initial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55% Follow On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45% Initial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55% Follow On</a:t>
                      </a: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5042" marR="5042" marT="504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316590"/>
                  </a:ext>
                </a:extLst>
              </a:tr>
            </a:tbl>
          </a:graphicData>
        </a:graphic>
      </p:graphicFrame>
      <p:sp>
        <p:nvSpPr>
          <p:cNvPr id="19" name="18 Rectángulo redondeado"/>
          <p:cNvSpPr/>
          <p:nvPr/>
        </p:nvSpPr>
        <p:spPr>
          <a:xfrm>
            <a:off x="666749" y="3838852"/>
            <a:ext cx="10779125" cy="45719"/>
          </a:xfrm>
          <a:prstGeom prst="roundRect">
            <a:avLst>
              <a:gd name="adj" fmla="val 50000"/>
            </a:avLst>
          </a:prstGeom>
          <a:solidFill>
            <a:srgbClr val="CDD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2DDDAB16-979D-6745-8036-FD1146FC45E0}"/>
              </a:ext>
            </a:extLst>
          </p:cNvPr>
          <p:cNvSpPr txBox="1"/>
          <p:nvPr/>
        </p:nvSpPr>
        <p:spPr>
          <a:xfrm>
            <a:off x="7610017" y="6409418"/>
            <a:ext cx="44816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*Including side cars, as we are measuring our allocation</a:t>
            </a:r>
          </a:p>
        </p:txBody>
      </p:sp>
    </p:spTree>
    <p:extLst>
      <p:ext uri="{BB962C8B-B14F-4D97-AF65-F5344CB8AC3E}">
        <p14:creationId xmlns:p14="http://schemas.microsoft.com/office/powerpoint/2010/main" val="617815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126 Circular"/>
          <p:cNvSpPr/>
          <p:nvPr/>
        </p:nvSpPr>
        <p:spPr>
          <a:xfrm>
            <a:off x="8142605" y="2246228"/>
            <a:ext cx="3484730" cy="3484730"/>
          </a:xfrm>
          <a:prstGeom prst="pie">
            <a:avLst>
              <a:gd name="adj1" fmla="val 16148690"/>
              <a:gd name="adj2" fmla="val 172249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12" name="Picture 24">
            <a:extLst>
              <a:ext uri="{FF2B5EF4-FFF2-40B4-BE49-F238E27FC236}">
                <a16:creationId xmlns:a16="http://schemas.microsoft.com/office/drawing/2014/main" id="{822DBED6-1289-454F-A7C9-E9F27F294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0799" y="3604439"/>
            <a:ext cx="984042" cy="17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121 Circular"/>
          <p:cNvSpPr/>
          <p:nvPr/>
        </p:nvSpPr>
        <p:spPr>
          <a:xfrm>
            <a:off x="8152038" y="2262101"/>
            <a:ext cx="3484730" cy="3484730"/>
          </a:xfrm>
          <a:prstGeom prst="pie">
            <a:avLst>
              <a:gd name="adj1" fmla="val 8726892"/>
              <a:gd name="adj2" fmla="val 16173445"/>
            </a:avLst>
          </a:prstGeom>
          <a:noFill/>
          <a:ln w="19050">
            <a:solidFill>
              <a:srgbClr val="CDD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0" name="119 Circular"/>
          <p:cNvSpPr/>
          <p:nvPr/>
        </p:nvSpPr>
        <p:spPr>
          <a:xfrm>
            <a:off x="8142120" y="2263223"/>
            <a:ext cx="3484730" cy="3484730"/>
          </a:xfrm>
          <a:prstGeom prst="pie">
            <a:avLst>
              <a:gd name="adj1" fmla="val 1371133"/>
              <a:gd name="adj2" fmla="val 8702096"/>
            </a:avLst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5604" name="CuadroTexto 1">
            <a:extLst>
              <a:ext uri="{FF2B5EF4-FFF2-40B4-BE49-F238E27FC236}">
                <a16:creationId xmlns:a16="http://schemas.microsoft.com/office/drawing/2014/main" id="{8EB9EF7E-8CCD-6E4F-BF1D-B338E6773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04581"/>
            <a:ext cx="121920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sz="2400" b="1">
                <a:latin typeface="Open Sans Extrabold" panose="020B0606030504020204" pitchFamily="34" charset="0"/>
              </a:rPr>
              <a:t>DEAL FLOW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B59E60"/>
                </a:solidFill>
                <a:latin typeface="Open Sans SemiBold" panose="020B0606030504020204" pitchFamily="34" charset="0"/>
              </a:rPr>
              <a:t>SECTORS WE HAVE REVIEWED – FUNNEL – SOURCING CHANNELS</a:t>
            </a:r>
          </a:p>
        </p:txBody>
      </p:sp>
      <p:sp>
        <p:nvSpPr>
          <p:cNvPr id="124" name="CuadroTexto 1">
            <a:extLst>
              <a:ext uri="{FF2B5EF4-FFF2-40B4-BE49-F238E27FC236}">
                <a16:creationId xmlns:a16="http://schemas.microsoft.com/office/drawing/2014/main" id="{BD67C187-DCA3-2A43-94FB-40D87A0FD3A6}"/>
              </a:ext>
            </a:extLst>
          </p:cNvPr>
          <p:cNvSpPr txBox="1"/>
          <p:nvPr/>
        </p:nvSpPr>
        <p:spPr>
          <a:xfrm>
            <a:off x="4070838" y="1637505"/>
            <a:ext cx="4053051" cy="3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spc="300">
                <a:solidFill>
                  <a:schemeClr val="tx1">
                    <a:lumMod val="50000"/>
                    <a:lumOff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DEAL FLOW FUNNEL </a:t>
            </a:r>
          </a:p>
        </p:txBody>
      </p:sp>
      <p:sp>
        <p:nvSpPr>
          <p:cNvPr id="62" name="61 Cilindro">
            <a:extLst>
              <a:ext uri="{FF2B5EF4-FFF2-40B4-BE49-F238E27FC236}">
                <a16:creationId xmlns:a16="http://schemas.microsoft.com/office/drawing/2014/main" id="{97F03BF3-34C1-FE4C-9AA4-886987FCCD76}"/>
              </a:ext>
            </a:extLst>
          </p:cNvPr>
          <p:cNvSpPr/>
          <p:nvPr/>
        </p:nvSpPr>
        <p:spPr>
          <a:xfrm>
            <a:off x="5265737" y="5218906"/>
            <a:ext cx="1658937" cy="690562"/>
          </a:xfrm>
          <a:prstGeom prst="can">
            <a:avLst>
              <a:gd name="adj" fmla="val 33333"/>
            </a:avLst>
          </a:prstGeom>
          <a:solidFill>
            <a:srgbClr val="B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3" name="62 Cilindro">
            <a:extLst>
              <a:ext uri="{FF2B5EF4-FFF2-40B4-BE49-F238E27FC236}">
                <a16:creationId xmlns:a16="http://schemas.microsoft.com/office/drawing/2014/main" id="{35F41E1B-71D8-7A46-B67F-EF3ED020E1C1}"/>
              </a:ext>
            </a:extLst>
          </p:cNvPr>
          <p:cNvSpPr/>
          <p:nvPr/>
        </p:nvSpPr>
        <p:spPr>
          <a:xfrm>
            <a:off x="5256212" y="4645818"/>
            <a:ext cx="1676400" cy="690563"/>
          </a:xfrm>
          <a:prstGeom prst="can">
            <a:avLst>
              <a:gd name="adj" fmla="val 33333"/>
            </a:avLst>
          </a:prstGeom>
          <a:solidFill>
            <a:srgbClr val="A28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4" name="63 Cilindro">
            <a:extLst>
              <a:ext uri="{FF2B5EF4-FFF2-40B4-BE49-F238E27FC236}">
                <a16:creationId xmlns:a16="http://schemas.microsoft.com/office/drawing/2014/main" id="{AEF30D74-2259-2444-A6DA-0582E63F4BE6}"/>
              </a:ext>
            </a:extLst>
          </p:cNvPr>
          <p:cNvSpPr/>
          <p:nvPr/>
        </p:nvSpPr>
        <p:spPr>
          <a:xfrm>
            <a:off x="5076824" y="4080668"/>
            <a:ext cx="2017713" cy="690563"/>
          </a:xfrm>
          <a:prstGeom prst="can">
            <a:avLst>
              <a:gd name="adj" fmla="val 33333"/>
            </a:avLst>
          </a:prstGeom>
          <a:solidFill>
            <a:srgbClr val="8B7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5" name="64 Cilindro">
            <a:extLst>
              <a:ext uri="{FF2B5EF4-FFF2-40B4-BE49-F238E27FC236}">
                <a16:creationId xmlns:a16="http://schemas.microsoft.com/office/drawing/2014/main" id="{26D4978C-2490-3249-B7E1-075A61645028}"/>
              </a:ext>
            </a:extLst>
          </p:cNvPr>
          <p:cNvSpPr/>
          <p:nvPr/>
        </p:nvSpPr>
        <p:spPr>
          <a:xfrm>
            <a:off x="4951412" y="3498056"/>
            <a:ext cx="2268537" cy="690562"/>
          </a:xfrm>
          <a:prstGeom prst="can">
            <a:avLst>
              <a:gd name="adj" fmla="val 33333"/>
            </a:avLst>
          </a:prstGeom>
          <a:solidFill>
            <a:srgbClr val="806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6" name="65 Cilindro">
            <a:extLst>
              <a:ext uri="{FF2B5EF4-FFF2-40B4-BE49-F238E27FC236}">
                <a16:creationId xmlns:a16="http://schemas.microsoft.com/office/drawing/2014/main" id="{EFC4E993-EB78-6440-9CE8-FCFF6D96E671}"/>
              </a:ext>
            </a:extLst>
          </p:cNvPr>
          <p:cNvSpPr/>
          <p:nvPr/>
        </p:nvSpPr>
        <p:spPr>
          <a:xfrm>
            <a:off x="4870449" y="2924968"/>
            <a:ext cx="2411413" cy="688975"/>
          </a:xfrm>
          <a:prstGeom prst="can">
            <a:avLst>
              <a:gd name="adj" fmla="val 33333"/>
            </a:avLst>
          </a:prstGeom>
          <a:solidFill>
            <a:srgbClr val="665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7" name="66 Cilindro">
            <a:extLst>
              <a:ext uri="{FF2B5EF4-FFF2-40B4-BE49-F238E27FC236}">
                <a16:creationId xmlns:a16="http://schemas.microsoft.com/office/drawing/2014/main" id="{8395731C-9DD9-B547-9336-475815FCE2C9}"/>
              </a:ext>
            </a:extLst>
          </p:cNvPr>
          <p:cNvSpPr/>
          <p:nvPr/>
        </p:nvSpPr>
        <p:spPr>
          <a:xfrm>
            <a:off x="4781549" y="2377281"/>
            <a:ext cx="2600325" cy="657225"/>
          </a:xfrm>
          <a:prstGeom prst="can">
            <a:avLst>
              <a:gd name="adj" fmla="val 33333"/>
            </a:avLst>
          </a:prstGeom>
          <a:solidFill>
            <a:srgbClr val="665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5641" name="CuadroTexto 9">
            <a:extLst>
              <a:ext uri="{FF2B5EF4-FFF2-40B4-BE49-F238E27FC236}">
                <a16:creationId xmlns:a16="http://schemas.microsoft.com/office/drawing/2014/main" id="{52D15000-8273-5942-8F9D-D83FD973E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782" y="2601118"/>
            <a:ext cx="100999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F2F2F2"/>
                </a:solidFill>
                <a:latin typeface="Open Sans Extrabold" panose="020B0606030504020204" pitchFamily="34" charset="0"/>
              </a:rPr>
              <a:t>1148</a:t>
            </a:r>
            <a:endParaRPr lang="es-CO" altLang="es-CO" sz="2000">
              <a:solidFill>
                <a:srgbClr val="F2F2F2"/>
              </a:solidFill>
              <a:latin typeface="Open Sans Extrabold" panose="020B0606030504020204" pitchFamily="34" charset="0"/>
            </a:endParaRPr>
          </a:p>
        </p:txBody>
      </p:sp>
      <p:sp>
        <p:nvSpPr>
          <p:cNvPr id="25642" name="Rectángulo 10">
            <a:extLst>
              <a:ext uri="{FF2B5EF4-FFF2-40B4-BE49-F238E27FC236}">
                <a16:creationId xmlns:a16="http://schemas.microsoft.com/office/drawing/2014/main" id="{7919BF24-C8E0-AA40-B2A4-80644A791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7" y="2691606"/>
            <a:ext cx="14684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2F2F2"/>
                </a:solidFill>
              </a:rPr>
              <a:t>Deals Reviewed</a:t>
            </a:r>
            <a:endParaRPr lang="es-CO" altLang="en-US" sz="1200">
              <a:solidFill>
                <a:srgbClr val="F2F2F2"/>
              </a:solidFill>
            </a:endParaRPr>
          </a:p>
        </p:txBody>
      </p:sp>
      <p:sp>
        <p:nvSpPr>
          <p:cNvPr id="25643" name="CuadroTexto 14">
            <a:extLst>
              <a:ext uri="{FF2B5EF4-FFF2-40B4-BE49-F238E27FC236}">
                <a16:creationId xmlns:a16="http://schemas.microsoft.com/office/drawing/2014/main" id="{14EFDBAE-28E4-304C-B97F-5B8FC4B13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4" y="3182143"/>
            <a:ext cx="86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F2F2F2"/>
                </a:solidFill>
                <a:latin typeface="Open Sans Extrabold" panose="020B0606030504020204" pitchFamily="34" charset="0"/>
              </a:rPr>
              <a:t>443</a:t>
            </a:r>
            <a:endParaRPr lang="es-CO" altLang="es-CO" sz="2000">
              <a:solidFill>
                <a:srgbClr val="F2F2F2"/>
              </a:solidFill>
              <a:latin typeface="Open Sans Extrabold" panose="020B0606030504020204" pitchFamily="34" charset="0"/>
            </a:endParaRPr>
          </a:p>
        </p:txBody>
      </p:sp>
      <p:sp>
        <p:nvSpPr>
          <p:cNvPr id="25644" name="Rectángulo 15">
            <a:extLst>
              <a:ext uri="{FF2B5EF4-FFF2-40B4-BE49-F238E27FC236}">
                <a16:creationId xmlns:a16="http://schemas.microsoft.com/office/drawing/2014/main" id="{E20DCEF6-345E-6D48-A2B5-2607FA057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7" y="3255168"/>
            <a:ext cx="14684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2F2F2"/>
                </a:solidFill>
              </a:rPr>
              <a:t>First Meeting</a:t>
            </a:r>
            <a:endParaRPr lang="es-CO" altLang="en-US" sz="1200">
              <a:solidFill>
                <a:srgbClr val="F2F2F2"/>
              </a:solidFill>
            </a:endParaRPr>
          </a:p>
        </p:txBody>
      </p:sp>
      <p:sp>
        <p:nvSpPr>
          <p:cNvPr id="25645" name="CuadroTexto 17">
            <a:extLst>
              <a:ext uri="{FF2B5EF4-FFF2-40B4-BE49-F238E27FC236}">
                <a16:creationId xmlns:a16="http://schemas.microsoft.com/office/drawing/2014/main" id="{E6600847-8CDB-3D4C-BFE3-BF7410754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2" y="3752056"/>
            <a:ext cx="841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F2F2F2"/>
                </a:solidFill>
                <a:latin typeface="Open Sans Extrabold" panose="020B0606030504020204" pitchFamily="34" charset="0"/>
              </a:rPr>
              <a:t>232</a:t>
            </a:r>
            <a:endParaRPr lang="es-CO" altLang="es-CO" sz="2000">
              <a:solidFill>
                <a:srgbClr val="F2F2F2"/>
              </a:solidFill>
              <a:latin typeface="Open Sans Extrabold" panose="020B0606030504020204" pitchFamily="34" charset="0"/>
            </a:endParaRPr>
          </a:p>
        </p:txBody>
      </p:sp>
      <p:sp>
        <p:nvSpPr>
          <p:cNvPr id="25646" name="Rectángulo 18">
            <a:extLst>
              <a:ext uri="{FF2B5EF4-FFF2-40B4-BE49-F238E27FC236}">
                <a16:creationId xmlns:a16="http://schemas.microsoft.com/office/drawing/2014/main" id="{23A2B497-C0BD-2B45-AC6C-1F98E30F1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7" y="3810793"/>
            <a:ext cx="14684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2F2F2"/>
                </a:solidFill>
              </a:rPr>
              <a:t>Second Meeting</a:t>
            </a:r>
            <a:endParaRPr lang="es-CO" altLang="en-US" sz="1200">
              <a:solidFill>
                <a:srgbClr val="F2F2F2"/>
              </a:solidFill>
            </a:endParaRPr>
          </a:p>
        </p:txBody>
      </p:sp>
      <p:sp>
        <p:nvSpPr>
          <p:cNvPr id="25647" name="CuadroTexto 20">
            <a:extLst>
              <a:ext uri="{FF2B5EF4-FFF2-40B4-BE49-F238E27FC236}">
                <a16:creationId xmlns:a16="http://schemas.microsoft.com/office/drawing/2014/main" id="{865F9C86-7454-8340-B459-AE018A83E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4" y="4323556"/>
            <a:ext cx="595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F2F2F2"/>
                </a:solidFill>
                <a:latin typeface="Open Sans Extrabold" panose="020B0606030504020204" pitchFamily="34" charset="0"/>
              </a:rPr>
              <a:t>72</a:t>
            </a:r>
            <a:endParaRPr lang="es-CO" altLang="es-CO" sz="2000">
              <a:solidFill>
                <a:srgbClr val="F2F2F2"/>
              </a:solidFill>
              <a:latin typeface="Open Sans Extrabold" panose="020B0606030504020204" pitchFamily="34" charset="0"/>
            </a:endParaRPr>
          </a:p>
        </p:txBody>
      </p:sp>
      <p:sp>
        <p:nvSpPr>
          <p:cNvPr id="25648" name="Rectángulo 21">
            <a:extLst>
              <a:ext uri="{FF2B5EF4-FFF2-40B4-BE49-F238E27FC236}">
                <a16:creationId xmlns:a16="http://schemas.microsoft.com/office/drawing/2014/main" id="{268FE03A-EED8-C944-BCCF-3331187FE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7" y="4406106"/>
            <a:ext cx="14684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2F2F2"/>
                </a:solidFill>
              </a:rPr>
              <a:t>Due Diligence</a:t>
            </a:r>
            <a:endParaRPr lang="es-CO" altLang="en-US" sz="1200">
              <a:solidFill>
                <a:srgbClr val="F2F2F2"/>
              </a:solidFill>
            </a:endParaRPr>
          </a:p>
        </p:txBody>
      </p:sp>
      <p:sp>
        <p:nvSpPr>
          <p:cNvPr id="25649" name="CuadroTexto 23">
            <a:extLst>
              <a:ext uri="{FF2B5EF4-FFF2-40B4-BE49-F238E27FC236}">
                <a16:creationId xmlns:a16="http://schemas.microsoft.com/office/drawing/2014/main" id="{F7C9F105-58BF-F14C-A1B7-30A0FFE2F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5727" y="4872831"/>
            <a:ext cx="618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F2F2F2"/>
                </a:solidFill>
                <a:latin typeface="Open Sans Extrabold" panose="020B0606030504020204" pitchFamily="34" charset="0"/>
              </a:rPr>
              <a:t>12</a:t>
            </a:r>
            <a:endParaRPr lang="es-CO" altLang="es-CO" sz="2000">
              <a:solidFill>
                <a:srgbClr val="F2F2F2"/>
              </a:solidFill>
              <a:latin typeface="Open Sans Extrabold" panose="020B0606030504020204" pitchFamily="34" charset="0"/>
            </a:endParaRPr>
          </a:p>
        </p:txBody>
      </p:sp>
      <p:sp>
        <p:nvSpPr>
          <p:cNvPr id="25650" name="Rectángulo 24">
            <a:extLst>
              <a:ext uri="{FF2B5EF4-FFF2-40B4-BE49-F238E27FC236}">
                <a16:creationId xmlns:a16="http://schemas.microsoft.com/office/drawing/2014/main" id="{D5989214-51A1-9545-BB90-3A37FD698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7" y="4963318"/>
            <a:ext cx="14684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2F2F2"/>
                </a:solidFill>
              </a:rPr>
              <a:t>Term Sheets</a:t>
            </a:r>
            <a:endParaRPr lang="es-CO" altLang="en-US" sz="1200">
              <a:solidFill>
                <a:srgbClr val="F2F2F2"/>
              </a:solidFill>
            </a:endParaRPr>
          </a:p>
        </p:txBody>
      </p:sp>
      <p:sp>
        <p:nvSpPr>
          <p:cNvPr id="25651" name="CuadroTexto 23">
            <a:extLst>
              <a:ext uri="{FF2B5EF4-FFF2-40B4-BE49-F238E27FC236}">
                <a16:creationId xmlns:a16="http://schemas.microsoft.com/office/drawing/2014/main" id="{4D1919A6-868F-324F-91A4-6ECE4290A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126" y="5447506"/>
            <a:ext cx="550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400">
                <a:solidFill>
                  <a:srgbClr val="F2F2F2"/>
                </a:solidFill>
                <a:latin typeface="Open Sans Extrabold" panose="020B0606030504020204" pitchFamily="34" charset="0"/>
              </a:rPr>
              <a:t>12</a:t>
            </a:r>
            <a:endParaRPr lang="es-CO" altLang="es-CO" sz="2000">
              <a:solidFill>
                <a:srgbClr val="F2F2F2"/>
              </a:solidFill>
              <a:latin typeface="Open Sans Extrabold" panose="020B0606030504020204" pitchFamily="34" charset="0"/>
            </a:endParaRPr>
          </a:p>
        </p:txBody>
      </p:sp>
      <p:sp>
        <p:nvSpPr>
          <p:cNvPr id="25652" name="Rectángulo 24">
            <a:extLst>
              <a:ext uri="{FF2B5EF4-FFF2-40B4-BE49-F238E27FC236}">
                <a16:creationId xmlns:a16="http://schemas.microsoft.com/office/drawing/2014/main" id="{9B9C75FD-AFFD-9B46-BBF3-C52D034A6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7" y="5536406"/>
            <a:ext cx="14684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2F2F2"/>
                </a:solidFill>
              </a:rPr>
              <a:t>Portfolio</a:t>
            </a:r>
            <a:endParaRPr lang="es-CO" altLang="en-US" sz="1200">
              <a:solidFill>
                <a:srgbClr val="F2F2F2"/>
              </a:solidFill>
            </a:endParaRPr>
          </a:p>
        </p:txBody>
      </p:sp>
      <p:sp>
        <p:nvSpPr>
          <p:cNvPr id="55" name="CuadroTexto 21">
            <a:extLst>
              <a:ext uri="{FF2B5EF4-FFF2-40B4-BE49-F238E27FC236}">
                <a16:creationId xmlns:a16="http://schemas.microsoft.com/office/drawing/2014/main" id="{358D7155-B43C-8841-98D5-F06CA17F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212" y="2494854"/>
            <a:ext cx="68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236</a:t>
            </a:r>
            <a:endParaRPr lang="es-CO" altLang="es-CO" sz="1050" b="1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56" name="CuadroTexto 21">
            <a:extLst>
              <a:ext uri="{FF2B5EF4-FFF2-40B4-BE49-F238E27FC236}">
                <a16:creationId xmlns:a16="http://schemas.microsoft.com/office/drawing/2014/main" id="{02A08E7F-A3BA-2F40-99A9-6CAFB6B25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2098" y="2840687"/>
            <a:ext cx="6842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162</a:t>
            </a:r>
            <a:endParaRPr lang="es-CO" altLang="es-CO" sz="1050" b="1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57" name="CuadroTexto 21">
            <a:extLst>
              <a:ext uri="{FF2B5EF4-FFF2-40B4-BE49-F238E27FC236}">
                <a16:creationId xmlns:a16="http://schemas.microsoft.com/office/drawing/2014/main" id="{B81AC156-7E3B-E644-A862-5B4FEB796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048" y="3179512"/>
            <a:ext cx="6842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160</a:t>
            </a:r>
            <a:endParaRPr lang="es-CO" altLang="es-CO" sz="1050" b="1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58" name="CuadroTexto 21">
            <a:extLst>
              <a:ext uri="{FF2B5EF4-FFF2-40B4-BE49-F238E27FC236}">
                <a16:creationId xmlns:a16="http://schemas.microsoft.com/office/drawing/2014/main" id="{075E1EA0-AFFC-6240-99DB-CA16ECE56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104" y="3532593"/>
            <a:ext cx="68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153</a:t>
            </a:r>
            <a:endParaRPr lang="es-CO" altLang="es-CO" sz="1050" b="1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59" name="CuadroTexto 21">
            <a:extLst>
              <a:ext uri="{FF2B5EF4-FFF2-40B4-BE49-F238E27FC236}">
                <a16:creationId xmlns:a16="http://schemas.microsoft.com/office/drawing/2014/main" id="{A5E47C43-0E3E-554D-94AF-A2DDE1642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104" y="3887807"/>
            <a:ext cx="68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153</a:t>
            </a:r>
            <a:endParaRPr lang="es-CO" altLang="es-CO" sz="1050" b="1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60" name="CuadroTexto 21">
            <a:extLst>
              <a:ext uri="{FF2B5EF4-FFF2-40B4-BE49-F238E27FC236}">
                <a16:creationId xmlns:a16="http://schemas.microsoft.com/office/drawing/2014/main" id="{01BD9EA9-8B82-9D41-8B25-A1CAE7115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73" y="4255537"/>
            <a:ext cx="68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92</a:t>
            </a:r>
            <a:endParaRPr lang="es-CO" altLang="es-CO" sz="1050" b="1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61" name="CuadroTexto 21">
            <a:extLst>
              <a:ext uri="{FF2B5EF4-FFF2-40B4-BE49-F238E27FC236}">
                <a16:creationId xmlns:a16="http://schemas.microsoft.com/office/drawing/2014/main" id="{3B428224-4A33-4F41-B3ED-D659FEE8A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97" y="4610418"/>
            <a:ext cx="6842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81</a:t>
            </a:r>
            <a:endParaRPr lang="es-CO" altLang="es-CO" sz="1050" b="1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68" name="CuadroTexto 21">
            <a:extLst>
              <a:ext uri="{FF2B5EF4-FFF2-40B4-BE49-F238E27FC236}">
                <a16:creationId xmlns:a16="http://schemas.microsoft.com/office/drawing/2014/main" id="{246C11A3-7CF1-EE4B-BC74-8B073189C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10" y="4970482"/>
            <a:ext cx="68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57</a:t>
            </a:r>
            <a:endParaRPr lang="es-CO" altLang="es-CO" sz="1050" b="1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69" name="CuadroTexto 21">
            <a:extLst>
              <a:ext uri="{FF2B5EF4-FFF2-40B4-BE49-F238E27FC236}">
                <a16:creationId xmlns:a16="http://schemas.microsoft.com/office/drawing/2014/main" id="{7EF952C8-01D1-AE46-BF60-760C1F173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037" y="5344338"/>
            <a:ext cx="68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b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</a:rPr>
              <a:t>54</a:t>
            </a:r>
            <a:endParaRPr lang="es-CO" altLang="es-CO" sz="1050" b="1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70" name="CuadroTexto 21">
            <a:extLst>
              <a:ext uri="{FF2B5EF4-FFF2-40B4-BE49-F238E27FC236}">
                <a16:creationId xmlns:a16="http://schemas.microsoft.com/office/drawing/2014/main" id="{56B8C170-EADE-3C42-A499-92580FF21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99" y="2510874"/>
            <a:ext cx="9080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100" b="1">
                <a:solidFill>
                  <a:srgbClr val="A89656"/>
                </a:solidFill>
                <a:latin typeface="Open Sans" panose="020B0606030504020204" pitchFamily="34" charset="0"/>
              </a:rPr>
              <a:t>SaaS</a:t>
            </a:r>
          </a:p>
        </p:txBody>
      </p:sp>
      <p:sp>
        <p:nvSpPr>
          <p:cNvPr id="71" name="CuadroTexto 21">
            <a:extLst>
              <a:ext uri="{FF2B5EF4-FFF2-40B4-BE49-F238E27FC236}">
                <a16:creationId xmlns:a16="http://schemas.microsoft.com/office/drawing/2014/main" id="{4CCE01CA-C290-7846-9B90-3170E5F8F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37" y="2829332"/>
            <a:ext cx="14493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100" b="1">
                <a:solidFill>
                  <a:srgbClr val="A89656"/>
                </a:solidFill>
                <a:latin typeface="Open Sans" panose="020B0606030504020204" pitchFamily="34" charset="0"/>
              </a:rPr>
              <a:t>FinTech</a:t>
            </a:r>
          </a:p>
        </p:txBody>
      </p:sp>
      <p:sp>
        <p:nvSpPr>
          <p:cNvPr id="72" name="CuadroTexto 21">
            <a:extLst>
              <a:ext uri="{FF2B5EF4-FFF2-40B4-BE49-F238E27FC236}">
                <a16:creationId xmlns:a16="http://schemas.microsoft.com/office/drawing/2014/main" id="{EFDB6140-53FB-0841-A1C5-DE3021342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9" y="3191038"/>
            <a:ext cx="14509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100" b="1">
                <a:solidFill>
                  <a:srgbClr val="A89656"/>
                </a:solidFill>
                <a:latin typeface="Open Sans" panose="020B0606030504020204" pitchFamily="34" charset="0"/>
              </a:rPr>
              <a:t>Misc</a:t>
            </a:r>
          </a:p>
        </p:txBody>
      </p:sp>
      <p:sp>
        <p:nvSpPr>
          <p:cNvPr id="73" name="CuadroTexto 21">
            <a:extLst>
              <a:ext uri="{FF2B5EF4-FFF2-40B4-BE49-F238E27FC236}">
                <a16:creationId xmlns:a16="http://schemas.microsoft.com/office/drawing/2014/main" id="{D952477E-09D6-F045-9C78-5DB146B35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9" y="3546090"/>
            <a:ext cx="14509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100" b="1">
                <a:solidFill>
                  <a:srgbClr val="A89656"/>
                </a:solidFill>
                <a:latin typeface="Open Sans" panose="020B0606030504020204" pitchFamily="34" charset="0"/>
              </a:rPr>
              <a:t>Cyber</a:t>
            </a:r>
          </a:p>
        </p:txBody>
      </p:sp>
      <p:sp>
        <p:nvSpPr>
          <p:cNvPr id="74" name="CuadroTexto 21">
            <a:extLst>
              <a:ext uri="{FF2B5EF4-FFF2-40B4-BE49-F238E27FC236}">
                <a16:creationId xmlns:a16="http://schemas.microsoft.com/office/drawing/2014/main" id="{BCEF6683-AE2B-1B43-B01A-3FFA44B00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62" y="3893671"/>
            <a:ext cx="14493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100" b="1">
                <a:solidFill>
                  <a:srgbClr val="A89656"/>
                </a:solidFill>
                <a:latin typeface="Open Sans" panose="020B0606030504020204" pitchFamily="34" charset="0"/>
              </a:rPr>
              <a:t>Consumer</a:t>
            </a:r>
          </a:p>
        </p:txBody>
      </p:sp>
      <p:sp>
        <p:nvSpPr>
          <p:cNvPr id="75" name="CuadroTexto 21">
            <a:extLst>
              <a:ext uri="{FF2B5EF4-FFF2-40B4-BE49-F238E27FC236}">
                <a16:creationId xmlns:a16="http://schemas.microsoft.com/office/drawing/2014/main" id="{103F6097-F9E2-1F43-91DE-BCABD8936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9" y="4253050"/>
            <a:ext cx="14509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100" b="1">
                <a:solidFill>
                  <a:srgbClr val="A89656"/>
                </a:solidFill>
                <a:latin typeface="Open Sans" panose="020B0606030504020204" pitchFamily="34" charset="0"/>
              </a:rPr>
              <a:t>Frontier Tech</a:t>
            </a:r>
          </a:p>
        </p:txBody>
      </p:sp>
      <p:sp>
        <p:nvSpPr>
          <p:cNvPr id="76" name="CuadroTexto 21">
            <a:extLst>
              <a:ext uri="{FF2B5EF4-FFF2-40B4-BE49-F238E27FC236}">
                <a16:creationId xmlns:a16="http://schemas.microsoft.com/office/drawing/2014/main" id="{93716E60-C9A5-C748-8950-33F654C0A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8" y="4610263"/>
            <a:ext cx="14525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100" b="1">
                <a:solidFill>
                  <a:srgbClr val="A89656"/>
                </a:solidFill>
                <a:latin typeface="Open Sans" panose="020B0606030504020204" pitchFamily="34" charset="0"/>
              </a:rPr>
              <a:t>Mobility</a:t>
            </a:r>
          </a:p>
        </p:txBody>
      </p:sp>
      <p:sp>
        <p:nvSpPr>
          <p:cNvPr id="77" name="CuadroTexto 21">
            <a:extLst>
              <a:ext uri="{FF2B5EF4-FFF2-40B4-BE49-F238E27FC236}">
                <a16:creationId xmlns:a16="http://schemas.microsoft.com/office/drawing/2014/main" id="{1BD0D7D6-E2AE-C643-BCC3-6708FD54F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8" y="4972843"/>
            <a:ext cx="14493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100" b="1">
                <a:solidFill>
                  <a:srgbClr val="A89656"/>
                </a:solidFill>
                <a:latin typeface="Open Sans" panose="020B0606030504020204" pitchFamily="34" charset="0"/>
              </a:rPr>
              <a:t>Health Tech</a:t>
            </a:r>
          </a:p>
        </p:txBody>
      </p:sp>
      <p:sp>
        <p:nvSpPr>
          <p:cNvPr id="78" name="CuadroTexto 21">
            <a:extLst>
              <a:ext uri="{FF2B5EF4-FFF2-40B4-BE49-F238E27FC236}">
                <a16:creationId xmlns:a16="http://schemas.microsoft.com/office/drawing/2014/main" id="{55EB140D-EC9E-8546-BB93-5354A55BE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32" y="5334469"/>
            <a:ext cx="14509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100" b="1">
                <a:solidFill>
                  <a:srgbClr val="A89656"/>
                </a:solidFill>
                <a:latin typeface="Open Sans" panose="020B0606030504020204" pitchFamily="34" charset="0"/>
              </a:rPr>
              <a:t>Real Estate Tech</a:t>
            </a:r>
          </a:p>
        </p:txBody>
      </p:sp>
      <p:sp>
        <p:nvSpPr>
          <p:cNvPr id="79" name="CuadroTexto 1">
            <a:extLst>
              <a:ext uri="{FF2B5EF4-FFF2-40B4-BE49-F238E27FC236}">
                <a16:creationId xmlns:a16="http://schemas.microsoft.com/office/drawing/2014/main" id="{4ABAB976-0D0E-D149-9387-408A151548FC}"/>
              </a:ext>
            </a:extLst>
          </p:cNvPr>
          <p:cNvSpPr txBox="1"/>
          <p:nvPr/>
        </p:nvSpPr>
        <p:spPr>
          <a:xfrm>
            <a:off x="475151" y="1611424"/>
            <a:ext cx="3595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spc="300">
                <a:solidFill>
                  <a:schemeClr val="tx1">
                    <a:lumMod val="50000"/>
                    <a:lumOff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COMPANIES REVIEWED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spc="300">
                <a:solidFill>
                  <a:schemeClr val="tx1">
                    <a:lumMod val="50000"/>
                    <a:lumOff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BY SECTOR</a:t>
            </a:r>
          </a:p>
        </p:txBody>
      </p:sp>
      <p:sp>
        <p:nvSpPr>
          <p:cNvPr id="80" name="125 Rectángulo">
            <a:extLst>
              <a:ext uri="{FF2B5EF4-FFF2-40B4-BE49-F238E27FC236}">
                <a16:creationId xmlns:a16="http://schemas.microsoft.com/office/drawing/2014/main" id="{AD509506-C6B4-0747-807F-9D38547F1169}"/>
              </a:ext>
            </a:extLst>
          </p:cNvPr>
          <p:cNvSpPr/>
          <p:nvPr/>
        </p:nvSpPr>
        <p:spPr>
          <a:xfrm>
            <a:off x="1903424" y="2548975"/>
            <a:ext cx="1495627" cy="179938"/>
          </a:xfrm>
          <a:prstGeom prst="rect">
            <a:avLst/>
          </a:prstGeom>
          <a:solidFill>
            <a:srgbClr val="CDD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1" name="126 Rectángulo">
            <a:extLst>
              <a:ext uri="{FF2B5EF4-FFF2-40B4-BE49-F238E27FC236}">
                <a16:creationId xmlns:a16="http://schemas.microsoft.com/office/drawing/2014/main" id="{D4CFA4C5-C4C5-A146-B0C3-76537E3F8F31}"/>
              </a:ext>
            </a:extLst>
          </p:cNvPr>
          <p:cNvSpPr/>
          <p:nvPr/>
        </p:nvSpPr>
        <p:spPr>
          <a:xfrm>
            <a:off x="1912949" y="2883937"/>
            <a:ext cx="1200473" cy="179938"/>
          </a:xfrm>
          <a:prstGeom prst="rect">
            <a:avLst/>
          </a:prstGeom>
          <a:solidFill>
            <a:srgbClr val="CDD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2" name="127 Rectángulo">
            <a:extLst>
              <a:ext uri="{FF2B5EF4-FFF2-40B4-BE49-F238E27FC236}">
                <a16:creationId xmlns:a16="http://schemas.microsoft.com/office/drawing/2014/main" id="{ACD32424-2351-BF48-B73F-7408EE2E9DF6}"/>
              </a:ext>
            </a:extLst>
          </p:cNvPr>
          <p:cNvSpPr/>
          <p:nvPr/>
        </p:nvSpPr>
        <p:spPr>
          <a:xfrm>
            <a:off x="1912949" y="3228425"/>
            <a:ext cx="1180099" cy="179938"/>
          </a:xfrm>
          <a:prstGeom prst="rect">
            <a:avLst/>
          </a:prstGeom>
          <a:solidFill>
            <a:srgbClr val="CDD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3" name="128 Rectángulo">
            <a:extLst>
              <a:ext uri="{FF2B5EF4-FFF2-40B4-BE49-F238E27FC236}">
                <a16:creationId xmlns:a16="http://schemas.microsoft.com/office/drawing/2014/main" id="{FFFAA0BA-7F40-A540-BA7F-97DF7C9A2443}"/>
              </a:ext>
            </a:extLst>
          </p:cNvPr>
          <p:cNvSpPr/>
          <p:nvPr/>
        </p:nvSpPr>
        <p:spPr>
          <a:xfrm>
            <a:off x="1912949" y="3582437"/>
            <a:ext cx="1144576" cy="179938"/>
          </a:xfrm>
          <a:prstGeom prst="rect">
            <a:avLst/>
          </a:prstGeom>
          <a:solidFill>
            <a:srgbClr val="CDD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4" name="130 Rectángulo">
            <a:extLst>
              <a:ext uri="{FF2B5EF4-FFF2-40B4-BE49-F238E27FC236}">
                <a16:creationId xmlns:a16="http://schemas.microsoft.com/office/drawing/2014/main" id="{87060F39-974A-D445-A756-A0CB12EB6157}"/>
              </a:ext>
            </a:extLst>
          </p:cNvPr>
          <p:cNvSpPr/>
          <p:nvPr/>
        </p:nvSpPr>
        <p:spPr>
          <a:xfrm>
            <a:off x="1912949" y="3938037"/>
            <a:ext cx="1144576" cy="179938"/>
          </a:xfrm>
          <a:prstGeom prst="rect">
            <a:avLst/>
          </a:prstGeom>
          <a:solidFill>
            <a:srgbClr val="CDD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5" name="131 Rectángulo">
            <a:extLst>
              <a:ext uri="{FF2B5EF4-FFF2-40B4-BE49-F238E27FC236}">
                <a16:creationId xmlns:a16="http://schemas.microsoft.com/office/drawing/2014/main" id="{150DC6C9-5F7F-934D-963F-70ADD64DB6DE}"/>
              </a:ext>
            </a:extLst>
          </p:cNvPr>
          <p:cNvSpPr/>
          <p:nvPr/>
        </p:nvSpPr>
        <p:spPr>
          <a:xfrm>
            <a:off x="1912949" y="4292050"/>
            <a:ext cx="893824" cy="179938"/>
          </a:xfrm>
          <a:prstGeom prst="rect">
            <a:avLst/>
          </a:prstGeom>
          <a:solidFill>
            <a:srgbClr val="CDD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6" name="132 Rectángulo">
            <a:extLst>
              <a:ext uri="{FF2B5EF4-FFF2-40B4-BE49-F238E27FC236}">
                <a16:creationId xmlns:a16="http://schemas.microsoft.com/office/drawing/2014/main" id="{86430C0F-9855-8C42-B3C1-70856BEFAB3D}"/>
              </a:ext>
            </a:extLst>
          </p:cNvPr>
          <p:cNvSpPr/>
          <p:nvPr/>
        </p:nvSpPr>
        <p:spPr>
          <a:xfrm>
            <a:off x="1903424" y="4655587"/>
            <a:ext cx="799793" cy="179938"/>
          </a:xfrm>
          <a:prstGeom prst="rect">
            <a:avLst/>
          </a:prstGeom>
          <a:solidFill>
            <a:srgbClr val="CDD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7" name="133 Rectángulo">
            <a:extLst>
              <a:ext uri="{FF2B5EF4-FFF2-40B4-BE49-F238E27FC236}">
                <a16:creationId xmlns:a16="http://schemas.microsoft.com/office/drawing/2014/main" id="{8835AE39-4B33-2144-89FC-D3F151A347F9}"/>
              </a:ext>
            </a:extLst>
          </p:cNvPr>
          <p:cNvSpPr/>
          <p:nvPr/>
        </p:nvSpPr>
        <p:spPr>
          <a:xfrm>
            <a:off x="1912948" y="5019125"/>
            <a:ext cx="687477" cy="179938"/>
          </a:xfrm>
          <a:prstGeom prst="rect">
            <a:avLst/>
          </a:prstGeom>
          <a:solidFill>
            <a:srgbClr val="CDD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8" name="134 Rectángulo">
            <a:extLst>
              <a:ext uri="{FF2B5EF4-FFF2-40B4-BE49-F238E27FC236}">
                <a16:creationId xmlns:a16="http://schemas.microsoft.com/office/drawing/2014/main" id="{89546982-4E0C-884A-B87B-960F66012857}"/>
              </a:ext>
            </a:extLst>
          </p:cNvPr>
          <p:cNvSpPr/>
          <p:nvPr/>
        </p:nvSpPr>
        <p:spPr>
          <a:xfrm>
            <a:off x="1912949" y="5382662"/>
            <a:ext cx="655088" cy="179938"/>
          </a:xfrm>
          <a:prstGeom prst="rect">
            <a:avLst/>
          </a:prstGeom>
          <a:solidFill>
            <a:srgbClr val="CDD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89" name="136 Conector recto">
            <a:extLst>
              <a:ext uri="{FF2B5EF4-FFF2-40B4-BE49-F238E27FC236}">
                <a16:creationId xmlns:a16="http://schemas.microsoft.com/office/drawing/2014/main" id="{7CF04E03-F2A2-BB43-A17E-0162C3FDDDCD}"/>
              </a:ext>
            </a:extLst>
          </p:cNvPr>
          <p:cNvCxnSpPr/>
          <p:nvPr/>
        </p:nvCxnSpPr>
        <p:spPr>
          <a:xfrm>
            <a:off x="1905011" y="2450549"/>
            <a:ext cx="0" cy="32438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uadroTexto 1">
            <a:extLst>
              <a:ext uri="{FF2B5EF4-FFF2-40B4-BE49-F238E27FC236}">
                <a16:creationId xmlns:a16="http://schemas.microsoft.com/office/drawing/2014/main" id="{2275CCDA-D388-C24B-A55F-567A23DDDB67}"/>
              </a:ext>
            </a:extLst>
          </p:cNvPr>
          <p:cNvSpPr txBox="1"/>
          <p:nvPr/>
        </p:nvSpPr>
        <p:spPr>
          <a:xfrm>
            <a:off x="8123889" y="1632283"/>
            <a:ext cx="3373359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spc="300">
                <a:solidFill>
                  <a:schemeClr val="tx1">
                    <a:lumMod val="50000"/>
                    <a:lumOff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SOURCING</a:t>
            </a:r>
          </a:p>
        </p:txBody>
      </p:sp>
      <p:pic>
        <p:nvPicPr>
          <p:cNvPr id="97" name="Picture 23">
            <a:extLst>
              <a:ext uri="{FF2B5EF4-FFF2-40B4-BE49-F238E27FC236}">
                <a16:creationId xmlns:a16="http://schemas.microsoft.com/office/drawing/2014/main" id="{EE377E2E-7563-2546-A0B4-A3546E6BE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7423" y="3833781"/>
            <a:ext cx="914561" cy="16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33">
            <a:extLst>
              <a:ext uri="{FF2B5EF4-FFF2-40B4-BE49-F238E27FC236}">
                <a16:creationId xmlns:a16="http://schemas.microsoft.com/office/drawing/2014/main" id="{590D644D-6483-864F-A971-B2E08628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5167" y="4036509"/>
            <a:ext cx="934720" cy="19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39">
            <a:extLst>
              <a:ext uri="{FF2B5EF4-FFF2-40B4-BE49-F238E27FC236}">
                <a16:creationId xmlns:a16="http://schemas.microsoft.com/office/drawing/2014/main" id="{4FC7DD11-B3FE-8C44-B727-63208EF23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7380" y="3845043"/>
            <a:ext cx="459389" cy="1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31">
            <a:extLst>
              <a:ext uri="{FF2B5EF4-FFF2-40B4-BE49-F238E27FC236}">
                <a16:creationId xmlns:a16="http://schemas.microsoft.com/office/drawing/2014/main" id="{04B98B58-0423-A945-9366-9D6C98647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7633" y="4315500"/>
            <a:ext cx="772141" cy="20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CuadroTexto 19">
            <a:extLst>
              <a:ext uri="{FF2B5EF4-FFF2-40B4-BE49-F238E27FC236}">
                <a16:creationId xmlns:a16="http://schemas.microsoft.com/office/drawing/2014/main" id="{7883D768-AC6C-B44A-A3EB-2774D3F43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941" y="2855615"/>
            <a:ext cx="16269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O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GP</a:t>
            </a:r>
            <a:r>
              <a:rPr lang="en-US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’</a:t>
            </a:r>
            <a:r>
              <a:rPr lang="en-US" altLang="es-CO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 founder relationships provides Hanaco unparalleled access </a:t>
            </a:r>
          </a:p>
        </p:txBody>
      </p:sp>
      <p:sp>
        <p:nvSpPr>
          <p:cNvPr id="102" name="CuadroTexto 20">
            <a:extLst>
              <a:ext uri="{FF2B5EF4-FFF2-40B4-BE49-F238E27FC236}">
                <a16:creationId xmlns:a16="http://schemas.microsoft.com/office/drawing/2014/main" id="{F6CAB047-FAF3-DB42-9965-9795958E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675" y="2462752"/>
            <a:ext cx="10944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O" sz="1000" b="1" dirty="0">
                <a:latin typeface="Open Sans Extrabold" panose="020B0606030504020204" pitchFamily="34" charset="0"/>
              </a:rPr>
              <a:t>FOUNDER REFERRALS</a:t>
            </a:r>
            <a:endParaRPr lang="es-CO" altLang="es-CO" sz="1000" b="1">
              <a:latin typeface="Open Sans Extrabold" panose="020B0606030504020204" pitchFamily="34" charset="0"/>
            </a:endParaRPr>
          </a:p>
        </p:txBody>
      </p:sp>
      <p:pic>
        <p:nvPicPr>
          <p:cNvPr id="103" name="Imagen 9">
            <a:extLst>
              <a:ext uri="{FF2B5EF4-FFF2-40B4-BE49-F238E27FC236}">
                <a16:creationId xmlns:a16="http://schemas.microsoft.com/office/drawing/2014/main" id="{5731481E-03AB-024D-BCFC-F8E7D08C31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4380" y="5414306"/>
            <a:ext cx="37221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32">
            <a:extLst>
              <a:ext uri="{FF2B5EF4-FFF2-40B4-BE49-F238E27FC236}">
                <a16:creationId xmlns:a16="http://schemas.microsoft.com/office/drawing/2014/main" id="{8263997D-685F-254F-89E4-1CD8A8652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8094" y="5273523"/>
            <a:ext cx="709742" cy="2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42">
            <a:extLst>
              <a:ext uri="{FF2B5EF4-FFF2-40B4-BE49-F238E27FC236}">
                <a16:creationId xmlns:a16="http://schemas.microsoft.com/office/drawing/2014/main" id="{D77D465E-6405-5546-9A5D-BED25465D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1597" y="4199002"/>
            <a:ext cx="615651" cy="18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41">
            <a:extLst>
              <a:ext uri="{FF2B5EF4-FFF2-40B4-BE49-F238E27FC236}">
                <a16:creationId xmlns:a16="http://schemas.microsoft.com/office/drawing/2014/main" id="{D943E36A-7C46-C748-A10B-48BF4CEFD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7916" y="3934569"/>
            <a:ext cx="639938" cy="1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CuadroTexto 21">
            <a:extLst>
              <a:ext uri="{FF2B5EF4-FFF2-40B4-BE49-F238E27FC236}">
                <a16:creationId xmlns:a16="http://schemas.microsoft.com/office/drawing/2014/main" id="{6AA1E188-883C-FA4E-9954-AB28884DB9C7}"/>
              </a:ext>
            </a:extLst>
          </p:cNvPr>
          <p:cNvSpPr txBox="1"/>
          <p:nvPr/>
        </p:nvSpPr>
        <p:spPr>
          <a:xfrm>
            <a:off x="8657378" y="4627561"/>
            <a:ext cx="252514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Angel and seed investors refer top performing companies from their portfolio to Hanaco</a:t>
            </a:r>
          </a:p>
        </p:txBody>
      </p:sp>
      <p:sp>
        <p:nvSpPr>
          <p:cNvPr id="116" name="CuadroTexto 23">
            <a:extLst>
              <a:ext uri="{FF2B5EF4-FFF2-40B4-BE49-F238E27FC236}">
                <a16:creationId xmlns:a16="http://schemas.microsoft.com/office/drawing/2014/main" id="{952D3118-572B-AF46-9E4E-9143B6A0E844}"/>
              </a:ext>
            </a:extLst>
          </p:cNvPr>
          <p:cNvSpPr txBox="1"/>
          <p:nvPr/>
        </p:nvSpPr>
        <p:spPr>
          <a:xfrm>
            <a:off x="9846742" y="2786063"/>
            <a:ext cx="158484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Hanaco connects with the community for recruiting, mentoring, speaking at meet-ups and conferences and publishing content</a:t>
            </a:r>
          </a:p>
        </p:txBody>
      </p:sp>
      <p:sp>
        <p:nvSpPr>
          <p:cNvPr id="117" name="CuadroTexto 24">
            <a:extLst>
              <a:ext uri="{FF2B5EF4-FFF2-40B4-BE49-F238E27FC236}">
                <a16:creationId xmlns:a16="http://schemas.microsoft.com/office/drawing/2014/main" id="{67BF24A5-E672-C54F-B92C-D1BE9A037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378" y="2463964"/>
            <a:ext cx="13547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O" sz="1000" b="1" dirty="0">
                <a:latin typeface="Open Sans Extrabold" panose="020B0606030504020204" pitchFamily="34" charset="0"/>
              </a:rPr>
              <a:t>COMMUNITY </a:t>
            </a:r>
            <a:endParaRPr lang="es-CO" altLang="es-CO" sz="1000" b="1">
              <a:latin typeface="Open Sans Extrabold" panose="020B0606030504020204" pitchFamily="34" charset="0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92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92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22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5" name="94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11" name="110 Conector curvado"/>
          <p:cNvCxnSpPr/>
          <p:nvPr/>
        </p:nvCxnSpPr>
        <p:spPr>
          <a:xfrm rot="10800000" flipV="1">
            <a:off x="3483048" y="2705894"/>
            <a:ext cx="1288976" cy="1621468"/>
          </a:xfrm>
          <a:prstGeom prst="curvedConnector3">
            <a:avLst>
              <a:gd name="adj1" fmla="val 50000"/>
            </a:avLst>
          </a:prstGeom>
          <a:ln w="28575">
            <a:solidFill>
              <a:srgbClr val="CDD2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118 Conector curvado"/>
          <p:cNvCxnSpPr>
            <a:stCxn id="62" idx="4"/>
          </p:cNvCxnSpPr>
          <p:nvPr/>
        </p:nvCxnSpPr>
        <p:spPr>
          <a:xfrm flipV="1">
            <a:off x="6924674" y="4471988"/>
            <a:ext cx="1199215" cy="1092199"/>
          </a:xfrm>
          <a:prstGeom prst="curvedConnector3">
            <a:avLst>
              <a:gd name="adj1" fmla="val 50000"/>
            </a:avLst>
          </a:prstGeom>
          <a:ln w="28575">
            <a:solidFill>
              <a:srgbClr val="CDD2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CuadroTexto 20">
            <a:extLst>
              <a:ext uri="{FF2B5EF4-FFF2-40B4-BE49-F238E27FC236}">
                <a16:creationId xmlns:a16="http://schemas.microsoft.com/office/drawing/2014/main" id="{F6CAB047-FAF3-DB42-9965-9795958E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2100" y="4399756"/>
            <a:ext cx="15502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CO" sz="1000" b="1" dirty="0">
                <a:latin typeface="Open Sans Extrabold" panose="020B0606030504020204" pitchFamily="34" charset="0"/>
              </a:rPr>
              <a:t>INVESTOR REFFERALS</a:t>
            </a:r>
            <a:endParaRPr lang="es-CO" altLang="es-CO" sz="1000" b="1">
              <a:latin typeface="Open Sans Extrabold" panose="020B0606030504020204" pitchFamily="34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7E69059-93CE-A54B-B6CF-FCC898F747DC}"/>
              </a:ext>
            </a:extLst>
          </p:cNvPr>
          <p:cNvGrpSpPr/>
          <p:nvPr/>
        </p:nvGrpSpPr>
        <p:grpSpPr>
          <a:xfrm>
            <a:off x="10229327" y="5131494"/>
            <a:ext cx="842006" cy="338554"/>
            <a:chOff x="7582611" y="4142305"/>
            <a:chExt cx="842006" cy="338554"/>
          </a:xfrm>
        </p:grpSpPr>
        <p:pic>
          <p:nvPicPr>
            <p:cNvPr id="107" name="Picture 3">
              <a:extLst>
                <a:ext uri="{FF2B5EF4-FFF2-40B4-BE49-F238E27FC236}">
                  <a16:creationId xmlns:a16="http://schemas.microsoft.com/office/drawing/2014/main" id="{81ED4774-2A5F-6D4F-9233-99D027D1B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926012">
              <a:off x="7600333" y="4221397"/>
              <a:ext cx="179597" cy="18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97F44AB-97BD-D142-86CF-2A0FD972A310}"/>
                </a:ext>
              </a:extLst>
            </p:cNvPr>
            <p:cNvSpPr txBox="1"/>
            <p:nvPr/>
          </p:nvSpPr>
          <p:spPr>
            <a:xfrm>
              <a:off x="7582611" y="4142305"/>
              <a:ext cx="84200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uperclarendon" panose="02060605060000020003" pitchFamily="18" charset="77"/>
                </a:rPr>
                <a:t>Chain Reaction</a:t>
              </a:r>
            </a:p>
          </p:txBody>
        </p: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69B9FF-2CFB-6D4A-A740-3346EAB2923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812" y="3538664"/>
            <a:ext cx="592001" cy="244694"/>
          </a:xfrm>
          <a:prstGeom prst="rect">
            <a:avLst/>
          </a:prstGeom>
        </p:spPr>
      </p:pic>
      <p:pic>
        <p:nvPicPr>
          <p:cNvPr id="110" name="Picture 1">
            <a:extLst>
              <a:ext uri="{FF2B5EF4-FFF2-40B4-BE49-F238E27FC236}">
                <a16:creationId xmlns:a16="http://schemas.microsoft.com/office/drawing/2014/main" id="{B6D9CA12-1499-3240-8727-E05EA7DEB475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7994" y="3952986"/>
            <a:ext cx="680614" cy="1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117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1"/>
          <p:cNvSpPr txBox="1">
            <a:spLocks noChangeArrowheads="1"/>
          </p:cNvSpPr>
          <p:nvPr/>
        </p:nvSpPr>
        <p:spPr bwMode="auto">
          <a:xfrm>
            <a:off x="500063" y="603250"/>
            <a:ext cx="1123156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s-CO" sz="2400" b="1" dirty="0">
                <a:latin typeface="Open Sans Extrabold" pitchFamily="34" charset="0"/>
              </a:rPr>
              <a:t>FUND TARGETS</a:t>
            </a:r>
            <a:endParaRPr lang="es-CO" altLang="es-CO" sz="2400" b="1">
              <a:latin typeface="Open Sans Extrabold" pitchFamily="34" charset="0"/>
            </a:endParaRPr>
          </a:p>
        </p:txBody>
      </p:sp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582340"/>
              </p:ext>
            </p:extLst>
          </p:nvPr>
        </p:nvGraphicFramePr>
        <p:xfrm>
          <a:off x="1173332" y="1616935"/>
          <a:ext cx="9845336" cy="314994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922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2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80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FUND TARGETS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9E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23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Target Fund Size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$100m Target </a:t>
                      </a:r>
                      <a:r>
                        <a:rPr lang="mr-IN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–</a:t>
                      </a:r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($120m cap)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913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Portfolio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13-15 Investments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$1-$5m Per Investment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15-20% Ownership 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14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Fees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1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2% Committed Capital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Terms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en-US" sz="1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20% Carry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170123"/>
                  </a:ext>
                </a:extLst>
              </a:tr>
              <a:tr h="4176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Min Entry Ticket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$2m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6C9D0BED-EB99-FF42-A705-429ACA3D7BAD}"/>
              </a:ext>
            </a:extLst>
          </p:cNvPr>
          <p:cNvGrpSpPr/>
          <p:nvPr/>
        </p:nvGrpSpPr>
        <p:grpSpPr>
          <a:xfrm>
            <a:off x="2025650" y="5305284"/>
            <a:ext cx="8140700" cy="646112"/>
            <a:chOff x="2146789" y="5684025"/>
            <a:chExt cx="8140700" cy="646112"/>
          </a:xfrm>
        </p:grpSpPr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2146789" y="5684025"/>
              <a:ext cx="2095500" cy="64611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s-CO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TARGET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s-CO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3-5x</a:t>
              </a:r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5118589" y="5684025"/>
              <a:ext cx="2095500" cy="64611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s-CO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Investment Period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s-CO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 Years</a:t>
              </a: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8382489" y="5684025"/>
              <a:ext cx="1905000" cy="64611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s-CO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Fund Life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s-CO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 Years</a:t>
              </a:r>
            </a:p>
          </p:txBody>
        </p:sp>
      </p:grpSp>
      <p:sp>
        <p:nvSpPr>
          <p:cNvPr id="10" name="9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23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9315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ojects\Companies\Hanaco\Hanaco\Deck - Investment Philosophy\V3 - J Version 02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CuadroTexto 3">
            <a:extLst>
              <a:ext uri="{FF2B5EF4-FFF2-40B4-BE49-F238E27FC236}">
                <a16:creationId xmlns:a16="http://schemas.microsoft.com/office/drawing/2014/main" id="{9801D45E-C58D-5341-A30F-16711B61A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4" y="2743200"/>
            <a:ext cx="6000751" cy="91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CO" altLang="en-US" sz="4000" b="1">
                <a:latin typeface="Open Sans Extrabold" panose="020B0606030504020204" pitchFamily="34" charset="0"/>
              </a:rPr>
              <a:t>THANKS!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84B730B5-4F1A-4855-A69B-0A573E50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736" y="5915859"/>
            <a:ext cx="1553425" cy="67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0960" rIns="0" bIns="0">
            <a:spAutoFit/>
          </a:bodyPr>
          <a:lstStyle>
            <a:lvl1pPr marL="127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75"/>
              </a:spcBef>
            </a:pPr>
            <a:r>
              <a:rPr lang="en-US" alt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ALON LIFSHITZ</a:t>
            </a:r>
          </a:p>
          <a:p>
            <a:pPr algn="ctr" eaLnBrk="1" hangingPunct="1">
              <a:spcBef>
                <a:spcPts val="375"/>
              </a:spcBef>
            </a:pPr>
            <a:r>
              <a:rPr lang="en-US" alt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Alon@Hanacovc.com</a:t>
            </a:r>
          </a:p>
          <a:p>
            <a:pPr algn="ctr" eaLnBrk="1" hangingPunct="1">
              <a:spcBef>
                <a:spcPts val="375"/>
              </a:spcBef>
            </a:pPr>
            <a:r>
              <a:rPr lang="en-US" alt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+972-526-802086</a:t>
            </a: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54274276-1667-4985-9FB8-FFB5AD8EA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4768" y="5915859"/>
            <a:ext cx="1683965" cy="67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0960" rIns="0" bIns="0">
            <a:spAutoFit/>
          </a:bodyPr>
          <a:lstStyle>
            <a:lvl1pPr marL="127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75"/>
              </a:spcBef>
            </a:pPr>
            <a:r>
              <a:rPr lang="en-US" alt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PASHA ROMANOVSKI</a:t>
            </a:r>
          </a:p>
          <a:p>
            <a:pPr algn="ctr" eaLnBrk="1" hangingPunct="1">
              <a:spcBef>
                <a:spcPts val="375"/>
              </a:spcBef>
            </a:pPr>
            <a:r>
              <a:rPr lang="en-US" alt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Pasha@Hanacovc.com</a:t>
            </a:r>
          </a:p>
          <a:p>
            <a:pPr algn="ctr" eaLnBrk="1" hangingPunct="1">
              <a:spcBef>
                <a:spcPts val="375"/>
              </a:spcBef>
            </a:pPr>
            <a:r>
              <a:rPr lang="en-US" alt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+972-546-462702</a:t>
            </a:r>
          </a:p>
        </p:txBody>
      </p:sp>
      <p:sp>
        <p:nvSpPr>
          <p:cNvPr id="14" name="object 30">
            <a:extLst>
              <a:ext uri="{FF2B5EF4-FFF2-40B4-BE49-F238E27FC236}">
                <a16:creationId xmlns:a16="http://schemas.microsoft.com/office/drawing/2014/main" id="{71FAA1C5-70CA-4643-825E-744AB2A1E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213" y="5915859"/>
            <a:ext cx="1509912" cy="67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0960" rIns="0" bIns="0">
            <a:spAutoFit/>
          </a:bodyPr>
          <a:lstStyle>
            <a:lvl1pPr marL="127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75"/>
              </a:spcBef>
            </a:pPr>
            <a:r>
              <a:rPr lang="en-US" alt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LIOR PROSOR</a:t>
            </a:r>
          </a:p>
          <a:p>
            <a:pPr algn="ctr" eaLnBrk="1" hangingPunct="1">
              <a:spcBef>
                <a:spcPts val="375"/>
              </a:spcBef>
            </a:pPr>
            <a:r>
              <a:rPr lang="en-US" alt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Lior@Hanacovc.com</a:t>
            </a:r>
          </a:p>
          <a:p>
            <a:pPr algn="ctr">
              <a:spcBef>
                <a:spcPts val="375"/>
              </a:spcBef>
            </a:pPr>
            <a:r>
              <a:rPr lang="en-US" alt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+1-347-449-2688</a:t>
            </a:r>
          </a:p>
        </p:txBody>
      </p:sp>
    </p:spTree>
    <p:extLst>
      <p:ext uri="{BB962C8B-B14F-4D97-AF65-F5344CB8AC3E}">
        <p14:creationId xmlns:p14="http://schemas.microsoft.com/office/powerpoint/2010/main" val="65044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 redondeado"/>
          <p:cNvSpPr/>
          <p:nvPr/>
        </p:nvSpPr>
        <p:spPr>
          <a:xfrm>
            <a:off x="5715791" y="4819650"/>
            <a:ext cx="5457034" cy="1000125"/>
          </a:xfrm>
          <a:prstGeom prst="roundRect">
            <a:avLst>
              <a:gd name="adj" fmla="val 10129"/>
            </a:avLst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5715791" y="3539953"/>
            <a:ext cx="5457034" cy="1165397"/>
          </a:xfrm>
          <a:prstGeom prst="roundRect">
            <a:avLst>
              <a:gd name="adj" fmla="val 10129"/>
            </a:avLst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5715791" y="2028825"/>
            <a:ext cx="5457034" cy="1415878"/>
          </a:xfrm>
          <a:prstGeom prst="roundRect">
            <a:avLst>
              <a:gd name="adj" fmla="val 10129"/>
            </a:avLst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22 Elipse"/>
          <p:cNvSpPr/>
          <p:nvPr/>
        </p:nvSpPr>
        <p:spPr>
          <a:xfrm>
            <a:off x="4924425" y="1233160"/>
            <a:ext cx="542925" cy="542925"/>
          </a:xfrm>
          <a:prstGeom prst="ellipse">
            <a:avLst/>
          </a:prstGeom>
          <a:noFill/>
          <a:ln w="28575">
            <a:solidFill>
              <a:srgbClr val="B59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5715791" y="1205145"/>
            <a:ext cx="5457034" cy="728430"/>
          </a:xfrm>
          <a:prstGeom prst="roundRect">
            <a:avLst>
              <a:gd name="adj" fmla="val 10129"/>
            </a:avLst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20 Elipse"/>
          <p:cNvSpPr/>
          <p:nvPr/>
        </p:nvSpPr>
        <p:spPr>
          <a:xfrm>
            <a:off x="199364" y="6450970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674" name="CuadroTexto 3">
            <a:extLst>
              <a:ext uri="{FF2B5EF4-FFF2-40B4-BE49-F238E27FC236}">
                <a16:creationId xmlns:a16="http://schemas.microsoft.com/office/drawing/2014/main" id="{9801D45E-C58D-5341-A30F-16711B61A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9" y="2905690"/>
            <a:ext cx="37623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n-US" b="1">
                <a:latin typeface="Open Sans Extrabold" panose="020B0606030504020204" pitchFamily="34" charset="0"/>
              </a:rPr>
              <a:t>THE </a:t>
            </a:r>
            <a:r>
              <a:rPr lang="es-CO" altLang="en-US" b="1">
                <a:solidFill>
                  <a:srgbClr val="B59E60"/>
                </a:solidFill>
                <a:latin typeface="Open Sans Extrabold" panose="020B0606030504020204" pitchFamily="34" charset="0"/>
              </a:rPr>
              <a:t>ISRAELI</a:t>
            </a:r>
            <a:r>
              <a:rPr lang="es-CO" altLang="en-US" b="1">
                <a:latin typeface="Open Sans Extrabold" panose="020B0606030504020204" pitchFamily="34" charset="0"/>
              </a:rPr>
              <a:t> FOUNDER TODAY</a:t>
            </a:r>
          </a:p>
        </p:txBody>
      </p:sp>
      <p:sp>
        <p:nvSpPr>
          <p:cNvPr id="14343" name="TextBox 1">
            <a:extLst>
              <a:ext uri="{FF2B5EF4-FFF2-40B4-BE49-F238E27FC236}">
                <a16:creationId xmlns:a16="http://schemas.microsoft.com/office/drawing/2014/main" id="{603DC4E3-462C-C349-9443-4A0ABFC65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5341" y="1576060"/>
            <a:ext cx="49688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Founding start ups in the US from Day One</a:t>
            </a:r>
          </a:p>
        </p:txBody>
      </p:sp>
      <p:pic>
        <p:nvPicPr>
          <p:cNvPr id="19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188218" y="6450970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3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75151" y="6480272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5" name="24 Rectángulo">
            <a:extLst>
              <a:ext uri="{FF2B5EF4-FFF2-40B4-BE49-F238E27FC236}">
                <a16:creationId xmlns:a16="http://schemas.microsoft.com/office/drawing/2014/main" id="{5058DD79-AE18-E248-8FF5-BE502C1123B3}"/>
              </a:ext>
            </a:extLst>
          </p:cNvPr>
          <p:cNvSpPr/>
          <p:nvPr/>
        </p:nvSpPr>
        <p:spPr>
          <a:xfrm>
            <a:off x="5830091" y="1285875"/>
            <a:ext cx="51522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spc="3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ISRAELI ENTREPRENEURS ARE NOW GLOBAL</a:t>
            </a: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603DC4E3-462C-C349-9443-4A0ABFC65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483" y="2402190"/>
            <a:ext cx="496887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Customer introductions</a:t>
            </a:r>
          </a:p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Hiring </a:t>
            </a:r>
          </a:p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Platform</a:t>
            </a:r>
          </a:p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Strategy</a:t>
            </a:r>
          </a:p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Follow up Funding</a:t>
            </a:r>
          </a:p>
        </p:txBody>
      </p:sp>
      <p:sp>
        <p:nvSpPr>
          <p:cNvPr id="37" name="36 Rectángulo">
            <a:extLst>
              <a:ext uri="{FF2B5EF4-FFF2-40B4-BE49-F238E27FC236}">
                <a16:creationId xmlns:a16="http://schemas.microsoft.com/office/drawing/2014/main" id="{5058DD79-AE18-E248-8FF5-BE502C1123B3}"/>
              </a:ext>
            </a:extLst>
          </p:cNvPr>
          <p:cNvSpPr/>
          <p:nvPr/>
        </p:nvSpPr>
        <p:spPr>
          <a:xfrm>
            <a:off x="5837233" y="2112005"/>
            <a:ext cx="51522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spc="3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EXPECTS MORE FROM THEIR VC</a:t>
            </a:r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603DC4E3-462C-C349-9443-4A0ABFC65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483" y="3940432"/>
            <a:ext cx="496887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Younger</a:t>
            </a:r>
          </a:p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Multidisciplinary</a:t>
            </a:r>
          </a:p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International founding teams </a:t>
            </a:r>
          </a:p>
        </p:txBody>
      </p:sp>
      <p:sp>
        <p:nvSpPr>
          <p:cNvPr id="39" name="38 Rectángulo">
            <a:extLst>
              <a:ext uri="{FF2B5EF4-FFF2-40B4-BE49-F238E27FC236}">
                <a16:creationId xmlns:a16="http://schemas.microsoft.com/office/drawing/2014/main" id="{5058DD79-AE18-E248-8FF5-BE502C1123B3}"/>
              </a:ext>
            </a:extLst>
          </p:cNvPr>
          <p:cNvSpPr/>
          <p:nvPr/>
        </p:nvSpPr>
        <p:spPr>
          <a:xfrm>
            <a:off x="5837233" y="3650247"/>
            <a:ext cx="51522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spc="3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NEW GENERATION OF FOUNDERS</a:t>
            </a: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603DC4E3-462C-C349-9443-4A0ABFC65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100" y="5181600"/>
            <a:ext cx="4968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Israeli founders expanding industry focus from cyber to fintech, mobility, AI, agrifood and others</a:t>
            </a:r>
          </a:p>
        </p:txBody>
      </p:sp>
      <p:sp>
        <p:nvSpPr>
          <p:cNvPr id="41" name="40 Rectángulo">
            <a:extLst>
              <a:ext uri="{FF2B5EF4-FFF2-40B4-BE49-F238E27FC236}">
                <a16:creationId xmlns:a16="http://schemas.microsoft.com/office/drawing/2014/main" id="{5058DD79-AE18-E248-8FF5-BE502C1123B3}"/>
              </a:ext>
            </a:extLst>
          </p:cNvPr>
          <p:cNvSpPr/>
          <p:nvPr/>
        </p:nvSpPr>
        <p:spPr>
          <a:xfrm>
            <a:off x="5834850" y="4891415"/>
            <a:ext cx="51522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spc="3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DISRUPTING NEW MARKETS </a:t>
            </a:r>
          </a:p>
        </p:txBody>
      </p:sp>
      <p:sp>
        <p:nvSpPr>
          <p:cNvPr id="48" name="47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50" name="Picture 2" descr="D:\Projects\Companies\Hanaco\Hanaco\Deck - Early Stage II\Icons\generate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332" y="3650247"/>
            <a:ext cx="361159" cy="361159"/>
          </a:xfrm>
          <a:prstGeom prst="rect">
            <a:avLst/>
          </a:prstGeom>
          <a:noFill/>
        </p:spPr>
      </p:pic>
      <p:pic>
        <p:nvPicPr>
          <p:cNvPr id="2051" name="Picture 3" descr="D:\Projects\Companies\Hanaco\Hanaco\Deck - Early Stage II\Icons\pie-chart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9562" y="4958090"/>
            <a:ext cx="302538" cy="302538"/>
          </a:xfrm>
          <a:prstGeom prst="rect">
            <a:avLst/>
          </a:prstGeom>
          <a:noFill/>
        </p:spPr>
      </p:pic>
      <p:pic>
        <p:nvPicPr>
          <p:cNvPr id="2052" name="Picture 4" descr="D:\Projects\Companies\Hanaco\Hanaco\Deck - Early Stage II\Icons\planet-earth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991" y="1328970"/>
            <a:ext cx="343696" cy="343696"/>
          </a:xfrm>
          <a:prstGeom prst="rect">
            <a:avLst/>
          </a:prstGeom>
          <a:noFill/>
        </p:spPr>
      </p:pic>
      <p:pic>
        <p:nvPicPr>
          <p:cNvPr id="2053" name="Picture 5" descr="D:\Projects\Companies\Hanaco\Hanaco\Deck - Early Stage II\Icons\support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991" y="2133066"/>
            <a:ext cx="361159" cy="361159"/>
          </a:xfrm>
          <a:prstGeom prst="rect">
            <a:avLst/>
          </a:prstGeom>
          <a:noFill/>
        </p:spPr>
      </p:pic>
      <p:sp>
        <p:nvSpPr>
          <p:cNvPr id="29" name="28 Elipse"/>
          <p:cNvSpPr/>
          <p:nvPr/>
        </p:nvSpPr>
        <p:spPr>
          <a:xfrm>
            <a:off x="4943475" y="2057400"/>
            <a:ext cx="542925" cy="542925"/>
          </a:xfrm>
          <a:prstGeom prst="ellipse">
            <a:avLst/>
          </a:prstGeom>
          <a:noFill/>
          <a:ln w="28575">
            <a:solidFill>
              <a:srgbClr val="B59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29 Elipse"/>
          <p:cNvSpPr/>
          <p:nvPr/>
        </p:nvSpPr>
        <p:spPr>
          <a:xfrm>
            <a:off x="4933950" y="3539953"/>
            <a:ext cx="542925" cy="542925"/>
          </a:xfrm>
          <a:prstGeom prst="ellipse">
            <a:avLst/>
          </a:prstGeom>
          <a:noFill/>
          <a:ln w="28575">
            <a:solidFill>
              <a:srgbClr val="B59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30 Elipse"/>
          <p:cNvSpPr/>
          <p:nvPr/>
        </p:nvSpPr>
        <p:spPr>
          <a:xfrm>
            <a:off x="4943475" y="4829175"/>
            <a:ext cx="542925" cy="542925"/>
          </a:xfrm>
          <a:prstGeom prst="ellipse">
            <a:avLst/>
          </a:prstGeom>
          <a:noFill/>
          <a:ln w="28575">
            <a:solidFill>
              <a:srgbClr val="B59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533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42">
            <a:extLst>
              <a:ext uri="{FF2B5EF4-FFF2-40B4-BE49-F238E27FC236}">
                <a16:creationId xmlns:a16="http://schemas.microsoft.com/office/drawing/2014/main" id="{7075D40D-E924-F840-80B8-81F54C6CA43F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1041" name="Picture 17" descr="D:\Projects\Companies\Hanaco\Hanaco\Deck - Early Stage II\Maps\map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66" y="154619"/>
            <a:ext cx="11902304" cy="6552485"/>
          </a:xfrm>
          <a:prstGeom prst="rect">
            <a:avLst/>
          </a:prstGeom>
          <a:noFill/>
        </p:spPr>
      </p:pic>
      <p:sp>
        <p:nvSpPr>
          <p:cNvPr id="14" name="13 Rectángulo redondeado"/>
          <p:cNvSpPr/>
          <p:nvPr/>
        </p:nvSpPr>
        <p:spPr>
          <a:xfrm>
            <a:off x="1698501" y="866714"/>
            <a:ext cx="1479551" cy="1544821"/>
          </a:xfrm>
          <a:prstGeom prst="roundRect">
            <a:avLst>
              <a:gd name="adj" fmla="val 6783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758827" y="922215"/>
            <a:ext cx="1362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Boston:</a:t>
            </a: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s-MX" sz="1000" b="1" err="1">
                <a:latin typeface="Open Sans" pitchFamily="34" charset="0"/>
                <a:ea typeface="Open Sans" pitchFamily="34" charset="0"/>
                <a:cs typeface="Open Sans" pitchFamily="34" charset="0"/>
              </a:rPr>
              <a:t>Hanaco</a:t>
            </a:r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 LP </a:t>
            </a:r>
            <a:r>
              <a:rPr lang="es-MX" sz="1000" b="1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opps</a:t>
            </a:r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es-ES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s-MX" sz="1000" b="1" err="1">
                <a:latin typeface="Open Sans" pitchFamily="34" charset="0"/>
                <a:ea typeface="Open Sans" pitchFamily="34" charset="0"/>
                <a:cs typeface="Open Sans" pitchFamily="34" charset="0"/>
              </a:rPr>
              <a:t>Previous</a:t>
            </a:r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2725738" y="2649708"/>
            <a:ext cx="1479551" cy="2298833"/>
          </a:xfrm>
          <a:prstGeom prst="roundRect">
            <a:avLst>
              <a:gd name="adj" fmla="val 6783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8" name="Picture 5" descr="D:\Projects\Companies\Hanaco\Hanaco\Deck - Early Stage II\Icons\united-states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2762" y="2508483"/>
            <a:ext cx="263402" cy="263402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2725738" y="2762360"/>
            <a:ext cx="14795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NY:</a:t>
            </a: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es-MX" sz="1000" b="1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Hanaco LP opps:</a:t>
            </a: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es-ES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Previous: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608012" y="3478859"/>
            <a:ext cx="1479551" cy="1817041"/>
          </a:xfrm>
          <a:prstGeom prst="roundRect">
            <a:avLst>
              <a:gd name="adj" fmla="val 6783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Picture 5" descr="D:\Projects\Companies\Hanaco\Hanaco\Deck - Early Stage II\Icons\united-states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5036" y="3323347"/>
            <a:ext cx="263402" cy="263402"/>
          </a:xfrm>
          <a:prstGeom prst="rect">
            <a:avLst/>
          </a:prstGeom>
          <a:noFill/>
        </p:spPr>
      </p:pic>
      <p:sp>
        <p:nvSpPr>
          <p:cNvPr id="22" name="21 CuadroTexto"/>
          <p:cNvSpPr txBox="1"/>
          <p:nvPr/>
        </p:nvSpPr>
        <p:spPr>
          <a:xfrm>
            <a:off x="608012" y="3586749"/>
            <a:ext cx="14795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SF:</a:t>
            </a: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s-MX" sz="1000" b="1" err="1">
                <a:latin typeface="Open Sans" pitchFamily="34" charset="0"/>
                <a:ea typeface="Open Sans" pitchFamily="34" charset="0"/>
                <a:cs typeface="Open Sans" pitchFamily="34" charset="0"/>
              </a:rPr>
              <a:t>Hanaco</a:t>
            </a:r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 LP </a:t>
            </a:r>
            <a:r>
              <a:rPr lang="es-MX" sz="1000" b="1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opps</a:t>
            </a:r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es-ES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s-MX" sz="1000" b="1" err="1">
                <a:latin typeface="Open Sans" pitchFamily="34" charset="0"/>
                <a:ea typeface="Open Sans" pitchFamily="34" charset="0"/>
                <a:cs typeface="Open Sans" pitchFamily="34" charset="0"/>
              </a:rPr>
              <a:t>Previous</a:t>
            </a:r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2441574" y="5295900"/>
            <a:ext cx="1479551" cy="990600"/>
          </a:xfrm>
          <a:prstGeom prst="roundRect">
            <a:avLst>
              <a:gd name="adj" fmla="val 6783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441574" y="5418076"/>
            <a:ext cx="14795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err="1">
                <a:latin typeface="Open Sans" pitchFamily="34" charset="0"/>
                <a:ea typeface="Open Sans" pitchFamily="34" charset="0"/>
                <a:cs typeface="Open Sans" pitchFamily="34" charset="0"/>
              </a:rPr>
              <a:t>LatAm</a:t>
            </a:r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  <a:p>
            <a:endParaRPr lang="es-ES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s-MX" sz="1000" b="1" err="1">
                <a:latin typeface="Open Sans" pitchFamily="34" charset="0"/>
                <a:ea typeface="Open Sans" pitchFamily="34" charset="0"/>
                <a:cs typeface="Open Sans" pitchFamily="34" charset="0"/>
              </a:rPr>
              <a:t>Previous</a:t>
            </a:r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7454899" y="2293279"/>
            <a:ext cx="1479551" cy="2692950"/>
          </a:xfrm>
          <a:prstGeom prst="roundRect">
            <a:avLst>
              <a:gd name="adj" fmla="val 6783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7454899" y="2463080"/>
            <a:ext cx="14795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Israel:</a:t>
            </a: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es-MX" sz="1000" b="1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s-MX" sz="1000" b="1" err="1">
                <a:latin typeface="Open Sans" pitchFamily="34" charset="0"/>
                <a:ea typeface="Open Sans" pitchFamily="34" charset="0"/>
                <a:cs typeface="Open Sans" pitchFamily="34" charset="0"/>
              </a:rPr>
              <a:t>Hanaco</a:t>
            </a:r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 LP </a:t>
            </a:r>
            <a:r>
              <a:rPr lang="es-MX" sz="1000" b="1" err="1">
                <a:latin typeface="Open Sans" pitchFamily="34" charset="0"/>
                <a:ea typeface="Open Sans" pitchFamily="34" charset="0"/>
                <a:cs typeface="Open Sans" pitchFamily="34" charset="0"/>
              </a:rPr>
              <a:t>opps</a:t>
            </a:r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es-ES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s-MX" sz="1000" b="1" err="1">
                <a:latin typeface="Open Sans" pitchFamily="34" charset="0"/>
                <a:ea typeface="Open Sans" pitchFamily="34" charset="0"/>
                <a:cs typeface="Open Sans" pitchFamily="34" charset="0"/>
              </a:rPr>
              <a:t>Previous</a:t>
            </a:r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  <a:p>
            <a:pPr algn="ctr"/>
            <a:r>
              <a:rPr lang="es-MX" sz="1000">
                <a:latin typeface="Open Sans" pitchFamily="34" charset="0"/>
                <a:ea typeface="Open Sans" pitchFamily="34" charset="0"/>
                <a:cs typeface="Open Sans" pitchFamily="34" charset="0"/>
              </a:rPr>
              <a:t>     </a:t>
            </a:r>
          </a:p>
        </p:txBody>
      </p:sp>
      <p:pic>
        <p:nvPicPr>
          <p:cNvPr id="32" name="Picture 4" descr="D:\Projects\Companies\Hanaco\Hanaco\Deck - Early Stage II\Icons\israel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9100" y="2149167"/>
            <a:ext cx="262369" cy="262369"/>
          </a:xfrm>
          <a:prstGeom prst="rect">
            <a:avLst/>
          </a:prstGeom>
          <a:noFill/>
        </p:spPr>
      </p:pic>
      <p:pic>
        <p:nvPicPr>
          <p:cNvPr id="34" name="Picture 5" descr="D:\Projects\Companies\Hanaco\Hanaco\Deck - Early Stage II\Icons\united-states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4452" y="735014"/>
            <a:ext cx="263402" cy="263402"/>
          </a:xfrm>
          <a:prstGeom prst="rect">
            <a:avLst/>
          </a:prstGeom>
          <a:noFill/>
        </p:spPr>
      </p:pic>
      <p:sp>
        <p:nvSpPr>
          <p:cNvPr id="35" name="34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6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36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4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9" name="38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0" name="CuadroTexto 3">
            <a:extLst>
              <a:ext uri="{FF2B5EF4-FFF2-40B4-BE49-F238E27FC236}">
                <a16:creationId xmlns:a16="http://schemas.microsoft.com/office/drawing/2014/main" id="{A1C77EF6-07E0-B642-B3E6-D6D7270E9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7"/>
            <a:ext cx="121872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CO" altLang="en-US" sz="2400" b="1">
                <a:latin typeface="Open Sans Extrabold" panose="020B0606030504020204" pitchFamily="34" charset="0"/>
              </a:rPr>
              <a:t>ISRAELI FOUNDERS ARE GLOBAL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B59E60"/>
                </a:solidFill>
                <a:latin typeface="Open Sans SemiBold" panose="020B0606030504020204" pitchFamily="34" charset="0"/>
                <a:cs typeface="Open Sans SemiBold" panose="020B0606030504020204" pitchFamily="34" charset="0"/>
              </a:rPr>
              <a:t>Hanaco’s Investments into Israeli Founders Globally </a:t>
            </a:r>
          </a:p>
        </p:txBody>
      </p:sp>
      <p:sp>
        <p:nvSpPr>
          <p:cNvPr id="25" name="24 Elipse"/>
          <p:cNvSpPr/>
          <p:nvPr/>
        </p:nvSpPr>
        <p:spPr>
          <a:xfrm>
            <a:off x="3026492" y="5141497"/>
            <a:ext cx="299113" cy="2991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074" name="Picture 2" descr="D:\Projects\Companies\Hanaco\Hanaco\Deck - Early Stage II\Icons\latam-icon.png"/>
          <p:cNvPicPr>
            <a:picLocks noChangeAspect="1" noChangeArrowheads="1"/>
          </p:cNvPicPr>
          <p:nvPr/>
        </p:nvPicPr>
        <p:blipFill>
          <a:blip r:embed="rId6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3649" y="5141497"/>
            <a:ext cx="308805" cy="308805"/>
          </a:xfrm>
          <a:prstGeom prst="rect">
            <a:avLst/>
          </a:prstGeom>
          <a:noFill/>
        </p:spPr>
      </p:pic>
      <p:pic>
        <p:nvPicPr>
          <p:cNvPr id="26" name="Picture 39" descr="D:\Projects\Companies\Hanaco\Cheetah\Cheetah-New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285" y="3774467"/>
            <a:ext cx="663338" cy="20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Projects\Companies\Hanaco\Hanaco\Deck - Early Stage II\Logos\logo-blue.png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153" y="4246547"/>
            <a:ext cx="457200" cy="327025"/>
          </a:xfrm>
          <a:prstGeom prst="rect">
            <a:avLst/>
          </a:prstGeom>
          <a:noFill/>
        </p:spPr>
      </p:pic>
      <p:pic>
        <p:nvPicPr>
          <p:cNvPr id="1027" name="Picture 3" descr="D:\Projects\Companies\Hanaco\Hanaco\Deck - Early Stage II\Logos\Fundbox.jpe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00" y="4301105"/>
            <a:ext cx="659081" cy="173558"/>
          </a:xfrm>
          <a:prstGeom prst="rect">
            <a:avLst/>
          </a:prstGeom>
          <a:noFill/>
        </p:spPr>
      </p:pic>
      <p:pic>
        <p:nvPicPr>
          <p:cNvPr id="1028" name="Picture 4" descr="D:\Projects\Companies\Hanaco\Hanaco\Deck - Early Stage II\Logos\percepto-5.png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277" y="4757535"/>
            <a:ext cx="819027" cy="174990"/>
          </a:xfrm>
          <a:prstGeom prst="rect">
            <a:avLst/>
          </a:prstGeom>
          <a:noFill/>
        </p:spPr>
      </p:pic>
      <p:pic>
        <p:nvPicPr>
          <p:cNvPr id="1029" name="Picture 5" descr="D:\Projects\Companies\Hanaco\Hanaco\Deck - Early Stage II\Logos\honeybook-logo.png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304" y="4986229"/>
            <a:ext cx="574693" cy="195545"/>
          </a:xfrm>
          <a:prstGeom prst="rect">
            <a:avLst/>
          </a:prstGeom>
          <a:noFill/>
        </p:spPr>
      </p:pic>
      <p:pic>
        <p:nvPicPr>
          <p:cNvPr id="1030" name="Picture 6" descr="D:\Projects\Companies\Hanaco\Hanaco\Deck - Early Stage II\Logos\SELINA-logo.png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3312" y="5989326"/>
            <a:ext cx="514976" cy="187161"/>
          </a:xfrm>
          <a:prstGeom prst="rect">
            <a:avLst/>
          </a:prstGeom>
          <a:noFill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696" y="1202382"/>
            <a:ext cx="1043494" cy="11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D:\Projects\Companies\Hanaco\Hanaco\Deck - Early Stage II\Logos\american-well_owler_20190605_200639_original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61605" y="1680771"/>
            <a:ext cx="879353" cy="123530"/>
          </a:xfrm>
          <a:prstGeom prst="rect">
            <a:avLst/>
          </a:prstGeom>
          <a:noFill/>
        </p:spPr>
      </p:pic>
      <p:pic>
        <p:nvPicPr>
          <p:cNvPr id="1032" name="Picture 8" descr="D:\Projects\Companies\Hanaco\Hanaco\Deck - Early Stage II\Logos\lendbuzz-logo-300x145.png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4838" y="2076441"/>
            <a:ext cx="720939" cy="242716"/>
          </a:xfrm>
          <a:prstGeom prst="rect">
            <a:avLst/>
          </a:prstGeom>
          <a:noFill/>
        </p:spPr>
      </p:pic>
      <p:pic>
        <p:nvPicPr>
          <p:cNvPr id="41" name="Picture 2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7915" y="3026507"/>
            <a:ext cx="1135348" cy="20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D:\Projects\Companies\Hanaco\Hanaco\Newsletter Q2-2019\airbud_BAC-logo2.png"/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833" y="3512202"/>
            <a:ext cx="598776" cy="12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3">
            <a:extLst>
              <a:ext uri="{FF2B5EF4-FFF2-40B4-BE49-F238E27FC236}">
                <a16:creationId xmlns:a16="http://schemas.microsoft.com/office/drawing/2014/main" id="{03B9A376-B063-0441-A04E-4064DDD5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8592" y="3239646"/>
            <a:ext cx="1080167" cy="22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D:\Projects\Companies\Hanaco\Hanaco\Deck - Early Stage II\Logos\Via_rideshare_logo.png"/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414" y="3915875"/>
            <a:ext cx="503815" cy="230845"/>
          </a:xfrm>
          <a:prstGeom prst="rect">
            <a:avLst/>
          </a:prstGeom>
          <a:noFill/>
        </p:spPr>
      </p:pic>
      <p:pic>
        <p:nvPicPr>
          <p:cNvPr id="1034" name="Picture 10" descr="D:\Projects\Companies\Hanaco\Hanaco\Deck - Early Stage II\Logos\Yotpo-Logo.png"/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3860" y="3915875"/>
            <a:ext cx="236077" cy="236077"/>
          </a:xfrm>
          <a:prstGeom prst="rect">
            <a:avLst/>
          </a:prstGeom>
          <a:noFill/>
        </p:spPr>
      </p:pic>
      <p:pic>
        <p:nvPicPr>
          <p:cNvPr id="1035" name="Picture 11" descr="D:\Projects\Companies\Hanaco\Hanaco\Deck - Early Stage II\Logos\lemonade.png"/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158" y="4666706"/>
            <a:ext cx="543048" cy="179188"/>
          </a:xfrm>
          <a:prstGeom prst="rect">
            <a:avLst/>
          </a:prstGeom>
          <a:noFill/>
        </p:spPr>
      </p:pic>
      <p:pic>
        <p:nvPicPr>
          <p:cNvPr id="1036" name="Picture 12" descr="D:\Projects\Companies\Hanaco\Hanaco\Deck - Early Stage II\Logos\TS_nav_logo.png"/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398" y="4418686"/>
            <a:ext cx="729059" cy="198213"/>
          </a:xfrm>
          <a:prstGeom prst="rect">
            <a:avLst/>
          </a:prstGeom>
          <a:noFill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408" y="3170410"/>
            <a:ext cx="1043494" cy="11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2">
            <a:extLst>
              <a:ext uri="{FF2B5EF4-FFF2-40B4-BE49-F238E27FC236}">
                <a16:creationId xmlns:a16="http://schemas.microsoft.com/office/drawing/2014/main" id="{F91DADFA-8240-454E-96C5-039D2EC0C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0277" y="2842195"/>
            <a:ext cx="612323" cy="1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n 8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590221" y="2763259"/>
            <a:ext cx="388497" cy="28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2" descr="D:\Projects\Companies\Hanaco\Hanaco\Newsletter Q4\logo-form-f698c4d250feb17becd393da168882ec2042ba5ea77bc818e5f9539fb711e6e9.png"/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1599" y="3367338"/>
            <a:ext cx="677355" cy="19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1">
            <a:extLst>
              <a:ext uri="{FF2B5EF4-FFF2-40B4-BE49-F238E27FC236}">
                <a16:creationId xmlns:a16="http://schemas.microsoft.com/office/drawing/2014/main" id="{F08B53C8-F05C-0849-9B5C-2425B660F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955" y="3604001"/>
            <a:ext cx="835895" cy="21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D:\Projects\Companies\Hanaco\Hanaco\Deck - Early Stage II\Logos\Moovit_logo.png"/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729" y="4108822"/>
            <a:ext cx="592723" cy="169914"/>
          </a:xfrm>
          <a:prstGeom prst="rect">
            <a:avLst/>
          </a:prstGeom>
          <a:noFill/>
        </p:spPr>
      </p:pic>
      <p:pic>
        <p:nvPicPr>
          <p:cNvPr id="1038" name="Picture 14" descr="D:\Projects\Companies\Hanaco\Hanaco\Deck - Early Stage II\Logos\zooz-vector-logo.png"/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644" y="4642156"/>
            <a:ext cx="391131" cy="14604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E88E6-4662-EA4C-A3D9-8476E8F70387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611" y="4546482"/>
            <a:ext cx="571785" cy="163367"/>
          </a:xfrm>
          <a:prstGeom prst="rect">
            <a:avLst/>
          </a:prstGeom>
        </p:spPr>
      </p:pic>
      <p:sp>
        <p:nvSpPr>
          <p:cNvPr id="50" name="29 CuadroTexto">
            <a:extLst>
              <a:ext uri="{FF2B5EF4-FFF2-40B4-BE49-F238E27FC236}">
                <a16:creationId xmlns:a16="http://schemas.microsoft.com/office/drawing/2014/main" id="{5E14C75C-C352-714C-9D6D-46D2BEB01E45}"/>
              </a:ext>
            </a:extLst>
          </p:cNvPr>
          <p:cNvSpPr txBox="1"/>
          <p:nvPr/>
        </p:nvSpPr>
        <p:spPr>
          <a:xfrm>
            <a:off x="8255660" y="4759001"/>
            <a:ext cx="639481" cy="24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>
                <a:latin typeface="Open Sans" pitchFamily="34" charset="0"/>
                <a:ea typeface="Open Sans" pitchFamily="34" charset="0"/>
                <a:cs typeface="Open Sans" pitchFamily="34" charset="0"/>
              </a:rPr>
              <a:t>Cyverra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34923-7003-B841-AB1B-C6B0F8BD6FC2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374" y="4710951"/>
            <a:ext cx="292027" cy="2465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704B29-FA46-CB48-B10C-A7051C4C6B89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761" y="4417284"/>
            <a:ext cx="638908" cy="221160"/>
          </a:xfrm>
          <a:prstGeom prst="rect">
            <a:avLst/>
          </a:prstGeom>
        </p:spPr>
      </p:pic>
      <p:pic>
        <p:nvPicPr>
          <p:cNvPr id="53" name="Picture 1">
            <a:extLst>
              <a:ext uri="{FF2B5EF4-FFF2-40B4-BE49-F238E27FC236}">
                <a16:creationId xmlns:a16="http://schemas.microsoft.com/office/drawing/2014/main" id="{F2C047DF-E743-EF49-A6C7-347715453D8D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704" y="3484321"/>
            <a:ext cx="680614" cy="1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">
            <a:extLst>
              <a:ext uri="{FF2B5EF4-FFF2-40B4-BE49-F238E27FC236}">
                <a16:creationId xmlns:a16="http://schemas.microsoft.com/office/drawing/2014/main" id="{DA839097-D548-5E43-A0E8-4CB1BC7F2ABE}"/>
              </a:ext>
            </a:extLst>
          </p:cNvPr>
          <p:cNvSpPr txBox="1"/>
          <p:nvPr/>
        </p:nvSpPr>
        <p:spPr>
          <a:xfrm>
            <a:off x="7610017" y="6409418"/>
            <a:ext cx="44816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*Washington DC</a:t>
            </a:r>
          </a:p>
        </p:txBody>
      </p:sp>
      <p:sp>
        <p:nvSpPr>
          <p:cNvPr id="56" name="TextBox 5">
            <a:extLst>
              <a:ext uri="{FF2B5EF4-FFF2-40B4-BE49-F238E27FC236}">
                <a16:creationId xmlns:a16="http://schemas.microsoft.com/office/drawing/2014/main" id="{8F891090-0D30-E142-9339-5B4C8F1B3514}"/>
              </a:ext>
            </a:extLst>
          </p:cNvPr>
          <p:cNvSpPr txBox="1"/>
          <p:nvPr/>
        </p:nvSpPr>
        <p:spPr>
          <a:xfrm>
            <a:off x="4027608" y="3388686"/>
            <a:ext cx="240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8076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42">
            <a:extLst>
              <a:ext uri="{FF2B5EF4-FFF2-40B4-BE49-F238E27FC236}">
                <a16:creationId xmlns:a16="http://schemas.microsoft.com/office/drawing/2014/main" id="{7075D40D-E924-F840-80B8-81F54C6CA43F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3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altLang="es-CO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10242" name="Picture 2" descr="D:\Projects\Companies\Hanaco\Hanaco\Deck - Early Stage II\Isra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1990" y="1046163"/>
            <a:ext cx="2029665" cy="5145630"/>
          </a:xfrm>
          <a:prstGeom prst="rect">
            <a:avLst/>
          </a:prstGeom>
          <a:noFill/>
        </p:spPr>
      </p:pic>
      <p:pic>
        <p:nvPicPr>
          <p:cNvPr id="10241" name="Picture 1" descr="D:\Projects\Companies\Hanaco\Hanaco\Deck - Early Stage II\U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541" y="1660992"/>
            <a:ext cx="6206959" cy="3899430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A089DCB-6DC5-AA42-ABDF-F67EA4471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4000"/>
            <a:ext cx="121872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CO" altLang="en-US" sz="2400" b="1">
                <a:latin typeface="Open Sans Extrabold" panose="020B0606030504020204" pitchFamily="34" charset="0"/>
              </a:rPr>
              <a:t>ISRAELI FOUNDERS – US AND ISRAEL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B59E60"/>
                </a:solidFill>
                <a:latin typeface="Open Sans SemiBold" panose="020B0606030504020204" pitchFamily="34" charset="0"/>
                <a:cs typeface="Open Sans SemiBold" panose="020B0606030504020204" pitchFamily="34" charset="0"/>
              </a:rPr>
              <a:t>NUMBER OF COMPANIES AND KEY CONTRIBUTORS TO GROWTH</a:t>
            </a:r>
          </a:p>
        </p:txBody>
      </p:sp>
      <p:sp>
        <p:nvSpPr>
          <p:cNvPr id="13" name="12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5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10004423" y="1869064"/>
            <a:ext cx="1511841" cy="2485799"/>
          </a:xfrm>
          <a:prstGeom prst="roundRect">
            <a:avLst>
              <a:gd name="adj" fmla="val 6783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9963521" y="2089915"/>
            <a:ext cx="1621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ISRAEL</a:t>
            </a:r>
          </a:p>
          <a:p>
            <a:pPr algn="ctr"/>
            <a:endParaRPr lang="es-MX" sz="1000" b="1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s-MX" sz="1000">
                <a:latin typeface="Open Sans" pitchFamily="34" charset="0"/>
                <a:ea typeface="Open Sans" pitchFamily="34" charset="0"/>
                <a:cs typeface="Open Sans" pitchFamily="34" charset="0"/>
              </a:rPr>
              <a:t>5,000+ Israeli Start-Ups</a:t>
            </a: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Sources</a:t>
            </a:r>
            <a:r>
              <a:rPr lang="es-MX" sz="1000">
                <a:latin typeface="Open Sans" pitchFamily="34" charset="0"/>
                <a:ea typeface="Open Sans" pitchFamily="34" charset="0"/>
                <a:cs typeface="Open Sans" pitchFamily="34" charset="0"/>
              </a:rPr>
              <a:t>: </a:t>
            </a:r>
          </a:p>
          <a:p>
            <a:r>
              <a:rPr lang="es-MX" sz="10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Technion, TAU, 8200, Hebrew U, Weizmann Inst</a:t>
            </a: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Companies: </a:t>
            </a:r>
          </a:p>
          <a:p>
            <a:r>
              <a:rPr lang="es-MX" sz="10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Apple, Amazon, Google, Microsoft &amp; many more</a:t>
            </a:r>
            <a:endParaRPr lang="es-ES" sz="1000" b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6613719" y="1546570"/>
            <a:ext cx="1479551" cy="2166285"/>
          </a:xfrm>
          <a:prstGeom prst="roundRect">
            <a:avLst>
              <a:gd name="adj" fmla="val 6783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613719" y="1776754"/>
            <a:ext cx="14795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BOSTON</a:t>
            </a:r>
          </a:p>
          <a:p>
            <a:endParaRPr lang="es-MX" sz="1000" b="1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s-MX" sz="1000">
                <a:latin typeface="Open Sans" pitchFamily="34" charset="0"/>
                <a:ea typeface="Open Sans" pitchFamily="34" charset="0"/>
                <a:cs typeface="Open Sans" pitchFamily="34" charset="0"/>
              </a:rPr>
              <a:t>100+ Israeli Start-Ups</a:t>
            </a: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s-MX" sz="1000" b="1" err="1">
                <a:latin typeface="Open Sans" pitchFamily="34" charset="0"/>
                <a:ea typeface="Open Sans" pitchFamily="34" charset="0"/>
                <a:cs typeface="Open Sans" pitchFamily="34" charset="0"/>
              </a:rPr>
              <a:t>Sources</a:t>
            </a:r>
            <a:r>
              <a:rPr lang="es-MX" sz="1000">
                <a:latin typeface="Open Sans" pitchFamily="34" charset="0"/>
                <a:ea typeface="Open Sans" pitchFamily="34" charset="0"/>
                <a:cs typeface="Open Sans" pitchFamily="34" charset="0"/>
              </a:rPr>
              <a:t>: </a:t>
            </a:r>
          </a:p>
          <a:p>
            <a:r>
              <a:rPr lang="es-MX" sz="10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MIT, Harvard</a:t>
            </a: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s-MX" sz="1000" b="1" err="1">
                <a:latin typeface="Open Sans" pitchFamily="34" charset="0"/>
                <a:ea typeface="Open Sans" pitchFamily="34" charset="0"/>
                <a:cs typeface="Open Sans" pitchFamily="34" charset="0"/>
              </a:rPr>
              <a:t>Companies</a:t>
            </a:r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: </a:t>
            </a:r>
          </a:p>
          <a:p>
            <a:r>
              <a:rPr lang="es-MX" sz="10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EMC, RSA, </a:t>
            </a:r>
            <a:r>
              <a:rPr lang="es-MX" sz="100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Demandware</a:t>
            </a:r>
            <a:r>
              <a:rPr lang="es-MX" sz="10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s-MX" sz="100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Hubspot</a:t>
            </a:r>
            <a:r>
              <a:rPr lang="es-MX" sz="10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es-MX" sz="100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TripAdvisor</a:t>
            </a:r>
            <a:endParaRPr lang="es-ES" sz="1000" b="1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6264274" y="4016278"/>
            <a:ext cx="1479551" cy="2060308"/>
          </a:xfrm>
          <a:prstGeom prst="roundRect">
            <a:avLst>
              <a:gd name="adj" fmla="val 6783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264274" y="4255088"/>
            <a:ext cx="14795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NY</a:t>
            </a:r>
          </a:p>
          <a:p>
            <a:endParaRPr lang="es-MX" sz="1000" b="1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s-MX" sz="1000">
                <a:latin typeface="Open Sans" pitchFamily="34" charset="0"/>
                <a:ea typeface="Open Sans" pitchFamily="34" charset="0"/>
                <a:cs typeface="Open Sans" pitchFamily="34" charset="0"/>
              </a:rPr>
              <a:t>500+ </a:t>
            </a:r>
            <a:r>
              <a:rPr lang="es-MX" sz="100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Israeli</a:t>
            </a:r>
            <a:r>
              <a:rPr lang="es-MX" sz="100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s-MX" sz="100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Start</a:t>
            </a:r>
            <a:r>
              <a:rPr lang="es-MX" sz="1000">
                <a:latin typeface="Open Sans" pitchFamily="34" charset="0"/>
                <a:ea typeface="Open Sans" pitchFamily="34" charset="0"/>
                <a:cs typeface="Open Sans" pitchFamily="34" charset="0"/>
              </a:rPr>
              <a:t> Ups</a:t>
            </a: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s-MX" sz="1000" b="1" err="1">
                <a:latin typeface="Open Sans" pitchFamily="34" charset="0"/>
                <a:ea typeface="Open Sans" pitchFamily="34" charset="0"/>
                <a:cs typeface="Open Sans" pitchFamily="34" charset="0"/>
              </a:rPr>
              <a:t>Sources</a:t>
            </a:r>
            <a:r>
              <a:rPr lang="es-MX" sz="1000">
                <a:latin typeface="Open Sans" pitchFamily="34" charset="0"/>
                <a:ea typeface="Open Sans" pitchFamily="34" charset="0"/>
                <a:cs typeface="Open Sans" pitchFamily="34" charset="0"/>
              </a:rPr>
              <a:t>: </a:t>
            </a:r>
          </a:p>
          <a:p>
            <a:r>
              <a:rPr lang="es-MX" sz="10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Cornell </a:t>
            </a:r>
            <a:r>
              <a:rPr lang="es-MX" sz="100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Tech</a:t>
            </a:r>
            <a:r>
              <a:rPr lang="es-MX" sz="10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Columbia, NYU</a:t>
            </a: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s-MX" sz="1000" b="1" err="1">
                <a:latin typeface="Open Sans" pitchFamily="34" charset="0"/>
                <a:ea typeface="Open Sans" pitchFamily="34" charset="0"/>
                <a:cs typeface="Open Sans" pitchFamily="34" charset="0"/>
              </a:rPr>
              <a:t>Companies</a:t>
            </a:r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: </a:t>
            </a:r>
          </a:p>
          <a:p>
            <a:r>
              <a:rPr lang="es-MX" sz="10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Goldman Sachs, JPM, Oscar, </a:t>
            </a:r>
            <a:r>
              <a:rPr lang="es-MX" sz="100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Lemonade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742289" y="1933920"/>
            <a:ext cx="1479551" cy="2059558"/>
          </a:xfrm>
          <a:prstGeom prst="roundRect">
            <a:avLst>
              <a:gd name="adj" fmla="val 6783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95397" y="2159448"/>
            <a:ext cx="16014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SF</a:t>
            </a: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s-MX" sz="1000">
                <a:latin typeface="Open Sans" pitchFamily="34" charset="0"/>
                <a:ea typeface="Open Sans" pitchFamily="34" charset="0"/>
                <a:cs typeface="Open Sans" pitchFamily="34" charset="0"/>
              </a:rPr>
              <a:t>500+ </a:t>
            </a:r>
            <a:r>
              <a:rPr lang="es-MX" sz="100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Israeli</a:t>
            </a:r>
            <a:r>
              <a:rPr lang="es-MX" sz="100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s-MX" sz="100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Start</a:t>
            </a:r>
            <a:r>
              <a:rPr lang="es-MX" sz="1000">
                <a:latin typeface="Open Sans" pitchFamily="34" charset="0"/>
                <a:ea typeface="Open Sans" pitchFamily="34" charset="0"/>
                <a:cs typeface="Open Sans" pitchFamily="34" charset="0"/>
              </a:rPr>
              <a:t>-Ups</a:t>
            </a: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s-MX" sz="1000" b="1" err="1">
                <a:latin typeface="Open Sans" pitchFamily="34" charset="0"/>
                <a:ea typeface="Open Sans" pitchFamily="34" charset="0"/>
                <a:cs typeface="Open Sans" pitchFamily="34" charset="0"/>
              </a:rPr>
              <a:t>Sources</a:t>
            </a:r>
            <a:r>
              <a:rPr lang="es-MX" sz="1000">
                <a:latin typeface="Open Sans" pitchFamily="34" charset="0"/>
                <a:ea typeface="Open Sans" pitchFamily="34" charset="0"/>
                <a:cs typeface="Open Sans" pitchFamily="34" charset="0"/>
              </a:rPr>
              <a:t>: </a:t>
            </a:r>
          </a:p>
          <a:p>
            <a:r>
              <a:rPr lang="es-MX" sz="10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Stanford, Berkley, </a:t>
            </a:r>
            <a:r>
              <a:rPr lang="es-MX" sz="100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Singularity</a:t>
            </a:r>
            <a:r>
              <a:rPr lang="es-MX" sz="10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</a:t>
            </a: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s-MX" sz="1000" b="1" err="1">
                <a:latin typeface="Open Sans" pitchFamily="34" charset="0"/>
                <a:ea typeface="Open Sans" pitchFamily="34" charset="0"/>
                <a:cs typeface="Open Sans" pitchFamily="34" charset="0"/>
              </a:rPr>
              <a:t>Companies</a:t>
            </a:r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: </a:t>
            </a:r>
          </a:p>
          <a:p>
            <a:r>
              <a:rPr lang="es-MX" sz="100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Palantir</a:t>
            </a:r>
            <a:r>
              <a:rPr lang="es-MX" sz="10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Facebook, Google, Intel, Salesforce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634464" y="4184927"/>
            <a:ext cx="1479551" cy="2006865"/>
          </a:xfrm>
          <a:prstGeom prst="roundRect">
            <a:avLst>
              <a:gd name="adj" fmla="val 6783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634464" y="4458241"/>
            <a:ext cx="14795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LA</a:t>
            </a:r>
          </a:p>
          <a:p>
            <a:pPr algn="ctr"/>
            <a:endParaRPr lang="es-MX" sz="1000" b="1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s-MX" sz="1000">
                <a:latin typeface="Open Sans" pitchFamily="34" charset="0"/>
                <a:ea typeface="Open Sans" pitchFamily="34" charset="0"/>
                <a:cs typeface="Open Sans" pitchFamily="34" charset="0"/>
              </a:rPr>
              <a:t>~50 </a:t>
            </a:r>
            <a:r>
              <a:rPr lang="es-MX" sz="1000" err="1">
                <a:latin typeface="Open Sans" pitchFamily="34" charset="0"/>
                <a:ea typeface="Open Sans" pitchFamily="34" charset="0"/>
                <a:cs typeface="Open Sans" pitchFamily="34" charset="0"/>
              </a:rPr>
              <a:t>Israeli</a:t>
            </a:r>
            <a:r>
              <a:rPr lang="es-MX" sz="100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s-MX" sz="1000" err="1">
                <a:latin typeface="Open Sans" pitchFamily="34" charset="0"/>
                <a:ea typeface="Open Sans" pitchFamily="34" charset="0"/>
                <a:cs typeface="Open Sans" pitchFamily="34" charset="0"/>
              </a:rPr>
              <a:t>Start</a:t>
            </a:r>
            <a:r>
              <a:rPr lang="es-MX" sz="1000">
                <a:latin typeface="Open Sans" pitchFamily="34" charset="0"/>
                <a:ea typeface="Open Sans" pitchFamily="34" charset="0"/>
                <a:cs typeface="Open Sans" pitchFamily="34" charset="0"/>
              </a:rPr>
              <a:t> Ups</a:t>
            </a: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s-MX" sz="1000" b="1" err="1">
                <a:latin typeface="Open Sans" pitchFamily="34" charset="0"/>
                <a:ea typeface="Open Sans" pitchFamily="34" charset="0"/>
                <a:cs typeface="Open Sans" pitchFamily="34" charset="0"/>
              </a:rPr>
              <a:t>Sources</a:t>
            </a:r>
            <a:r>
              <a:rPr lang="es-MX" sz="1000">
                <a:latin typeface="Open Sans" pitchFamily="34" charset="0"/>
                <a:ea typeface="Open Sans" pitchFamily="34" charset="0"/>
                <a:cs typeface="Open Sans" pitchFamily="34" charset="0"/>
              </a:rPr>
              <a:t>: </a:t>
            </a:r>
          </a:p>
          <a:p>
            <a:r>
              <a:rPr lang="es-MX" sz="100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CalTech</a:t>
            </a:r>
            <a:r>
              <a:rPr lang="es-MX" sz="10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UCLA, USC</a:t>
            </a:r>
          </a:p>
          <a:p>
            <a:endParaRPr lang="es-MX" sz="100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s-MX" sz="1000" b="1" err="1">
                <a:latin typeface="Open Sans" pitchFamily="34" charset="0"/>
                <a:ea typeface="Open Sans" pitchFamily="34" charset="0"/>
                <a:cs typeface="Open Sans" pitchFamily="34" charset="0"/>
              </a:rPr>
              <a:t>Companies</a:t>
            </a:r>
            <a:r>
              <a:rPr lang="es-MX" sz="1000" b="1">
                <a:latin typeface="Open Sans" pitchFamily="34" charset="0"/>
                <a:ea typeface="Open Sans" pitchFamily="34" charset="0"/>
                <a:cs typeface="Open Sans" pitchFamily="34" charset="0"/>
              </a:rPr>
              <a:t>: </a:t>
            </a:r>
          </a:p>
          <a:p>
            <a:r>
              <a:rPr lang="es-MX" sz="10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SNAP, Netflix, Disney, </a:t>
            </a:r>
          </a:p>
          <a:p>
            <a:r>
              <a:rPr lang="es-MX" sz="100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Bird</a:t>
            </a:r>
            <a:r>
              <a:rPr lang="es-MX" sz="10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Tala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9" name="Picture 4" descr="D:\Projects\Companies\Hanaco\Hanaco\Deck - Early Stage II\Icons\israel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3383" y="1737880"/>
            <a:ext cx="262369" cy="262369"/>
          </a:xfrm>
          <a:prstGeom prst="rect">
            <a:avLst/>
          </a:prstGeom>
          <a:noFill/>
        </p:spPr>
      </p:pic>
      <p:sp>
        <p:nvSpPr>
          <p:cNvPr id="12290" name="AutoShape 2" descr="Resultado de imagen para san francisco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2292" name="AutoShape 4" descr="Resultado de imagen para san francisco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2294" name="AutoShape 6" descr="Resultado de imagen para san francisco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2050" name="Picture 2" descr="D:\Projects\Companies\Hanaco\Hanaco\Deck - Early Stage II\Maps\Flags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671" y="1731048"/>
            <a:ext cx="412105" cy="383978"/>
          </a:xfrm>
          <a:prstGeom prst="rect">
            <a:avLst/>
          </a:prstGeom>
          <a:noFill/>
        </p:spPr>
      </p:pic>
      <p:pic>
        <p:nvPicPr>
          <p:cNvPr id="31" name="Picture 2" descr="D:\Projects\Companies\Hanaco\Hanaco\Deck - Early Stage II\Maps\Flags.p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962" y="4010730"/>
            <a:ext cx="374190" cy="344133"/>
          </a:xfrm>
          <a:prstGeom prst="rect">
            <a:avLst/>
          </a:prstGeom>
          <a:noFill/>
        </p:spPr>
      </p:pic>
      <p:pic>
        <p:nvPicPr>
          <p:cNvPr id="32" name="Picture 2" descr="D:\Projects\Companies\Hanaco\Hanaco\Deck - Early Stage II\Maps\Flags.png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252" y="1362371"/>
            <a:ext cx="362310" cy="358257"/>
          </a:xfrm>
          <a:prstGeom prst="rect">
            <a:avLst/>
          </a:prstGeom>
          <a:noFill/>
        </p:spPr>
      </p:pic>
      <p:pic>
        <p:nvPicPr>
          <p:cNvPr id="33" name="Picture 2" descr="D:\Projects\Companies\Hanaco\Hanaco\Deck - Early Stage II\Maps\Flags.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1979" y="3842245"/>
            <a:ext cx="333395" cy="341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256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074EB-D4BC-0740-B85D-587D81375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8439"/>
            <a:ext cx="4384964" cy="4351338"/>
          </a:xfrm>
        </p:spPr>
        <p:txBody>
          <a:bodyPr>
            <a:normAutofit/>
          </a:bodyPr>
          <a:lstStyle/>
          <a:p>
            <a:r>
              <a:rPr lang="en-US" dirty="0"/>
              <a:t>In Israel</a:t>
            </a:r>
          </a:p>
          <a:p>
            <a:pPr lvl="1"/>
            <a:r>
              <a:rPr lang="en-US" dirty="0"/>
              <a:t>Established next gen fund for the next gen Israeli founder</a:t>
            </a:r>
          </a:p>
          <a:p>
            <a:pPr lvl="1"/>
            <a:r>
              <a:rPr lang="en-US" dirty="0"/>
              <a:t>One of the go to local tier one vc’s</a:t>
            </a:r>
          </a:p>
          <a:p>
            <a:pPr lvl="1"/>
            <a:r>
              <a:rPr lang="en-US" dirty="0"/>
              <a:t>Access to US customers and US VC coinvestors/follow on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2C666E-BC34-DD4E-8578-1177657518F4}"/>
              </a:ext>
            </a:extLst>
          </p:cNvPr>
          <p:cNvSpPr/>
          <p:nvPr/>
        </p:nvSpPr>
        <p:spPr>
          <a:xfrm>
            <a:off x="7393798" y="2435114"/>
            <a:ext cx="3921902" cy="2906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In the US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Only Israeli founder focused in the US *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*Other than YL Ventures – seed, sf, cyber focused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Legacy of investing in top Israeli start ups in the US</a:t>
            </a:r>
          </a:p>
        </p:txBody>
      </p:sp>
      <p:pic>
        <p:nvPicPr>
          <p:cNvPr id="1026" name="Picture 2" descr="D:\Projects\Companies\Hanaco\Website\Assets\OPTIMIZED\Landing\Landing - New NY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7899" y="0"/>
            <a:ext cx="6134100" cy="6858000"/>
          </a:xfrm>
          <a:prstGeom prst="rect">
            <a:avLst/>
          </a:prstGeom>
          <a:noFill/>
        </p:spPr>
      </p:pic>
      <p:pic>
        <p:nvPicPr>
          <p:cNvPr id="1027" name="Picture 3" descr="D:\Projects\Companies\Hanaco\Website\Assets\OPTIMIZED\Landing\Landing - New Tel Aviv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057900" cy="685800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8829675" y="6322055"/>
            <a:ext cx="3171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en-US" sz="1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*Other than YL Ventures – seed, sf, cyber focused </a:t>
            </a:r>
          </a:p>
        </p:txBody>
      </p:sp>
      <p:sp>
        <p:nvSpPr>
          <p:cNvPr id="21" name="20 Elipse"/>
          <p:cNvSpPr/>
          <p:nvPr/>
        </p:nvSpPr>
        <p:spPr>
          <a:xfrm>
            <a:off x="199364" y="6450970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2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188218" y="6450970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6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75151" y="6480272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CuadroTexto 3">
            <a:extLst>
              <a:ext uri="{FF2B5EF4-FFF2-40B4-BE49-F238E27FC236}">
                <a16:creationId xmlns:a16="http://schemas.microsoft.com/office/drawing/2014/main" id="{9801D45E-C58D-5341-A30F-16711B61A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4269"/>
            <a:ext cx="12192000" cy="66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CO" altLang="en-US" b="1">
                <a:solidFill>
                  <a:schemeClr val="bg1"/>
                </a:solidFill>
                <a:latin typeface="Open Sans Extrabold" panose="020B0606030504020204" pitchFamily="34" charset="0"/>
              </a:rPr>
              <a:t>WHAT IS HANACO</a:t>
            </a: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603DC4E3-462C-C349-9443-4A0ABFC65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1014645"/>
            <a:ext cx="7827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A89656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$100M MODERN SEED/SERIES A FUND INVESTING IN ISRAELI FOUNDED START UPS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A2074EB-D4BC-0740-B85D-587D81375DFD}"/>
              </a:ext>
            </a:extLst>
          </p:cNvPr>
          <p:cNvSpPr txBox="1">
            <a:spLocks/>
          </p:cNvSpPr>
          <p:nvPr/>
        </p:nvSpPr>
        <p:spPr>
          <a:xfrm>
            <a:off x="1047749" y="3724275"/>
            <a:ext cx="3781425" cy="196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Established next gen fund for the next gen Israeli founder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One of the go to local tier one VCs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Access to US customers and US VC coinvestors/follow 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9801D45E-C58D-5341-A30F-16711B61A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88345"/>
            <a:ext cx="6134101" cy="5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CO" altLang="en-US" sz="2000" b="1">
                <a:solidFill>
                  <a:schemeClr val="bg1"/>
                </a:solidFill>
                <a:latin typeface="Open Sans Extrabold" panose="020B0606030504020204" pitchFamily="34" charset="0"/>
              </a:rPr>
              <a:t>IN ISRAEL</a:t>
            </a:r>
          </a:p>
        </p:txBody>
      </p:sp>
      <p:pic>
        <p:nvPicPr>
          <p:cNvPr id="1028" name="Picture 4" descr="D:\Projects\Companies\Hanaco\Hanaco\Deck - Early Stage II\Icons\israel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8077" y="2423791"/>
            <a:ext cx="453231" cy="453231"/>
          </a:xfrm>
          <a:prstGeom prst="rect">
            <a:avLst/>
          </a:prstGeom>
          <a:noFill/>
        </p:spPr>
      </p:pic>
      <p:pic>
        <p:nvPicPr>
          <p:cNvPr id="1029" name="Picture 5" descr="D:\Projects\Companies\Hanaco\Hanaco\Deck - Early Stage II\Icons\united-states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5553" y="2426488"/>
            <a:ext cx="453231" cy="453231"/>
          </a:xfrm>
          <a:prstGeom prst="rect">
            <a:avLst/>
          </a:prstGeom>
          <a:noFill/>
        </p:spPr>
      </p:pic>
      <p:sp>
        <p:nvSpPr>
          <p:cNvPr id="12" name="CuadroTexto 3">
            <a:extLst>
              <a:ext uri="{FF2B5EF4-FFF2-40B4-BE49-F238E27FC236}">
                <a16:creationId xmlns:a16="http://schemas.microsoft.com/office/drawing/2014/main" id="{9801D45E-C58D-5341-A30F-16711B61A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899" y="2888345"/>
            <a:ext cx="6134101" cy="5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CO" altLang="en-US" sz="2000" b="1">
                <a:solidFill>
                  <a:schemeClr val="bg1"/>
                </a:solidFill>
                <a:latin typeface="Open Sans Extrabold" panose="020B0606030504020204" pitchFamily="34" charset="0"/>
              </a:rPr>
              <a:t>IN THE US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A2074EB-D4BC-0740-B85D-587D81375DFD}"/>
              </a:ext>
            </a:extLst>
          </p:cNvPr>
          <p:cNvSpPr txBox="1">
            <a:spLocks/>
          </p:cNvSpPr>
          <p:nvPr/>
        </p:nvSpPr>
        <p:spPr>
          <a:xfrm>
            <a:off x="7005637" y="3724276"/>
            <a:ext cx="3781425" cy="1466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Only Israeli founder focused fund in the US *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Legacy of investing in top Israeli start ups in the US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1207877" y="1971676"/>
            <a:ext cx="3743325" cy="4000500"/>
          </a:xfrm>
          <a:prstGeom prst="roundRect">
            <a:avLst>
              <a:gd name="adj" fmla="val 4598"/>
            </a:avLst>
          </a:prstGeom>
          <a:noFill/>
          <a:ln w="38100">
            <a:solidFill>
              <a:srgbClr val="B59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30 Rectángulo redondeado"/>
          <p:cNvSpPr/>
          <p:nvPr/>
        </p:nvSpPr>
        <p:spPr>
          <a:xfrm>
            <a:off x="7219950" y="1971676"/>
            <a:ext cx="3743325" cy="4000500"/>
          </a:xfrm>
          <a:prstGeom prst="roundRect">
            <a:avLst>
              <a:gd name="adj" fmla="val 4598"/>
            </a:avLst>
          </a:prstGeom>
          <a:noFill/>
          <a:ln w="38100">
            <a:solidFill>
              <a:srgbClr val="B59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38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7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DCAF2535-A67E-1C43-B891-3EE77E91BDB0}"/>
              </a:ext>
            </a:extLst>
          </p:cNvPr>
          <p:cNvSpPr txBox="1"/>
          <p:nvPr/>
        </p:nvSpPr>
        <p:spPr>
          <a:xfrm>
            <a:off x="0" y="817004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HANACO VENTURES – MISSION DRIVEN VC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037172" y="2493674"/>
            <a:ext cx="6872174" cy="2743200"/>
          </a:xfrm>
          <a:prstGeom prst="rect">
            <a:avLst/>
          </a:prstGeom>
          <a:noFill/>
          <a:ln w="28575">
            <a:solidFill>
              <a:srgbClr val="A89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172" y="2696459"/>
            <a:ext cx="68721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400" b="1">
                <a:latin typeface="Open Sans Extrabold" panose="020B0606030504020204" pitchFamily="34" charset="0"/>
              </a:rPr>
              <a:t>WHAT WE DO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237196" y="3331873"/>
            <a:ext cx="2910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Increasing female participation and leadership in tech: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522945" y="3764962"/>
            <a:ext cx="3019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1/3 of portfolio has a female founder</a:t>
            </a:r>
            <a:endParaRPr lang="es-ES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7" name="Picture 32" descr="D:\Projects\Companies\Hanaco\Hanaco\Newsletter Q4\logo-form-f698c4d250feb17becd393da168882ec2042ba5ea77bc818e5f9539fb711e6e9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345" y="4538014"/>
            <a:ext cx="645336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970" y="4136634"/>
            <a:ext cx="941159" cy="1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9" descr="D:\Projects\Companies\Hanaco\Cheetah\Cheetah-NewLogo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470" y="4154856"/>
            <a:ext cx="50702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1">
            <a:extLst>
              <a:ext uri="{FF2B5EF4-FFF2-40B4-BE49-F238E27FC236}">
                <a16:creationId xmlns:a16="http://schemas.microsoft.com/office/drawing/2014/main" id="{64F7E3BF-EF64-B346-870C-6E04FC4D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0846" y="4602898"/>
            <a:ext cx="580460" cy="12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4723346" y="3331873"/>
            <a:ext cx="2910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Favor investments with social impact: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5009096" y="3780322"/>
            <a:ext cx="2636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Cheetah – empowering small and medium businesses</a:t>
            </a:r>
          </a:p>
          <a:p>
            <a:r>
              <a:rPr lang="es-MX"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SeeTree – Supporting farmers and preventing agriculture diseases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4723346" y="4595251"/>
            <a:ext cx="2910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Increasing Israeli tech footprint globally</a:t>
            </a:r>
          </a:p>
        </p:txBody>
      </p:sp>
      <p:cxnSp>
        <p:nvCxnSpPr>
          <p:cNvPr id="26" name="25 Conector recto"/>
          <p:cNvCxnSpPr/>
          <p:nvPr/>
        </p:nvCxnSpPr>
        <p:spPr>
          <a:xfrm>
            <a:off x="1282261" y="3169948"/>
            <a:ext cx="6418814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8048852" y="2493674"/>
            <a:ext cx="3110919" cy="2743200"/>
          </a:xfrm>
          <a:prstGeom prst="rect">
            <a:avLst/>
          </a:prstGeom>
          <a:noFill/>
          <a:ln w="28575">
            <a:solidFill>
              <a:srgbClr val="CDD2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851" y="2705984"/>
            <a:ext cx="31109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400" b="1">
                <a:latin typeface="Open Sans Extrabold" panose="020B0606030504020204" pitchFamily="34" charset="0"/>
              </a:rPr>
              <a:t>WHAT WE DO </a:t>
            </a:r>
            <a:r>
              <a:rPr lang="es-CO" altLang="es-CO" sz="1400" b="1">
                <a:solidFill>
                  <a:srgbClr val="C00000"/>
                </a:solidFill>
                <a:latin typeface="Open Sans Extrabold" panose="020B0606030504020204" pitchFamily="34" charset="0"/>
              </a:rPr>
              <a:t>NOT</a:t>
            </a:r>
            <a:r>
              <a:rPr lang="es-CO" altLang="es-CO" sz="1400" b="1">
                <a:latin typeface="Open Sans Extrabold" panose="020B0606030504020204" pitchFamily="34" charset="0"/>
              </a:rPr>
              <a:t> DO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8267926" y="3331873"/>
            <a:ext cx="2566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Proactive Vice Clause: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8544150" y="3623095"/>
            <a:ext cx="26364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Voluntary category restrictions committed to not investing in: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8906102" y="4017047"/>
            <a:ext cx="1500074" cy="1080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</a:t>
            </a:r>
            <a:r>
              <a:rPr lang="es-MX" sz="110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Guns</a:t>
            </a:r>
            <a:endParaRPr lang="es-MX" sz="110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</a:t>
            </a:r>
            <a:r>
              <a:rPr lang="es-MX" sz="110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Gambling</a:t>
            </a:r>
            <a:endParaRPr lang="es-MX" sz="110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</a:t>
            </a:r>
            <a:r>
              <a:rPr lang="es-MX" sz="110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Porn</a:t>
            </a:r>
            <a:endParaRPr lang="es-MX" sz="110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• </a:t>
            </a:r>
            <a:r>
              <a:rPr lang="es-MX" sz="110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Tobaccoo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40" name="39 Conector recto"/>
          <p:cNvCxnSpPr/>
          <p:nvPr/>
        </p:nvCxnSpPr>
        <p:spPr>
          <a:xfrm>
            <a:off x="8293941" y="3188998"/>
            <a:ext cx="276119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" name="Picture 1" descr="D:\Projects\Companies\Hanaco\Hanaco\Deck - Early Stage II\Icons\check.p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945" y="2311771"/>
            <a:ext cx="336550" cy="336550"/>
          </a:xfrm>
          <a:prstGeom prst="rect">
            <a:avLst/>
          </a:prstGeom>
          <a:noFill/>
        </p:spPr>
      </p:pic>
      <p:pic>
        <p:nvPicPr>
          <p:cNvPr id="6146" name="Picture 2" descr="D:\Projects\Companies\Hanaco\Hanaco\Deck - Early Stage II\Icons\remove.png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0993" y="2311771"/>
            <a:ext cx="336550" cy="336550"/>
          </a:xfrm>
          <a:prstGeom prst="rect">
            <a:avLst/>
          </a:prstGeom>
          <a:noFill/>
        </p:spPr>
      </p:pic>
      <p:cxnSp>
        <p:nvCxnSpPr>
          <p:cNvPr id="34" name="33 Conector recto"/>
          <p:cNvCxnSpPr/>
          <p:nvPr/>
        </p:nvCxnSpPr>
        <p:spPr>
          <a:xfrm>
            <a:off x="4456645" y="3369973"/>
            <a:ext cx="0" cy="1583823"/>
          </a:xfrm>
          <a:prstGeom prst="line">
            <a:avLst/>
          </a:prstGeom>
          <a:ln>
            <a:solidFill>
              <a:srgbClr val="CDD2E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434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60 Rectángulo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8" name="57 Rectángulo redondeado"/>
          <p:cNvSpPr/>
          <p:nvPr/>
        </p:nvSpPr>
        <p:spPr>
          <a:xfrm>
            <a:off x="1019175" y="1224195"/>
            <a:ext cx="3224212" cy="5103676"/>
          </a:xfrm>
          <a:prstGeom prst="roundRect">
            <a:avLst>
              <a:gd name="adj" fmla="val 52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9" name="58 Rectángulo redondeado"/>
          <p:cNvSpPr/>
          <p:nvPr/>
        </p:nvSpPr>
        <p:spPr>
          <a:xfrm>
            <a:off x="4487069" y="1224195"/>
            <a:ext cx="3224212" cy="5103676"/>
          </a:xfrm>
          <a:prstGeom prst="roundRect">
            <a:avLst>
              <a:gd name="adj" fmla="val 52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0" name="59 Rectángulo redondeado"/>
          <p:cNvSpPr/>
          <p:nvPr/>
        </p:nvSpPr>
        <p:spPr>
          <a:xfrm>
            <a:off x="7949406" y="1224195"/>
            <a:ext cx="3224212" cy="5103676"/>
          </a:xfrm>
          <a:prstGeom prst="roundRect">
            <a:avLst>
              <a:gd name="adj" fmla="val 52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7" name="Picture 47">
            <a:extLst>
              <a:ext uri="{FF2B5EF4-FFF2-40B4-BE49-F238E27FC236}">
                <a16:creationId xmlns:a16="http://schemas.microsoft.com/office/drawing/2014/main" id="{2B2EED8E-49AC-E245-84DF-689AE8904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5141" y="5501645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8">
            <a:extLst>
              <a:ext uri="{FF2B5EF4-FFF2-40B4-BE49-F238E27FC236}">
                <a16:creationId xmlns:a16="http://schemas.microsoft.com/office/drawing/2014/main" id="{42716776-EFA9-4B4E-A49C-A3EF60013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341" y="5950908"/>
            <a:ext cx="4095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582980F2-478A-2141-8966-996289AED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253" y="5609595"/>
            <a:ext cx="528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610CEF44-EC2A-9847-88F8-A00F0B801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728" y="5730245"/>
            <a:ext cx="7080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3">
            <a:extLst>
              <a:ext uri="{FF2B5EF4-FFF2-40B4-BE49-F238E27FC236}">
                <a16:creationId xmlns:a16="http://schemas.microsoft.com/office/drawing/2014/main" id="{BB94F45A-A7FD-0D42-AE6B-EC85145BE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753" y="5869945"/>
            <a:ext cx="639763" cy="33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208358D-C2F1-9845-A1AC-4FB13943B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592" y="5759614"/>
            <a:ext cx="6048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n 5">
            <a:extLst>
              <a:ext uri="{FF2B5EF4-FFF2-40B4-BE49-F238E27FC236}">
                <a16:creationId xmlns:a16="http://schemas.microsoft.com/office/drawing/2014/main" id="{049CDF64-265C-4245-A2AA-669D1509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2391" y="5717545"/>
            <a:ext cx="6064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">
            <a:extLst>
              <a:ext uri="{FF2B5EF4-FFF2-40B4-BE49-F238E27FC236}">
                <a16:creationId xmlns:a16="http://schemas.microsoft.com/office/drawing/2014/main" id="{DED23A23-371F-A14A-AF43-B36EBA9A05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803" y="5941383"/>
            <a:ext cx="733425" cy="18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:\Projects\Companies\Hanaco\Hanaco\Deck - Early Stage II\Al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599" y="1400175"/>
            <a:ext cx="1263649" cy="1263649"/>
          </a:xfrm>
          <a:prstGeom prst="rect">
            <a:avLst/>
          </a:prstGeom>
          <a:noFill/>
        </p:spPr>
      </p:pic>
      <p:pic>
        <p:nvPicPr>
          <p:cNvPr id="2052" name="Picture 4" descr="D:\Projects\Companies\Hanaco\Hanaco\Deck - Early Stage II\Lior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7349" y="1400175"/>
            <a:ext cx="1263649" cy="1263649"/>
          </a:xfrm>
          <a:prstGeom prst="rect">
            <a:avLst/>
          </a:prstGeom>
          <a:noFill/>
        </p:spPr>
      </p:pic>
      <p:pic>
        <p:nvPicPr>
          <p:cNvPr id="2053" name="Picture 5" descr="D:\Projects\Companies\Hanaco\Hanaco\Deck - Early Stage II\Pasha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4924" y="1400175"/>
            <a:ext cx="1263649" cy="1263649"/>
          </a:xfrm>
          <a:prstGeom prst="rect">
            <a:avLst/>
          </a:prstGeom>
          <a:noFill/>
        </p:spPr>
      </p:pic>
      <p:sp>
        <p:nvSpPr>
          <p:cNvPr id="9" name="CuadroTexto 7">
            <a:extLst>
              <a:ext uri="{FF2B5EF4-FFF2-40B4-BE49-F238E27FC236}">
                <a16:creationId xmlns:a16="http://schemas.microsoft.com/office/drawing/2014/main" id="{0BF6EA81-4BE6-A947-981B-EE5D5439C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2674938"/>
            <a:ext cx="3224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400" b="1">
                <a:latin typeface="Open Sans Extrabold" panose="020B0606030504020204" pitchFamily="34" charset="0"/>
              </a:rPr>
              <a:t>ALON LIFSHITZ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000" b="1" spc="300">
                <a:solidFill>
                  <a:srgbClr val="B59E60"/>
                </a:solidFill>
                <a:latin typeface="Open Sans SemiBold" panose="020B0606030504020204" pitchFamily="34" charset="0"/>
              </a:rPr>
              <a:t>PARTNER</a:t>
            </a:r>
            <a:endParaRPr lang="es-CO" altLang="es-CO" sz="1400" b="1" spc="300">
              <a:latin typeface="Open Sans Extrabold" panose="020B0606030504020204" pitchFamily="34" charset="0"/>
            </a:endParaRPr>
          </a:p>
        </p:txBody>
      </p:sp>
      <p:sp>
        <p:nvSpPr>
          <p:cNvPr id="10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069" y="2676525"/>
            <a:ext cx="3224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400" b="1">
                <a:latin typeface="Open Sans Extrabold" panose="020B0606030504020204" pitchFamily="34" charset="0"/>
              </a:rPr>
              <a:t>LIOR PROSOR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000" b="1" spc="300">
                <a:solidFill>
                  <a:srgbClr val="B59E60"/>
                </a:solidFill>
                <a:latin typeface="Open Sans SemiBold" panose="020B0606030504020204" pitchFamily="34" charset="0"/>
              </a:rPr>
              <a:t>PARTNER</a:t>
            </a:r>
            <a:endParaRPr lang="es-CO" altLang="es-CO" sz="1400" b="1" spc="300">
              <a:latin typeface="Open Sans Extrabold" panose="020B0606030504020204" pitchFamily="34" charset="0"/>
            </a:endParaRPr>
          </a:p>
        </p:txBody>
      </p:sp>
      <p:sp>
        <p:nvSpPr>
          <p:cNvPr id="11" name="CuadroTexto 29">
            <a:extLst>
              <a:ext uri="{FF2B5EF4-FFF2-40B4-BE49-F238E27FC236}">
                <a16:creationId xmlns:a16="http://schemas.microsoft.com/office/drawing/2014/main" id="{D6AF166D-B1F7-DA49-AF0F-BD639E86D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406" y="2673350"/>
            <a:ext cx="3224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400" b="1">
                <a:latin typeface="Open Sans Extrabold" panose="020B0606030504020204" pitchFamily="34" charset="0"/>
              </a:rPr>
              <a:t>PASHA ROMANOVSKI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000" b="1" spc="300">
                <a:solidFill>
                  <a:srgbClr val="B59E60"/>
                </a:solidFill>
                <a:latin typeface="Open Sans SemiBold" panose="020B0606030504020204" pitchFamily="34" charset="0"/>
              </a:rPr>
              <a:t>PARTNER</a:t>
            </a:r>
            <a:endParaRPr lang="es-CO" altLang="es-CO" sz="1400" b="1" spc="300">
              <a:latin typeface="Open Sans Extrabold" panose="020B0606030504020204" pitchFamily="34" charset="0"/>
            </a:endParaRPr>
          </a:p>
        </p:txBody>
      </p:sp>
      <p:sp>
        <p:nvSpPr>
          <p:cNvPr id="13" name="CuadroTexto 11">
            <a:extLst>
              <a:ext uri="{FF2B5EF4-FFF2-40B4-BE49-F238E27FC236}">
                <a16:creationId xmlns:a16="http://schemas.microsoft.com/office/drawing/2014/main" id="{2F99467D-7EAF-7541-8F2C-83BEC3168FF2}"/>
              </a:ext>
            </a:extLst>
          </p:cNvPr>
          <p:cNvSpPr txBox="1"/>
          <p:nvPr/>
        </p:nvSpPr>
        <p:spPr>
          <a:xfrm>
            <a:off x="1185863" y="3182938"/>
            <a:ext cx="29384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6850" indent="-171450" eaLnBrk="1" fontAlgn="auto" hangingPunct="1">
              <a:spcBef>
                <a:spcPts val="325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Helvetica" charset="0"/>
              </a:rPr>
              <a:t>Partner at Blumberg Capital ($700m+ US venture capital fund) – launched the Israel office and built Israel team</a:t>
            </a:r>
          </a:p>
          <a:p>
            <a:pPr marL="196850" indent="-171450" eaLnBrk="1" fontAlgn="auto" hangingPunct="1">
              <a:spcBef>
                <a:spcPts val="325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Helvetica" charset="0"/>
              </a:rPr>
              <a:t>Technology scout for British Telecom and British Airways – previously for NTT, Vodafone, Softbank and others</a:t>
            </a:r>
          </a:p>
          <a:p>
            <a:pPr marL="196850" indent="-171450" eaLnBrk="1" fontAlgn="auto" hangingPunct="1">
              <a:spcBef>
                <a:spcPts val="325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Helvetica" charset="0"/>
              </a:rPr>
              <a:t>38.0% IRR (as of Dec 2019)</a:t>
            </a:r>
          </a:p>
          <a:p>
            <a:pPr marL="196850" indent="-171450" eaLnBrk="1" fontAlgn="auto" hangingPunct="1">
              <a:spcBef>
                <a:spcPts val="325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Helvetica" charset="0"/>
              </a:rPr>
              <a:t>4.47X Investment Multiple</a:t>
            </a:r>
          </a:p>
          <a:p>
            <a:pPr marL="196850" indent="-171450">
              <a:spcBef>
                <a:spcPts val="325"/>
              </a:spcBef>
              <a:buFont typeface="Arial"/>
              <a:buChar char="•"/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Helvetica" charset="0"/>
              </a:rPr>
              <a:t>$900M+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invested into portfolio alongside and followed on by VC funds such as Sequoia, Bessemer, Blackstone, Intel, GC and others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Helvetica" charset="0"/>
            </a:endParaRPr>
          </a:p>
        </p:txBody>
      </p:sp>
      <p:sp>
        <p:nvSpPr>
          <p:cNvPr id="14" name="CuadroTexto 26">
            <a:extLst>
              <a:ext uri="{FF2B5EF4-FFF2-40B4-BE49-F238E27FC236}">
                <a16:creationId xmlns:a16="http://schemas.microsoft.com/office/drawing/2014/main" id="{1D1C2474-0F56-9848-B1ED-BE2DE96EDD97}"/>
              </a:ext>
            </a:extLst>
          </p:cNvPr>
          <p:cNvSpPr txBox="1"/>
          <p:nvPr/>
        </p:nvSpPr>
        <p:spPr>
          <a:xfrm>
            <a:off x="4662487" y="3184525"/>
            <a:ext cx="2938462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6850" indent="-171450">
              <a:spcBef>
                <a:spcPts val="325"/>
              </a:spcBef>
              <a:buFont typeface="Arial"/>
              <a:buChar char="•"/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Director of Investments at multi-family office fund primarily investing early-stage into Israeli founders in the US</a:t>
            </a:r>
          </a:p>
          <a:p>
            <a:pPr marL="196850" indent="-171450">
              <a:spcBef>
                <a:spcPts val="325"/>
              </a:spcBef>
              <a:buFont typeface="Arial"/>
              <a:buChar char="•"/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54.3% IRR (as of Dec 2019)</a:t>
            </a:r>
          </a:p>
          <a:p>
            <a:pPr marL="196850" indent="-171450">
              <a:spcBef>
                <a:spcPts val="325"/>
              </a:spcBef>
              <a:buFont typeface="Arial"/>
              <a:buChar char="•"/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3.99X  Investment Multiple</a:t>
            </a:r>
          </a:p>
          <a:p>
            <a:pPr marL="196850" indent="-171450">
              <a:spcBef>
                <a:spcPts val="325"/>
              </a:spcBef>
              <a:buFont typeface="Arial"/>
              <a:buChar char="•"/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$1B+ invested into portfolio alongside and followed on by VC funds such as Softbank, Daimler, A16Z, Lightspeed, Bessemer, ICONiQ, DST and others</a:t>
            </a:r>
          </a:p>
        </p:txBody>
      </p:sp>
      <p:sp>
        <p:nvSpPr>
          <p:cNvPr id="15" name="CuadroTexto 30">
            <a:extLst>
              <a:ext uri="{FF2B5EF4-FFF2-40B4-BE49-F238E27FC236}">
                <a16:creationId xmlns:a16="http://schemas.microsoft.com/office/drawing/2014/main" id="{E9A144B7-8FFC-F243-8651-E4B538D18A89}"/>
              </a:ext>
            </a:extLst>
          </p:cNvPr>
          <p:cNvSpPr txBox="1"/>
          <p:nvPr/>
        </p:nvSpPr>
        <p:spPr>
          <a:xfrm>
            <a:off x="8102601" y="3181350"/>
            <a:ext cx="293846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6850" indent="-171450">
              <a:spcBef>
                <a:spcPts val="325"/>
              </a:spcBef>
              <a:buFont typeface="Arial"/>
              <a:buChar char="•"/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Entrepreneur turned investor</a:t>
            </a:r>
          </a:p>
          <a:p>
            <a:pPr marL="196850" indent="-171450">
              <a:spcBef>
                <a:spcPts val="325"/>
              </a:spcBef>
              <a:buFont typeface="Arial"/>
              <a:buChar char="•"/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3X founder with 2 exits transitioned to angel investor and venture capitalist </a:t>
            </a:r>
          </a:p>
          <a:p>
            <a:pPr marL="196850" indent="-171450">
              <a:spcBef>
                <a:spcPts val="325"/>
              </a:spcBef>
              <a:buFont typeface="Arial"/>
              <a:buChar char="•"/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Strong networks of fellow founders from his entrepreneurial past</a:t>
            </a:r>
          </a:p>
          <a:p>
            <a:pPr marL="196850" indent="-171450">
              <a:spcBef>
                <a:spcPts val="325"/>
              </a:spcBef>
              <a:buFont typeface="Arial"/>
              <a:buChar char="•"/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20+ years experience in digital marketing and media</a:t>
            </a:r>
          </a:p>
          <a:p>
            <a:pPr marL="196850" indent="-171450">
              <a:spcBef>
                <a:spcPts val="325"/>
              </a:spcBef>
              <a:buFont typeface="Arial"/>
              <a:buChar char="•"/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Helvetica" charset="0"/>
              </a:rPr>
              <a:t>Follow-on and coinvestors into his angel investments include Sequoia, Intel, BMW, Alibaba, Access Industries and others</a:t>
            </a:r>
          </a:p>
        </p:txBody>
      </p:sp>
      <p:sp>
        <p:nvSpPr>
          <p:cNvPr id="16" name="CuadroTexto 3">
            <a:extLst>
              <a:ext uri="{FF2B5EF4-FFF2-40B4-BE49-F238E27FC236}">
                <a16:creationId xmlns:a16="http://schemas.microsoft.com/office/drawing/2014/main" id="{DCAF2535-A67E-1C43-B891-3EE77E91BDB0}"/>
              </a:ext>
            </a:extLst>
          </p:cNvPr>
          <p:cNvSpPr txBox="1"/>
          <p:nvPr/>
        </p:nvSpPr>
        <p:spPr>
          <a:xfrm>
            <a:off x="0" y="300038"/>
            <a:ext cx="12192000" cy="587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HANACO GP – STRONG INVESMENT TRACK RECORD</a:t>
            </a:r>
          </a:p>
        </p:txBody>
      </p:sp>
      <p:sp>
        <p:nvSpPr>
          <p:cNvPr id="17" name="16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8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8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1147762" y="5210175"/>
            <a:ext cx="2967037" cy="990600"/>
          </a:xfrm>
          <a:prstGeom prst="roundRect">
            <a:avLst>
              <a:gd name="adj" fmla="val 9936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3" name="Picture 24">
            <a:extLst>
              <a:ext uri="{FF2B5EF4-FFF2-40B4-BE49-F238E27FC236}">
                <a16:creationId xmlns:a16="http://schemas.microsoft.com/office/drawing/2014/main" id="{3059399E-90FB-6E41-9716-3EF88AE828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6144" y="5359244"/>
            <a:ext cx="1015592" cy="17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1">
            <a:extLst>
              <a:ext uri="{FF2B5EF4-FFF2-40B4-BE49-F238E27FC236}">
                <a16:creationId xmlns:a16="http://schemas.microsoft.com/office/drawing/2014/main" id="{F08B53C8-F05C-0849-9B5C-2425B660F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4120" y="5328255"/>
            <a:ext cx="835895" cy="21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25 Conector recto"/>
          <p:cNvCxnSpPr/>
          <p:nvPr/>
        </p:nvCxnSpPr>
        <p:spPr>
          <a:xfrm>
            <a:off x="1271588" y="5629275"/>
            <a:ext cx="271780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Rectángulo redondeado"/>
          <p:cNvSpPr/>
          <p:nvPr/>
        </p:nvSpPr>
        <p:spPr>
          <a:xfrm>
            <a:off x="4614862" y="5210175"/>
            <a:ext cx="2967037" cy="990600"/>
          </a:xfrm>
          <a:prstGeom prst="roundRect">
            <a:avLst>
              <a:gd name="adj" fmla="val 9936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6" name="35 Conector recto"/>
          <p:cNvCxnSpPr/>
          <p:nvPr/>
        </p:nvCxnSpPr>
        <p:spPr>
          <a:xfrm>
            <a:off x="4738688" y="5629275"/>
            <a:ext cx="271780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Rectángulo redondeado"/>
          <p:cNvSpPr/>
          <p:nvPr/>
        </p:nvSpPr>
        <p:spPr>
          <a:xfrm>
            <a:off x="8074026" y="5210175"/>
            <a:ext cx="2967037" cy="990600"/>
          </a:xfrm>
          <a:prstGeom prst="roundRect">
            <a:avLst>
              <a:gd name="adj" fmla="val 9936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8" name="37 Conector recto"/>
          <p:cNvCxnSpPr/>
          <p:nvPr/>
        </p:nvCxnSpPr>
        <p:spPr>
          <a:xfrm>
            <a:off x="8197852" y="5629275"/>
            <a:ext cx="271780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3">
            <a:extLst>
              <a:ext uri="{FF2B5EF4-FFF2-40B4-BE49-F238E27FC236}">
                <a16:creationId xmlns:a16="http://schemas.microsoft.com/office/drawing/2014/main" id="{87125EAC-7D23-9745-A490-AF0C568E3C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3550" y="5424835"/>
            <a:ext cx="975214" cy="17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3">
            <a:extLst>
              <a:ext uri="{FF2B5EF4-FFF2-40B4-BE49-F238E27FC236}">
                <a16:creationId xmlns:a16="http://schemas.microsoft.com/office/drawing/2014/main" id="{03B9A376-B063-0441-A04E-4064DDD5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726" y="5238512"/>
            <a:ext cx="910120" cy="18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9">
            <a:extLst>
              <a:ext uri="{FF2B5EF4-FFF2-40B4-BE49-F238E27FC236}">
                <a16:creationId xmlns:a16="http://schemas.microsoft.com/office/drawing/2014/main" id="{AD7053FE-E4E7-334D-861A-A3A855B57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7140" y="5314724"/>
            <a:ext cx="577092" cy="18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4F7E3BF-EF64-B346-870C-6E04FC4D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3725" y="5350894"/>
            <a:ext cx="580460" cy="12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7">
            <a:extLst>
              <a:ext uri="{FF2B5EF4-FFF2-40B4-BE49-F238E27FC236}">
                <a16:creationId xmlns:a16="http://schemas.microsoft.com/office/drawing/2014/main" id="{EBD3DF59-59EA-464C-8131-BF848A5CA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9724" y="5704845"/>
            <a:ext cx="6096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>
            <a:extLst>
              <a:ext uri="{FF2B5EF4-FFF2-40B4-BE49-F238E27FC236}">
                <a16:creationId xmlns:a16="http://schemas.microsoft.com/office/drawing/2014/main" id="{58B52ABF-26DC-A24C-9E87-3BA09DAA6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7986" y="5589751"/>
            <a:ext cx="78581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0">
            <a:extLst>
              <a:ext uri="{FF2B5EF4-FFF2-40B4-BE49-F238E27FC236}">
                <a16:creationId xmlns:a16="http://schemas.microsoft.com/office/drawing/2014/main" id="{31BCCE57-7684-9847-A8BF-8AD00BC3F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531" y="5619120"/>
            <a:ext cx="5969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1">
            <a:extLst>
              <a:ext uri="{FF2B5EF4-FFF2-40B4-BE49-F238E27FC236}">
                <a16:creationId xmlns:a16="http://schemas.microsoft.com/office/drawing/2014/main" id="{6477BE35-088D-8F4D-BE55-934F8DC0D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915" y="5860505"/>
            <a:ext cx="5461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3">
            <a:extLst>
              <a:ext uri="{FF2B5EF4-FFF2-40B4-BE49-F238E27FC236}">
                <a16:creationId xmlns:a16="http://schemas.microsoft.com/office/drawing/2014/main" id="{D0C90A5D-5CCF-B246-8F4B-8BF5387A7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337" y="5818351"/>
            <a:ext cx="73501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5">
            <a:extLst>
              <a:ext uri="{FF2B5EF4-FFF2-40B4-BE49-F238E27FC236}">
                <a16:creationId xmlns:a16="http://schemas.microsoft.com/office/drawing/2014/main" id="{3070B4E5-0A0B-5941-B8BB-04EA04C67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700" y="5714370"/>
            <a:ext cx="65032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Imagen 2">
            <a:extLst>
              <a:ext uri="{FF2B5EF4-FFF2-40B4-BE49-F238E27FC236}">
                <a16:creationId xmlns:a16="http://schemas.microsoft.com/office/drawing/2014/main" id="{5381903A-7FCB-AE47-9F19-370C0B2F9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8132" y="5954082"/>
            <a:ext cx="32583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Resultado de imagen para digital ocean logo">
            <a:extLst>
              <a:ext uri="{FF2B5EF4-FFF2-40B4-BE49-F238E27FC236}">
                <a16:creationId xmlns:a16="http://schemas.microsoft.com/office/drawing/2014/main" id="{799A1A9D-4C45-344F-900A-70661BD96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7838" y="5947732"/>
            <a:ext cx="8413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n 9">
            <a:extLst>
              <a:ext uri="{FF2B5EF4-FFF2-40B4-BE49-F238E27FC236}">
                <a16:creationId xmlns:a16="http://schemas.microsoft.com/office/drawing/2014/main" id="{5F9DEB79-E2FE-9E40-B8CC-D61E94C52B7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8037" y="5324186"/>
            <a:ext cx="317849" cy="23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2">
            <a:extLst>
              <a:ext uri="{FF2B5EF4-FFF2-40B4-BE49-F238E27FC236}">
                <a16:creationId xmlns:a16="http://schemas.microsoft.com/office/drawing/2014/main" id="{A680857A-E216-6842-9E30-4DEEEED38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331" y="5354769"/>
            <a:ext cx="595192" cy="1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2">
            <a:extLst>
              <a:ext uri="{FF2B5EF4-FFF2-40B4-BE49-F238E27FC236}">
                <a16:creationId xmlns:a16="http://schemas.microsoft.com/office/drawing/2014/main" id="{F91DADFA-8240-454E-96C5-039D2EC0C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9636" y="5351242"/>
            <a:ext cx="598463" cy="18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66" descr="Image result for moovit logo">
            <a:extLst>
              <a:ext uri="{FF2B5EF4-FFF2-40B4-BE49-F238E27FC236}">
                <a16:creationId xmlns:a16="http://schemas.microsoft.com/office/drawing/2014/main" id="{AD6B12C9-4D1A-7A47-BA8D-268A204BD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500" y="5837401"/>
            <a:ext cx="680768" cy="15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0">
            <a:extLst>
              <a:ext uri="{FF2B5EF4-FFF2-40B4-BE49-F238E27FC236}">
                <a16:creationId xmlns:a16="http://schemas.microsoft.com/office/drawing/2014/main" id="{0A5B9573-DC52-8A41-9CEF-99C8E9089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3681" y="5760422"/>
            <a:ext cx="315539" cy="31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">
            <a:extLst>
              <a:ext uri="{FF2B5EF4-FFF2-40B4-BE49-F238E27FC236}">
                <a16:creationId xmlns:a16="http://schemas.microsoft.com/office/drawing/2014/main" id="{FF085042-DC4A-2A4D-B8AB-F4D89ED9474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5143" y="5737388"/>
            <a:ext cx="662134" cy="16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">
            <a:extLst>
              <a:ext uri="{FF2B5EF4-FFF2-40B4-BE49-F238E27FC236}">
                <a16:creationId xmlns:a16="http://schemas.microsoft.com/office/drawing/2014/main" id="{61EA54C5-52D4-0E44-B3C2-4E7083444B5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2161" y="5959638"/>
            <a:ext cx="865226" cy="14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87D131F-F671-8E4C-9706-842979D2F807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8042" y="5324026"/>
            <a:ext cx="567515" cy="234573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ED38C80D-7493-E64A-8F3C-D6D4B4C68FAB}"/>
              </a:ext>
            </a:extLst>
          </p:cNvPr>
          <p:cNvGrpSpPr/>
          <p:nvPr/>
        </p:nvGrpSpPr>
        <p:grpSpPr>
          <a:xfrm>
            <a:off x="9751544" y="5272035"/>
            <a:ext cx="842006" cy="338554"/>
            <a:chOff x="7582611" y="4142305"/>
            <a:chExt cx="842006" cy="338554"/>
          </a:xfrm>
        </p:grpSpPr>
        <p:pic>
          <p:nvPicPr>
            <p:cNvPr id="64" name="Picture 3">
              <a:extLst>
                <a:ext uri="{FF2B5EF4-FFF2-40B4-BE49-F238E27FC236}">
                  <a16:creationId xmlns:a16="http://schemas.microsoft.com/office/drawing/2014/main" id="{E427CA36-8B68-4844-B07C-B0D4D30CC6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926012">
              <a:off x="7600333" y="4221397"/>
              <a:ext cx="179597" cy="18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3C24EEA-15BB-8946-81D5-49B966C603A4}"/>
                </a:ext>
              </a:extLst>
            </p:cNvPr>
            <p:cNvSpPr txBox="1"/>
            <p:nvPr/>
          </p:nvSpPr>
          <p:spPr>
            <a:xfrm>
              <a:off x="7582611" y="4142305"/>
              <a:ext cx="84200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uperclarendon" panose="02060605060000020003" pitchFamily="18" charset="77"/>
                </a:rPr>
                <a:t>Chain Reaction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96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121 Rectángulo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1" name="70 Rectángulo"/>
          <p:cNvSpPr/>
          <p:nvPr/>
        </p:nvSpPr>
        <p:spPr>
          <a:xfrm>
            <a:off x="0" y="4357897"/>
            <a:ext cx="12192000" cy="1947653"/>
          </a:xfrm>
          <a:prstGeom prst="rect">
            <a:avLst/>
          </a:prstGeom>
          <a:solidFill>
            <a:srgbClr val="CDD2E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6" name="65 Rectángulo"/>
          <p:cNvSpPr/>
          <p:nvPr/>
        </p:nvSpPr>
        <p:spPr>
          <a:xfrm>
            <a:off x="0" y="1250603"/>
            <a:ext cx="12192000" cy="1029415"/>
          </a:xfrm>
          <a:prstGeom prst="rect">
            <a:avLst/>
          </a:prstGeom>
          <a:solidFill>
            <a:srgbClr val="CDD2E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3" name="CuadroTexto 3">
            <a:extLst>
              <a:ext uri="{FF2B5EF4-FFF2-40B4-BE49-F238E27FC236}">
                <a16:creationId xmlns:a16="http://schemas.microsoft.com/office/drawing/2014/main" id="{DCAF2535-A67E-1C43-B891-3EE77E91BDB0}"/>
              </a:ext>
            </a:extLst>
          </p:cNvPr>
          <p:cNvSpPr txBox="1"/>
          <p:nvPr/>
        </p:nvSpPr>
        <p:spPr>
          <a:xfrm>
            <a:off x="0" y="30956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HANACO </a:t>
            </a:r>
            <a:r>
              <a:rPr lang="es-CO" sz="2400" b="1">
                <a:solidFill>
                  <a:srgbClr val="A8965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TEAM</a:t>
            </a:r>
            <a:r>
              <a:rPr lang="es-CO" sz="2400" b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FULLY BUILT OUT</a:t>
            </a:r>
          </a:p>
        </p:txBody>
      </p:sp>
      <p:sp>
        <p:nvSpPr>
          <p:cNvPr id="124" name="123 Elipse"/>
          <p:cNvSpPr/>
          <p:nvPr/>
        </p:nvSpPr>
        <p:spPr>
          <a:xfrm>
            <a:off x="199364" y="6460495"/>
            <a:ext cx="233018" cy="2330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5" name="Imagen 5">
            <a:extLst>
              <a:ext uri="{FF2B5EF4-FFF2-40B4-BE49-F238E27FC236}">
                <a16:creationId xmlns:a16="http://schemas.microsoft.com/office/drawing/2014/main" id="{7EFED39E-9E8F-3D47-A85C-1C5E5792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8288" y="265687"/>
            <a:ext cx="2428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125 CuadroTexto"/>
          <p:cNvSpPr txBox="1"/>
          <p:nvPr/>
        </p:nvSpPr>
        <p:spPr>
          <a:xfrm>
            <a:off x="188218" y="6460495"/>
            <a:ext cx="2632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E54BA14F-5F3D-4F64-8064-8808DF13AC03}" type="slidenum">
              <a:rPr lang="es-MX" sz="1050" smtClean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pPr algn="ctr"/>
              <a:t>9</a:t>
            </a:fld>
            <a:endParaRPr lang="es-ES" sz="105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27" name="126 CuadroTexto"/>
          <p:cNvSpPr txBox="1"/>
          <p:nvPr/>
        </p:nvSpPr>
        <p:spPr>
          <a:xfrm>
            <a:off x="475151" y="6489797"/>
            <a:ext cx="17892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00" spc="300">
                <a:latin typeface="Open Sans" pitchFamily="34" charset="0"/>
                <a:ea typeface="Open Sans" pitchFamily="34" charset="0"/>
                <a:cs typeface="Open Sans" pitchFamily="34" charset="0"/>
              </a:rPr>
              <a:t>HANACO VENTURES II</a:t>
            </a:r>
            <a:endParaRPr lang="es-ES" sz="700" spc="3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8" name="127 Rectángulo redondeado"/>
          <p:cNvSpPr/>
          <p:nvPr/>
        </p:nvSpPr>
        <p:spPr>
          <a:xfrm rot="16200000" flipV="1">
            <a:off x="11571845" y="988215"/>
            <a:ext cx="464340" cy="45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1" name="60 Rectángulo redondeado"/>
          <p:cNvSpPr/>
          <p:nvPr/>
        </p:nvSpPr>
        <p:spPr>
          <a:xfrm>
            <a:off x="4796938" y="1434732"/>
            <a:ext cx="2954216" cy="689343"/>
          </a:xfrm>
          <a:prstGeom prst="roundRect">
            <a:avLst>
              <a:gd name="adj" fmla="val 9419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938" y="1567160"/>
            <a:ext cx="295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400" b="1">
                <a:latin typeface="Open Sans Extrabold" panose="020B0606030504020204" pitchFamily="34" charset="0"/>
              </a:rPr>
              <a:t>LIOR PROSOR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000" b="1" spc="300">
                <a:solidFill>
                  <a:srgbClr val="B59E60"/>
                </a:solidFill>
                <a:latin typeface="Open Sans SemiBold" panose="020B0606030504020204" pitchFamily="34" charset="0"/>
              </a:rPr>
              <a:t>PARTNER</a:t>
            </a:r>
            <a:endParaRPr lang="es-CO" altLang="es-CO" sz="1400" b="1" spc="300">
              <a:latin typeface="Open Sans Extrabold" panose="020B0606030504020204" pitchFamily="34" charset="0"/>
            </a:endParaRPr>
          </a:p>
        </p:txBody>
      </p:sp>
      <p:sp>
        <p:nvSpPr>
          <p:cNvPr id="64" name="63 Rectángulo redondeado"/>
          <p:cNvSpPr/>
          <p:nvPr/>
        </p:nvSpPr>
        <p:spPr>
          <a:xfrm>
            <a:off x="1162782" y="1434732"/>
            <a:ext cx="2954216" cy="689343"/>
          </a:xfrm>
          <a:prstGeom prst="roundRect">
            <a:avLst>
              <a:gd name="adj" fmla="val 9419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5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782" y="1567160"/>
            <a:ext cx="295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400" b="1">
                <a:latin typeface="Open Sans Extrabold" panose="020B0606030504020204" pitchFamily="34" charset="0"/>
              </a:rPr>
              <a:t>ALON LIFSHITZ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000" b="1" spc="300">
                <a:solidFill>
                  <a:srgbClr val="B59E60"/>
                </a:solidFill>
                <a:latin typeface="Open Sans SemiBold" panose="020B0606030504020204" pitchFamily="34" charset="0"/>
              </a:rPr>
              <a:t>PARTNER</a:t>
            </a:r>
            <a:endParaRPr lang="es-CO" altLang="es-CO" sz="1400" b="1" spc="300">
              <a:latin typeface="Open Sans Extrabold" panose="020B0606030504020204" pitchFamily="34" charset="0"/>
            </a:endParaRPr>
          </a:p>
        </p:txBody>
      </p:sp>
      <p:pic>
        <p:nvPicPr>
          <p:cNvPr id="67" name="Picture 4" descr="D:\Projects\Companies\Hanaco\Hanaco\Deck - Early Stage II\Icons\israel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69" y="1303030"/>
            <a:ext cx="262369" cy="262369"/>
          </a:xfrm>
          <a:prstGeom prst="rect">
            <a:avLst/>
          </a:prstGeom>
          <a:noFill/>
        </p:spPr>
      </p:pic>
      <p:sp>
        <p:nvSpPr>
          <p:cNvPr id="68" name="67 Rectángulo redondeado"/>
          <p:cNvSpPr/>
          <p:nvPr/>
        </p:nvSpPr>
        <p:spPr>
          <a:xfrm>
            <a:off x="8138013" y="1434732"/>
            <a:ext cx="2954216" cy="689343"/>
          </a:xfrm>
          <a:prstGeom prst="roundRect">
            <a:avLst>
              <a:gd name="adj" fmla="val 9419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9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013" y="1567160"/>
            <a:ext cx="295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400" b="1">
                <a:latin typeface="Open Sans Extrabold" panose="020B0606030504020204" pitchFamily="34" charset="0"/>
              </a:rPr>
              <a:t>PASHA ROMANOVSKI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000" b="1" spc="300">
                <a:solidFill>
                  <a:srgbClr val="B59E60"/>
                </a:solidFill>
                <a:latin typeface="Open Sans SemiBold" panose="020B0606030504020204" pitchFamily="34" charset="0"/>
              </a:rPr>
              <a:t>PARTNER</a:t>
            </a:r>
            <a:endParaRPr lang="es-CO" altLang="es-CO" sz="1400" b="1" spc="300">
              <a:latin typeface="Open Sans Extrabold" panose="020B0606030504020204" pitchFamily="34" charset="0"/>
            </a:endParaRPr>
          </a:p>
        </p:txBody>
      </p:sp>
      <p:pic>
        <p:nvPicPr>
          <p:cNvPr id="70" name="Picture 4" descr="D:\Projects\Companies\Hanaco\Hanaco\Deck - Early Stage II\Icons\israel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5300" y="1303030"/>
            <a:ext cx="262369" cy="262369"/>
          </a:xfrm>
          <a:prstGeom prst="rect">
            <a:avLst/>
          </a:prstGeom>
          <a:noFill/>
        </p:spPr>
      </p:pic>
      <p:sp>
        <p:nvSpPr>
          <p:cNvPr id="82" name="81 Rectángulo redondeado"/>
          <p:cNvSpPr/>
          <p:nvPr/>
        </p:nvSpPr>
        <p:spPr>
          <a:xfrm>
            <a:off x="4796938" y="2487919"/>
            <a:ext cx="2954216" cy="1684031"/>
          </a:xfrm>
          <a:prstGeom prst="roundRect">
            <a:avLst>
              <a:gd name="adj" fmla="val 9419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938" y="2572723"/>
            <a:ext cx="295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400" b="1">
                <a:latin typeface="Open Sans Extrabold" panose="020B0606030504020204" pitchFamily="34" charset="0"/>
              </a:rPr>
              <a:t>OREN CHARNOFF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000" b="1" spc="300">
                <a:solidFill>
                  <a:srgbClr val="B59E60"/>
                </a:solidFill>
                <a:latin typeface="Open Sans SemiBold" panose="020B0606030504020204" pitchFamily="34" charset="0"/>
              </a:rPr>
              <a:t>VP</a:t>
            </a:r>
            <a:endParaRPr lang="es-CO" altLang="es-CO" sz="1400" b="1" spc="300">
              <a:latin typeface="Open Sans Extrabold" panose="020B0606030504020204" pitchFamily="34" charset="0"/>
            </a:endParaRPr>
          </a:p>
        </p:txBody>
      </p:sp>
      <p:sp>
        <p:nvSpPr>
          <p:cNvPr id="85" name="84 Rectángulo redondeado"/>
          <p:cNvSpPr/>
          <p:nvPr/>
        </p:nvSpPr>
        <p:spPr>
          <a:xfrm>
            <a:off x="1162782" y="2487919"/>
            <a:ext cx="2954216" cy="1684031"/>
          </a:xfrm>
          <a:prstGeom prst="roundRect">
            <a:avLst>
              <a:gd name="adj" fmla="val 9419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6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782" y="2572723"/>
            <a:ext cx="295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400" b="1">
                <a:latin typeface="Open Sans Extrabold" panose="020B0606030504020204" pitchFamily="34" charset="0"/>
              </a:rPr>
              <a:t>GABI HELLER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000" b="1" spc="300">
                <a:solidFill>
                  <a:srgbClr val="B59E60"/>
                </a:solidFill>
                <a:latin typeface="Open Sans SemiBold" panose="020B0606030504020204" pitchFamily="34" charset="0"/>
              </a:rPr>
              <a:t>PARTNER CFO</a:t>
            </a:r>
            <a:endParaRPr lang="es-CO" altLang="es-CO" sz="1400" b="1" spc="300">
              <a:latin typeface="Open Sans Extrabold" panose="020B0606030504020204" pitchFamily="34" charset="0"/>
            </a:endParaRPr>
          </a:p>
        </p:txBody>
      </p:sp>
      <p:pic>
        <p:nvPicPr>
          <p:cNvPr id="87" name="Picture 4" descr="D:\Projects\Companies\Hanaco\Hanaco\Deck - Early Stage II\Icons\israel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69" y="2356218"/>
            <a:ext cx="262369" cy="262369"/>
          </a:xfrm>
          <a:prstGeom prst="rect">
            <a:avLst/>
          </a:prstGeom>
          <a:noFill/>
        </p:spPr>
      </p:pic>
      <p:sp>
        <p:nvSpPr>
          <p:cNvPr id="88" name="87 Rectángulo redondeado"/>
          <p:cNvSpPr/>
          <p:nvPr/>
        </p:nvSpPr>
        <p:spPr>
          <a:xfrm>
            <a:off x="8138013" y="2487919"/>
            <a:ext cx="2954216" cy="1684031"/>
          </a:xfrm>
          <a:prstGeom prst="roundRect">
            <a:avLst>
              <a:gd name="adj" fmla="val 9419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013" y="2572723"/>
            <a:ext cx="295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400" b="1">
                <a:latin typeface="Open Sans Extrabold" panose="020B0606030504020204" pitchFamily="34" charset="0"/>
              </a:rPr>
              <a:t>DAVID FRANKEL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000" b="1" spc="300">
                <a:solidFill>
                  <a:srgbClr val="B59E60"/>
                </a:solidFill>
                <a:latin typeface="Open Sans SemiBold" panose="020B0606030504020204" pitchFamily="34" charset="0"/>
              </a:rPr>
              <a:t>VP</a:t>
            </a:r>
            <a:endParaRPr lang="es-CO" altLang="es-CO" sz="1400" b="1" spc="300">
              <a:latin typeface="Open Sans Extrabold" panose="020B0606030504020204" pitchFamily="34" charset="0"/>
            </a:endParaRPr>
          </a:p>
        </p:txBody>
      </p:sp>
      <p:pic>
        <p:nvPicPr>
          <p:cNvPr id="90" name="Picture 4" descr="D:\Projects\Companies\Hanaco\Hanaco\Deck - Early Stage II\Icons\israel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153" y="2356218"/>
            <a:ext cx="262369" cy="262369"/>
          </a:xfrm>
          <a:prstGeom prst="rect">
            <a:avLst/>
          </a:prstGeom>
          <a:noFill/>
        </p:spPr>
      </p:pic>
      <p:cxnSp>
        <p:nvCxnSpPr>
          <p:cNvPr id="93" name="92 Conector recto"/>
          <p:cNvCxnSpPr/>
          <p:nvPr/>
        </p:nvCxnSpPr>
        <p:spPr>
          <a:xfrm>
            <a:off x="1279594" y="3082013"/>
            <a:ext cx="271138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>
            <a:off x="4913070" y="3082013"/>
            <a:ext cx="271138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"/>
          <p:cNvCxnSpPr/>
          <p:nvPr/>
        </p:nvCxnSpPr>
        <p:spPr>
          <a:xfrm>
            <a:off x="8259430" y="3082013"/>
            <a:ext cx="271138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/>
        </p:nvSpPr>
        <p:spPr>
          <a:xfrm>
            <a:off x="1270069" y="3152775"/>
            <a:ext cx="2846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Frmr CFO, Walden Ventures and Trendlines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Frmr Board Director at public and private companies such as Ashtrom, Electra, Elco and Others</a:t>
            </a:r>
          </a:p>
        </p:txBody>
      </p:sp>
      <p:sp>
        <p:nvSpPr>
          <p:cNvPr id="98" name="97 CuadroTexto"/>
          <p:cNvSpPr txBox="1"/>
          <p:nvPr/>
        </p:nvSpPr>
        <p:spPr>
          <a:xfrm>
            <a:off x="4904225" y="3152775"/>
            <a:ext cx="2846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Frmr SR Associate at CN Family Office, on the Israel VC team (Fiverr, Credorax, Mapanything acq by Salesforce)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Start up experience at Omega Point and Windward</a:t>
            </a:r>
          </a:p>
        </p:txBody>
      </p:sp>
      <p:sp>
        <p:nvSpPr>
          <p:cNvPr id="99" name="98 CuadroTexto"/>
          <p:cNvSpPr txBox="1"/>
          <p:nvPr/>
        </p:nvSpPr>
        <p:spPr>
          <a:xfrm>
            <a:off x="8245300" y="3152775"/>
            <a:ext cx="284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Frmr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Investor at B Capital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Frmr Sr Associate at FFVC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Frmr Strategy Consultant at 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MBA - UCLA</a:t>
            </a:r>
          </a:p>
        </p:txBody>
      </p:sp>
      <p:sp>
        <p:nvSpPr>
          <p:cNvPr id="107" name="106 Rectángulo redondeado"/>
          <p:cNvSpPr/>
          <p:nvPr/>
        </p:nvSpPr>
        <p:spPr>
          <a:xfrm>
            <a:off x="4796938" y="4603899"/>
            <a:ext cx="2954216" cy="1511152"/>
          </a:xfrm>
          <a:prstGeom prst="roundRect">
            <a:avLst>
              <a:gd name="adj" fmla="val 9419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8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938" y="4688702"/>
            <a:ext cx="295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400" b="1">
                <a:latin typeface="Open Sans Extrabold" panose="020B0606030504020204" pitchFamily="34" charset="0"/>
              </a:rPr>
              <a:t>ITAI HOFFMAN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000" b="1" spc="300">
                <a:solidFill>
                  <a:srgbClr val="B59E60"/>
                </a:solidFill>
                <a:latin typeface="Open Sans SemiBold" panose="020B0606030504020204" pitchFamily="34" charset="0"/>
              </a:rPr>
              <a:t>ASSOCIATE</a:t>
            </a:r>
            <a:endParaRPr lang="es-CO" altLang="es-CO" sz="1400" b="1" spc="300">
              <a:latin typeface="Open Sans Extrabold" panose="020B0606030504020204" pitchFamily="34" charset="0"/>
            </a:endParaRPr>
          </a:p>
        </p:txBody>
      </p:sp>
      <p:sp>
        <p:nvSpPr>
          <p:cNvPr id="110" name="109 Rectángulo redondeado"/>
          <p:cNvSpPr/>
          <p:nvPr/>
        </p:nvSpPr>
        <p:spPr>
          <a:xfrm>
            <a:off x="1162782" y="4603899"/>
            <a:ext cx="2954216" cy="1511152"/>
          </a:xfrm>
          <a:prstGeom prst="roundRect">
            <a:avLst>
              <a:gd name="adj" fmla="val 9419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1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782" y="4688702"/>
            <a:ext cx="295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400" b="1">
                <a:latin typeface="Open Sans Extrabold" panose="020B0606030504020204" pitchFamily="34" charset="0"/>
              </a:rPr>
              <a:t>DANA KOCHAVI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000" b="1" spc="300">
                <a:solidFill>
                  <a:srgbClr val="B59E60"/>
                </a:solidFill>
                <a:latin typeface="Open Sans SemiBold" panose="020B0606030504020204" pitchFamily="34" charset="0"/>
              </a:rPr>
              <a:t>OPERATIONS MANAGER</a:t>
            </a:r>
            <a:endParaRPr lang="es-CO" altLang="es-CO" sz="1400" b="1" spc="300">
              <a:latin typeface="Open Sans Extrabold" panose="020B0606030504020204" pitchFamily="34" charset="0"/>
            </a:endParaRPr>
          </a:p>
        </p:txBody>
      </p:sp>
      <p:pic>
        <p:nvPicPr>
          <p:cNvPr id="112" name="Picture 4" descr="D:\Projects\Companies\Hanaco\Hanaco\Deck - Early Stage II\Icons\israel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69" y="4472197"/>
            <a:ext cx="262369" cy="262369"/>
          </a:xfrm>
          <a:prstGeom prst="rect">
            <a:avLst/>
          </a:prstGeom>
          <a:noFill/>
        </p:spPr>
      </p:pic>
      <p:sp>
        <p:nvSpPr>
          <p:cNvPr id="113" name="112 Rectángulo redondeado"/>
          <p:cNvSpPr/>
          <p:nvPr/>
        </p:nvSpPr>
        <p:spPr>
          <a:xfrm>
            <a:off x="8138013" y="4603899"/>
            <a:ext cx="2954216" cy="1511152"/>
          </a:xfrm>
          <a:prstGeom prst="roundRect">
            <a:avLst>
              <a:gd name="adj" fmla="val 9419"/>
            </a:avLst>
          </a:prstGeom>
          <a:solidFill>
            <a:schemeClr val="bg1"/>
          </a:solidFill>
          <a:ln>
            <a:noFill/>
          </a:ln>
          <a:effectLst>
            <a:outerShdw blurRad="635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4" name="CuadroTexto 25">
            <a:extLst>
              <a:ext uri="{FF2B5EF4-FFF2-40B4-BE49-F238E27FC236}">
                <a16:creationId xmlns:a16="http://schemas.microsoft.com/office/drawing/2014/main" id="{8BE48923-F28E-C74B-81B2-D45F4855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013" y="4688702"/>
            <a:ext cx="295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400" b="1" dirty="0">
                <a:latin typeface="Open Sans Extrabold" panose="020B0606030504020204" pitchFamily="34" charset="0"/>
              </a:rPr>
              <a:t>TED KWARTLER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s-CO" altLang="es-CO" sz="1000" b="1" spc="300" dirty="0">
                <a:solidFill>
                  <a:srgbClr val="B59E60"/>
                </a:solidFill>
                <a:latin typeface="Open Sans SemiBold" panose="020B0606030504020204" pitchFamily="34" charset="0"/>
              </a:rPr>
              <a:t>ADVISOR</a:t>
            </a:r>
            <a:endParaRPr lang="es-CO" altLang="es-CO" sz="1400" b="1" spc="300" dirty="0">
              <a:latin typeface="Open Sans Extrabold" panose="020B0606030504020204" pitchFamily="34" charset="0"/>
            </a:endParaRPr>
          </a:p>
        </p:txBody>
      </p:sp>
      <p:pic>
        <p:nvPicPr>
          <p:cNvPr id="115" name="Picture 4" descr="D:\Projects\Companies\Hanaco\Hanaco\Deck - Early Stage II\Icons\israel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120" y="4472197"/>
            <a:ext cx="262369" cy="262369"/>
          </a:xfrm>
          <a:prstGeom prst="rect">
            <a:avLst/>
          </a:prstGeom>
          <a:noFill/>
        </p:spPr>
      </p:pic>
      <p:cxnSp>
        <p:nvCxnSpPr>
          <p:cNvPr id="116" name="115 Conector recto"/>
          <p:cNvCxnSpPr/>
          <p:nvPr/>
        </p:nvCxnSpPr>
        <p:spPr>
          <a:xfrm>
            <a:off x="1279594" y="5197992"/>
            <a:ext cx="271138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Conector recto"/>
          <p:cNvCxnSpPr/>
          <p:nvPr/>
        </p:nvCxnSpPr>
        <p:spPr>
          <a:xfrm>
            <a:off x="4913070" y="5197992"/>
            <a:ext cx="271138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117 Conector recto"/>
          <p:cNvCxnSpPr/>
          <p:nvPr/>
        </p:nvCxnSpPr>
        <p:spPr>
          <a:xfrm>
            <a:off x="8259430" y="5197992"/>
            <a:ext cx="2711381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118 CuadroTexto"/>
          <p:cNvSpPr txBox="1"/>
          <p:nvPr/>
        </p:nvSpPr>
        <p:spPr>
          <a:xfrm>
            <a:off x="1270069" y="5268754"/>
            <a:ext cx="284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Community Manager – Labs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Marketing Manager – Altshuler Shaham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Foreign Relations – Tel Aviv University</a:t>
            </a:r>
          </a:p>
        </p:txBody>
      </p:sp>
      <p:sp>
        <p:nvSpPr>
          <p:cNvPr id="120" name="119 CuadroTexto"/>
          <p:cNvSpPr txBox="1"/>
          <p:nvPr/>
        </p:nvSpPr>
        <p:spPr>
          <a:xfrm>
            <a:off x="4904225" y="5268754"/>
            <a:ext cx="2846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Consultant – Accenture and  Shaldor Consulting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Data Analyst – Central Bank of Israel</a:t>
            </a:r>
          </a:p>
        </p:txBody>
      </p:sp>
      <p:sp>
        <p:nvSpPr>
          <p:cNvPr id="121" name="120 CuadroTexto"/>
          <p:cNvSpPr txBox="1"/>
          <p:nvPr/>
        </p:nvSpPr>
        <p:spPr>
          <a:xfrm>
            <a:off x="8245300" y="5268754"/>
            <a:ext cx="2846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Director of AI at Datarobot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Frmr Director of Data Science at Liberty Mutual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Adjunct Professor at Harvard &amp; GSERM</a:t>
            </a:r>
          </a:p>
        </p:txBody>
      </p:sp>
      <p:pic>
        <p:nvPicPr>
          <p:cNvPr id="84" name="Picture 5" descr="D:\Projects\Companies\Hanaco\Hanaco\Deck - Early Stage II\Icons\united-states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9430" y="2356219"/>
            <a:ext cx="263402" cy="263402"/>
          </a:xfrm>
          <a:prstGeom prst="rect">
            <a:avLst/>
          </a:prstGeom>
          <a:noFill/>
        </p:spPr>
      </p:pic>
      <p:pic>
        <p:nvPicPr>
          <p:cNvPr id="63" name="Picture 5" descr="D:\Projects\Companies\Hanaco\Hanaco\Deck - Early Stage II\Icons\united-states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120" y="1303031"/>
            <a:ext cx="263402" cy="263402"/>
          </a:xfrm>
          <a:prstGeom prst="rect">
            <a:avLst/>
          </a:prstGeom>
          <a:noFill/>
        </p:spPr>
      </p:pic>
      <p:pic>
        <p:nvPicPr>
          <p:cNvPr id="109" name="Picture 5" descr="D:\Projects\Companies\Hanaco\Hanaco\Deck - Early Stage II\Icons\united-states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9714" y="4472198"/>
            <a:ext cx="263402" cy="263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16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40998</TotalTime>
  <Words>2955</Words>
  <Application>Microsoft Office PowerPoint</Application>
  <PresentationFormat>Widescreen</PresentationFormat>
  <Paragraphs>725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Open Sans</vt:lpstr>
      <vt:lpstr>Open Sans Extrabold</vt:lpstr>
      <vt:lpstr>Open Sans Extrabold</vt:lpstr>
      <vt:lpstr>Open Sans Light</vt:lpstr>
      <vt:lpstr>Open Sans SemiBold</vt:lpstr>
      <vt:lpstr>Open Sans SemiBold</vt:lpstr>
      <vt:lpstr>Superclarendon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&amp; STRATEGIC INVESTORS COINVEST AND FOLLOW-ON  TO HANACO LED ROUNDS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Hanaco</dc:title>
  <dc:creator>Microsoft Office User</dc:creator>
  <cp:lastModifiedBy>David Frankel</cp:lastModifiedBy>
  <cp:revision>160</cp:revision>
  <cp:lastPrinted>2019-09-26T03:25:50Z</cp:lastPrinted>
  <dcterms:created xsi:type="dcterms:W3CDTF">2019-07-15T21:06:42Z</dcterms:created>
  <dcterms:modified xsi:type="dcterms:W3CDTF">2020-02-05T17:02:23Z</dcterms:modified>
</cp:coreProperties>
</file>