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420" r:id="rId3"/>
    <p:sldId id="451" r:id="rId4"/>
    <p:sldId id="462" r:id="rId5"/>
    <p:sldId id="391" r:id="rId6"/>
    <p:sldId id="435" r:id="rId7"/>
    <p:sldId id="442" r:id="rId8"/>
    <p:sldId id="455" r:id="rId9"/>
    <p:sldId id="458" r:id="rId10"/>
    <p:sldId id="453" r:id="rId11"/>
    <p:sldId id="330" r:id="rId12"/>
    <p:sldId id="460" r:id="rId13"/>
    <p:sldId id="459" r:id="rId14"/>
    <p:sldId id="514" r:id="rId15"/>
    <p:sldId id="423" r:id="rId16"/>
    <p:sldId id="461" r:id="rId17"/>
    <p:sldId id="450" r:id="rId18"/>
    <p:sldId id="433" r:id="rId19"/>
    <p:sldId id="439" r:id="rId20"/>
    <p:sldId id="444" r:id="rId21"/>
    <p:sldId id="434" r:id="rId22"/>
    <p:sldId id="428" r:id="rId23"/>
    <p:sldId id="427" r:id="rId24"/>
    <p:sldId id="429" r:id="rId25"/>
    <p:sldId id="430" r:id="rId26"/>
    <p:sldId id="431" r:id="rId27"/>
    <p:sldId id="432" r:id="rId28"/>
    <p:sldId id="44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6F7"/>
    <a:srgbClr val="F2F2F2"/>
    <a:srgbClr val="CDD2E5"/>
    <a:srgbClr val="B59E60"/>
    <a:srgbClr val="ECECEC"/>
    <a:srgbClr val="1E3150"/>
    <a:srgbClr val="354661"/>
    <a:srgbClr val="A896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83"/>
    <p:restoredTop sz="94699"/>
  </p:normalViewPr>
  <p:slideViewPr>
    <p:cSldViewPr snapToGrid="0" snapToObjects="1">
      <p:cViewPr varScale="1">
        <p:scale>
          <a:sx n="103" d="100"/>
          <a:sy n="103" d="100"/>
        </p:scale>
        <p:origin x="176" y="31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2019a</c:v>
                </c:pt>
              </c:strCache>
            </c:strRef>
          </c:tx>
          <c:spPr>
            <a:solidFill>
              <a:srgbClr val="B59E60"/>
            </a:solidFill>
            <a:ln>
              <a:noFill/>
            </a:ln>
            <a:effectLst/>
          </c:spPr>
          <c:invertIfNegative val="0"/>
          <c:cat>
            <c:numRef>
              <c:f>Sheet1!$A$4:$A$6</c:f>
              <c:numCache>
                <c:formatCode>General</c:formatCode>
                <c:ptCount val="3"/>
              </c:numCache>
            </c:numRef>
          </c:cat>
          <c:val>
            <c:numRef>
              <c:f>Sheet1!$B$4:$B$6</c:f>
              <c:numCache>
                <c:formatCode>General</c:formatCode>
                <c:ptCount val="3"/>
              </c:numCache>
            </c:numRef>
          </c:val>
          <c:extLst>
            <c:ext xmlns:c16="http://schemas.microsoft.com/office/drawing/2014/chart" uri="{C3380CC4-5D6E-409C-BE32-E72D297353CC}">
              <c16:uniqueId val="{00000000-62D1-41B4-87AE-D96A87E9C2B0}"/>
            </c:ext>
          </c:extLst>
        </c:ser>
        <c:dLbls>
          <c:showLegendKey val="0"/>
          <c:showVal val="0"/>
          <c:showCatName val="0"/>
          <c:showSerName val="0"/>
          <c:showPercent val="0"/>
          <c:showBubbleSize val="0"/>
        </c:dLbls>
        <c:gapWidth val="219"/>
        <c:overlap val="-27"/>
        <c:axId val="174103552"/>
        <c:axId val="174129920"/>
      </c:barChart>
      <c:catAx>
        <c:axId val="17410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129920"/>
        <c:crosses val="autoZero"/>
        <c:auto val="1"/>
        <c:lblAlgn val="ctr"/>
        <c:lblOffset val="100"/>
        <c:noMultiLvlLbl val="0"/>
      </c:catAx>
      <c:valAx>
        <c:axId val="174129920"/>
        <c:scaling>
          <c:orientation val="minMax"/>
        </c:scaling>
        <c:delete val="1"/>
        <c:axPos val="l"/>
        <c:numFmt formatCode="General" sourceLinked="1"/>
        <c:majorTickMark val="none"/>
        <c:minorTickMark val="none"/>
        <c:tickLblPos val="none"/>
        <c:crossAx val="174103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369949268388175E-2"/>
          <c:y val="5.7477459537431955E-2"/>
          <c:w val="0.92878611160954605"/>
          <c:h val="0.79252323990194662"/>
        </c:manualLayout>
      </c:layout>
      <c:barChart>
        <c:barDir val="col"/>
        <c:grouping val="clustered"/>
        <c:varyColors val="0"/>
        <c:ser>
          <c:idx val="0"/>
          <c:order val="0"/>
          <c:tx>
            <c:strRef>
              <c:f>Sheet1!$B$1</c:f>
              <c:strCache>
                <c:ptCount val="1"/>
                <c:pt idx="0">
                  <c:v>Series 1</c:v>
                </c:pt>
              </c:strCache>
            </c:strRef>
          </c:tx>
          <c:spPr>
            <a:solidFill>
              <a:srgbClr val="B59E60"/>
            </a:solidFill>
            <a:ln>
              <a:noFill/>
            </a:ln>
            <a:effectLst/>
          </c:spPr>
          <c:invertIfNegative val="0"/>
          <c:cat>
            <c:strRef>
              <c:f>Sheet1!$A$2:$A$4</c:f>
              <c:strCache>
                <c:ptCount val="3"/>
                <c:pt idx="0">
                  <c:v>2018</c:v>
                </c:pt>
                <c:pt idx="1">
                  <c:v>2019</c:v>
                </c:pt>
                <c:pt idx="2">
                  <c:v>2020 (projected)</c:v>
                </c:pt>
              </c:strCache>
            </c:strRef>
          </c:cat>
          <c:val>
            <c:numRef>
              <c:f>Sheet1!$B$2:$B$4</c:f>
              <c:numCache>
                <c:formatCode>General</c:formatCode>
                <c:ptCount val="3"/>
                <c:pt idx="0">
                  <c:v>0.1</c:v>
                </c:pt>
                <c:pt idx="1">
                  <c:v>0.5</c:v>
                </c:pt>
                <c:pt idx="2">
                  <c:v>2</c:v>
                </c:pt>
              </c:numCache>
            </c:numRef>
          </c:val>
          <c:extLst>
            <c:ext xmlns:c16="http://schemas.microsoft.com/office/drawing/2014/chart" uri="{C3380CC4-5D6E-409C-BE32-E72D297353CC}">
              <c16:uniqueId val="{00000000-E053-4DC0-B997-887DD06CA35E}"/>
            </c:ext>
          </c:extLst>
        </c:ser>
        <c:dLbls>
          <c:showLegendKey val="0"/>
          <c:showVal val="0"/>
          <c:showCatName val="0"/>
          <c:showSerName val="0"/>
          <c:showPercent val="0"/>
          <c:showBubbleSize val="0"/>
        </c:dLbls>
        <c:gapWidth val="219"/>
        <c:overlap val="-27"/>
        <c:axId val="190605184"/>
        <c:axId val="190606720"/>
      </c:barChart>
      <c:catAx>
        <c:axId val="190605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606720"/>
        <c:crosses val="autoZero"/>
        <c:auto val="1"/>
        <c:lblAlgn val="ctr"/>
        <c:lblOffset val="100"/>
        <c:noMultiLvlLbl val="0"/>
      </c:catAx>
      <c:valAx>
        <c:axId val="190606720"/>
        <c:scaling>
          <c:orientation val="minMax"/>
        </c:scaling>
        <c:delete val="1"/>
        <c:axPos val="l"/>
        <c:numFmt formatCode="General" sourceLinked="1"/>
        <c:majorTickMark val="none"/>
        <c:minorTickMark val="none"/>
        <c:tickLblPos val="none"/>
        <c:crossAx val="190605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369949268388175E-2"/>
          <c:y val="5.7477459537431955E-2"/>
          <c:w val="0.92878611160954605"/>
          <c:h val="0.79252323990194662"/>
        </c:manualLayout>
      </c:layout>
      <c:barChart>
        <c:barDir val="col"/>
        <c:grouping val="clustered"/>
        <c:varyColors val="0"/>
        <c:ser>
          <c:idx val="0"/>
          <c:order val="0"/>
          <c:tx>
            <c:strRef>
              <c:f>Sheet1!$B$1</c:f>
              <c:strCache>
                <c:ptCount val="1"/>
                <c:pt idx="0">
                  <c:v>Series 1</c:v>
                </c:pt>
              </c:strCache>
            </c:strRef>
          </c:tx>
          <c:spPr>
            <a:solidFill>
              <a:srgbClr val="B59E60"/>
            </a:solidFill>
            <a:ln>
              <a:noFill/>
            </a:ln>
            <a:effectLst/>
          </c:spPr>
          <c:invertIfNegative val="0"/>
          <c:cat>
            <c:strRef>
              <c:f>Sheet1!$A$4:$A$6</c:f>
              <c:strCache>
                <c:ptCount val="3"/>
                <c:pt idx="0">
                  <c:v>2018</c:v>
                </c:pt>
                <c:pt idx="1">
                  <c:v>2019</c:v>
                </c:pt>
                <c:pt idx="2">
                  <c:v>2020 (projected)</c:v>
                </c:pt>
              </c:strCache>
            </c:strRef>
          </c:cat>
          <c:val>
            <c:numRef>
              <c:f>Sheet1!$B$4:$B$6</c:f>
              <c:numCache>
                <c:formatCode>General</c:formatCode>
                <c:ptCount val="3"/>
                <c:pt idx="0">
                  <c:v>65</c:v>
                </c:pt>
                <c:pt idx="1">
                  <c:v>264</c:v>
                </c:pt>
                <c:pt idx="2">
                  <c:v>700</c:v>
                </c:pt>
              </c:numCache>
            </c:numRef>
          </c:val>
          <c:extLst>
            <c:ext xmlns:c16="http://schemas.microsoft.com/office/drawing/2014/chart" uri="{C3380CC4-5D6E-409C-BE32-E72D297353CC}">
              <c16:uniqueId val="{00000000-B1D8-4A0A-A3F4-E28A5F458764}"/>
            </c:ext>
          </c:extLst>
        </c:ser>
        <c:dLbls>
          <c:showLegendKey val="0"/>
          <c:showVal val="0"/>
          <c:showCatName val="0"/>
          <c:showSerName val="0"/>
          <c:showPercent val="0"/>
          <c:showBubbleSize val="0"/>
        </c:dLbls>
        <c:gapWidth val="219"/>
        <c:overlap val="-27"/>
        <c:axId val="190605184"/>
        <c:axId val="190606720"/>
      </c:barChart>
      <c:catAx>
        <c:axId val="190605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606720"/>
        <c:crosses val="autoZero"/>
        <c:auto val="1"/>
        <c:lblAlgn val="ctr"/>
        <c:lblOffset val="100"/>
        <c:noMultiLvlLbl val="0"/>
      </c:catAx>
      <c:valAx>
        <c:axId val="190606720"/>
        <c:scaling>
          <c:orientation val="minMax"/>
        </c:scaling>
        <c:delete val="1"/>
        <c:axPos val="l"/>
        <c:numFmt formatCode="General" sourceLinked="1"/>
        <c:majorTickMark val="none"/>
        <c:minorTickMark val="none"/>
        <c:tickLblPos val="none"/>
        <c:crossAx val="190605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rgbClr val="B59E60"/>
              </a:solidFill>
              <a:round/>
            </a:ln>
            <a:effectLst/>
          </c:spPr>
          <c:marker>
            <c:symbol val="none"/>
          </c:marker>
          <c:dLbls>
            <c:dLbl>
              <c:idx val="0"/>
              <c:layout>
                <c:manualLayout>
                  <c:x val="2.9487952366719521E-2"/>
                  <c:y val="3.0616131567401225E-2"/>
                </c:manualLayout>
              </c:layout>
              <c:tx>
                <c:rich>
                  <a:bodyPr/>
                  <a:lstStyle/>
                  <a:p>
                    <a:r>
                      <a:rPr lang="en-US" dirty="0"/>
                      <a:t>$</a:t>
                    </a:r>
                    <a:fld id="{9E2892DD-EF99-F44E-AAFF-7429649C8F9B}"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BAD-E34E-82AC-A7918EEA38EB}"/>
                </c:ext>
              </c:extLst>
            </c:dLbl>
            <c:dLbl>
              <c:idx val="1"/>
              <c:layout>
                <c:manualLayout>
                  <c:x val="8.0421688272871421E-3"/>
                  <c:y val="3.0616131567401294E-2"/>
                </c:manualLayout>
              </c:layout>
              <c:tx>
                <c:rich>
                  <a:bodyPr/>
                  <a:lstStyle/>
                  <a:p>
                    <a:r>
                      <a:rPr lang="en-US" dirty="0"/>
                      <a:t>$</a:t>
                    </a:r>
                    <a:fld id="{3554E1D6-AAA4-7945-8BF7-001BF999287D}"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BAD-E34E-82AC-A7918EEA38EB}"/>
                </c:ext>
              </c:extLst>
            </c:dLbl>
            <c:dLbl>
              <c:idx val="2"/>
              <c:layout>
                <c:manualLayout>
                  <c:x val="-2.1445677999159054E-2"/>
                  <c:y val="6.5059279580727741E-2"/>
                </c:manualLayout>
              </c:layout>
              <c:tx>
                <c:rich>
                  <a:bodyPr/>
                  <a:lstStyle/>
                  <a:p>
                    <a:r>
                      <a:rPr lang="en-US" dirty="0"/>
                      <a:t>$13.5</a:t>
                    </a:r>
                  </a:p>
                </c:rich>
              </c:tx>
              <c:showLegendKey val="0"/>
              <c:showVal val="1"/>
              <c:showCatName val="0"/>
              <c:showSerName val="0"/>
              <c:showPercent val="0"/>
              <c:showBubbleSize val="0"/>
              <c:extLst>
                <c:ext xmlns:c15="http://schemas.microsoft.com/office/drawing/2012/chart" uri="{CE6537A1-D6FC-4f65-9D91-7224C49458BB}">
                  <c15:layout>
                    <c:manualLayout>
                      <c:w val="8.1788856973510224E-2"/>
                      <c:h val="0.14527354428731915"/>
                    </c:manualLayout>
                  </c15:layout>
                  <c15:showDataLabelsRange val="0"/>
                </c:ext>
                <c:ext xmlns:c16="http://schemas.microsoft.com/office/drawing/2014/chart" uri="{C3380CC4-5D6E-409C-BE32-E72D297353CC}">
                  <c16:uniqueId val="{00000002-016D-9341-B24E-A8A26BB805B9}"/>
                </c:ext>
              </c:extLst>
            </c:dLbl>
            <c:spPr>
              <a:noFill/>
              <a:ln w="3175">
                <a:solidFill>
                  <a:schemeClr val="tx1">
                    <a:lumMod val="50000"/>
                    <a:lumOff val="50000"/>
                  </a:schemeClr>
                </a:solidFill>
              </a:ln>
              <a:effectLst/>
            </c:spPr>
            <c:txPr>
              <a:bodyPr rot="0" vert="horz"/>
              <a:lstStyle/>
              <a:p>
                <a:pPr>
                  <a:defRPr>
                    <a:solidFill>
                      <a:schemeClr val="tx1">
                        <a:lumMod val="50000"/>
                        <a:lumOff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EOY 2017 A</c:v>
                </c:pt>
                <c:pt idx="1">
                  <c:v>EOY 2018 A</c:v>
                </c:pt>
                <c:pt idx="2">
                  <c:v>EOY 2019 A</c:v>
                </c:pt>
              </c:strCache>
            </c:strRef>
          </c:cat>
          <c:val>
            <c:numRef>
              <c:f>Sheet1!$B$2:$B$4</c:f>
              <c:numCache>
                <c:formatCode>General</c:formatCode>
                <c:ptCount val="3"/>
                <c:pt idx="0">
                  <c:v>3.5</c:v>
                </c:pt>
                <c:pt idx="1">
                  <c:v>8</c:v>
                </c:pt>
                <c:pt idx="2">
                  <c:v>13.5</c:v>
                </c:pt>
              </c:numCache>
            </c:numRef>
          </c:val>
          <c:smooth val="0"/>
          <c:extLst>
            <c:ext xmlns:c16="http://schemas.microsoft.com/office/drawing/2014/chart" uri="{C3380CC4-5D6E-409C-BE32-E72D297353CC}">
              <c16:uniqueId val="{00000000-C320-644B-9242-F6C6589F0209}"/>
            </c:ext>
          </c:extLst>
        </c:ser>
        <c:dLbls>
          <c:showLegendKey val="0"/>
          <c:showVal val="0"/>
          <c:showCatName val="0"/>
          <c:showSerName val="0"/>
          <c:showPercent val="0"/>
          <c:showBubbleSize val="0"/>
        </c:dLbls>
        <c:smooth val="0"/>
        <c:axId val="181757440"/>
        <c:axId val="181758976"/>
      </c:lineChart>
      <c:catAx>
        <c:axId val="18175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b="1">
                <a:latin typeface="Open Sans" pitchFamily="34" charset="0"/>
                <a:ea typeface="Open Sans" pitchFamily="34" charset="0"/>
                <a:cs typeface="Open Sans" pitchFamily="34" charset="0"/>
              </a:defRPr>
            </a:pPr>
            <a:endParaRPr lang="en-US"/>
          </a:p>
        </c:txPr>
        <c:crossAx val="181758976"/>
        <c:crosses val="autoZero"/>
        <c:auto val="1"/>
        <c:lblAlgn val="ctr"/>
        <c:lblOffset val="100"/>
        <c:noMultiLvlLbl val="0"/>
      </c:catAx>
      <c:valAx>
        <c:axId val="181758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solidFill>
                  <a:schemeClr val="tx1">
                    <a:lumMod val="50000"/>
                    <a:lumOff val="50000"/>
                  </a:schemeClr>
                </a:solidFill>
              </a:defRPr>
            </a:pPr>
            <a:endParaRPr lang="en-US"/>
          </a:p>
        </c:txPr>
        <c:crossAx val="181757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rgbClr val="A89656"/>
              </a:solidFill>
              <a:round/>
            </a:ln>
            <a:effectLst/>
          </c:spPr>
          <c:marker>
            <c:symbol val="none"/>
          </c:marker>
          <c:dLbls>
            <c:dLbl>
              <c:idx val="0"/>
              <c:layout>
                <c:manualLayout>
                  <c:x val="1.6091922467343641E-2"/>
                  <c:y val="5.4200542005420058E-2"/>
                </c:manualLayout>
              </c:layout>
              <c:tx>
                <c:rich>
                  <a:bodyPr/>
                  <a:lstStyle/>
                  <a:p>
                    <a:r>
                      <a:rPr lang="en-US" dirty="0"/>
                      <a:t>$38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6B6-C949-B4EE-2D95903CA9D2}"/>
                </c:ext>
              </c:extLst>
            </c:dLbl>
            <c:dLbl>
              <c:idx val="1"/>
              <c:layout>
                <c:manualLayout>
                  <c:x val="8.0459612336718205E-3"/>
                  <c:y val="3.8714672861014252E-2"/>
                </c:manualLayout>
              </c:layout>
              <c:tx>
                <c:rich>
                  <a:bodyPr/>
                  <a:lstStyle/>
                  <a:p>
                    <a:r>
                      <a:rPr lang="en-US" dirty="0"/>
                      <a:t>$98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6B6-C949-B4EE-2D95903CA9D2}"/>
                </c:ext>
              </c:extLst>
            </c:dLbl>
            <c:dLbl>
              <c:idx val="2"/>
              <c:layout>
                <c:manualLayout>
                  <c:x val="-9.8338390175847393E-17"/>
                  <c:y val="6.1943476577622919E-2"/>
                </c:manualLayout>
              </c:layout>
              <c:tx>
                <c:rich>
                  <a:bodyPr/>
                  <a:lstStyle/>
                  <a:p>
                    <a:r>
                      <a:rPr lang="en-US" dirty="0"/>
                      <a:t>$150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6B6-C949-B4EE-2D95903CA9D2}"/>
                </c:ext>
              </c:extLst>
            </c:dLbl>
            <c:spPr>
              <a:noFill/>
              <a:ln w="3175">
                <a:solidFill>
                  <a:schemeClr val="tx1">
                    <a:lumMod val="50000"/>
                    <a:lumOff val="50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EOY 2017 A</c:v>
                </c:pt>
                <c:pt idx="1">
                  <c:v>EOY 2018 A</c:v>
                </c:pt>
                <c:pt idx="2">
                  <c:v>EOY 2019 A</c:v>
                </c:pt>
              </c:strCache>
            </c:strRef>
          </c:cat>
          <c:val>
            <c:numRef>
              <c:f>Sheet1!$B$2:$B$4</c:f>
              <c:numCache>
                <c:formatCode>General</c:formatCode>
                <c:ptCount val="3"/>
                <c:pt idx="0">
                  <c:v>38</c:v>
                </c:pt>
                <c:pt idx="1">
                  <c:v>98</c:v>
                </c:pt>
                <c:pt idx="2">
                  <c:v>150</c:v>
                </c:pt>
              </c:numCache>
            </c:numRef>
          </c:val>
          <c:smooth val="0"/>
          <c:extLst>
            <c:ext xmlns:c16="http://schemas.microsoft.com/office/drawing/2014/chart" uri="{C3380CC4-5D6E-409C-BE32-E72D297353CC}">
              <c16:uniqueId val="{00000000-03B9-6649-AC0E-CE63D6595E66}"/>
            </c:ext>
          </c:extLst>
        </c:ser>
        <c:dLbls>
          <c:showLegendKey val="0"/>
          <c:showVal val="0"/>
          <c:showCatName val="0"/>
          <c:showSerName val="0"/>
          <c:showPercent val="0"/>
          <c:showBubbleSize val="0"/>
        </c:dLbls>
        <c:smooth val="0"/>
        <c:axId val="183841152"/>
        <c:axId val="183842688"/>
      </c:lineChart>
      <c:catAx>
        <c:axId val="18384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Open Sans" pitchFamily="34" charset="0"/>
                <a:ea typeface="Open Sans" pitchFamily="34" charset="0"/>
                <a:cs typeface="Open Sans" pitchFamily="34" charset="0"/>
              </a:defRPr>
            </a:pPr>
            <a:endParaRPr lang="en-US"/>
          </a:p>
        </c:txPr>
        <c:crossAx val="183842688"/>
        <c:crosses val="autoZero"/>
        <c:auto val="1"/>
        <c:lblAlgn val="ctr"/>
        <c:lblOffset val="100"/>
        <c:noMultiLvlLbl val="0"/>
      </c:catAx>
      <c:valAx>
        <c:axId val="183842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841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rgbClr val="A89656"/>
              </a:solidFill>
              <a:round/>
            </a:ln>
            <a:effectLst/>
          </c:spPr>
          <c:marker>
            <c:symbol val="none"/>
          </c:marker>
          <c:dLbls>
            <c:dLbl>
              <c:idx val="0"/>
              <c:layout>
                <c:manualLayout>
                  <c:x val="5.3614458848580945E-2"/>
                  <c:y val="3.8652389021991078E-2"/>
                </c:manualLayout>
              </c:layout>
              <c:tx>
                <c:rich>
                  <a:bodyPr/>
                  <a:lstStyle/>
                  <a:p>
                    <a:r>
                      <a:rPr lang="en-US" dirty="0"/>
                      <a:t>$</a:t>
                    </a:r>
                    <a:fld id="{0CE73898-17CB-8F4E-B019-E12AAF85E6DC}"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C18-6243-B4BA-82153F4DB406}"/>
                </c:ext>
              </c:extLst>
            </c:dLbl>
            <c:dLbl>
              <c:idx val="1"/>
              <c:layout>
                <c:manualLayout>
                  <c:x val="4.5572290021293704E-2"/>
                  <c:y val="4.6382866826389292E-2"/>
                </c:manualLayout>
              </c:layout>
              <c:tx>
                <c:rich>
                  <a:bodyPr/>
                  <a:lstStyle/>
                  <a:p>
                    <a:r>
                      <a:rPr lang="en-US" dirty="0"/>
                      <a:t>$</a:t>
                    </a:r>
                    <a:fld id="{79FDCC48-D97F-A941-ABE4-C4786AD897D0}"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C18-6243-B4BA-82153F4DB406}"/>
                </c:ext>
              </c:extLst>
            </c:dLbl>
            <c:dLbl>
              <c:idx val="2"/>
              <c:layout>
                <c:manualLayout>
                  <c:x val="-9.8292039077708726E-17"/>
                  <c:y val="4.6382866826389292E-2"/>
                </c:manualLayout>
              </c:layout>
              <c:tx>
                <c:rich>
                  <a:bodyPr/>
                  <a:lstStyle/>
                  <a:p>
                    <a:r>
                      <a:rPr lang="en-US" dirty="0"/>
                      <a:t>$</a:t>
                    </a:r>
                    <a:fld id="{D0DA5C0C-1A45-2B42-BD0C-F0030551AFC5}"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C18-6243-B4BA-82153F4DB406}"/>
                </c:ext>
              </c:extLst>
            </c:dLbl>
            <c:spPr>
              <a:noFill/>
              <a:ln w="3175">
                <a:solidFill>
                  <a:schemeClr val="tx1">
                    <a:lumMod val="50000"/>
                    <a:lumOff val="50000"/>
                  </a:schemeClr>
                </a:solidFill>
              </a:ln>
              <a:effectLst/>
            </c:spPr>
            <c:txPr>
              <a:bodyPr rot="0" vert="horz"/>
              <a:lstStyle/>
              <a:p>
                <a:pPr>
                  <a:defRPr>
                    <a:solidFill>
                      <a:schemeClr val="tx1">
                        <a:lumMod val="50000"/>
                        <a:lumOff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EOY 2017 A</c:v>
                </c:pt>
                <c:pt idx="1">
                  <c:v>EOY 2018 A</c:v>
                </c:pt>
                <c:pt idx="2">
                  <c:v>EOY 2019 A</c:v>
                </c:pt>
              </c:strCache>
            </c:strRef>
          </c:cat>
          <c:val>
            <c:numRef>
              <c:f>Sheet1!$B$2:$B$4</c:f>
              <c:numCache>
                <c:formatCode>General</c:formatCode>
                <c:ptCount val="3"/>
                <c:pt idx="0">
                  <c:v>0</c:v>
                </c:pt>
                <c:pt idx="1">
                  <c:v>0.2</c:v>
                </c:pt>
                <c:pt idx="2">
                  <c:v>2.4</c:v>
                </c:pt>
              </c:numCache>
            </c:numRef>
          </c:val>
          <c:smooth val="0"/>
          <c:extLst>
            <c:ext xmlns:c16="http://schemas.microsoft.com/office/drawing/2014/chart" uri="{C3380CC4-5D6E-409C-BE32-E72D297353CC}">
              <c16:uniqueId val="{00000000-08E7-E240-B4E0-47D595947530}"/>
            </c:ext>
          </c:extLst>
        </c:ser>
        <c:dLbls>
          <c:showLegendKey val="0"/>
          <c:showVal val="0"/>
          <c:showCatName val="0"/>
          <c:showSerName val="0"/>
          <c:showPercent val="0"/>
          <c:showBubbleSize val="0"/>
        </c:dLbls>
        <c:smooth val="0"/>
        <c:axId val="183880320"/>
        <c:axId val="183886208"/>
      </c:lineChart>
      <c:catAx>
        <c:axId val="183880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b="1">
                <a:solidFill>
                  <a:schemeClr val="tx1"/>
                </a:solidFill>
                <a:latin typeface="Open Sans" pitchFamily="34" charset="0"/>
                <a:ea typeface="Open Sans" pitchFamily="34" charset="0"/>
                <a:cs typeface="Open Sans" pitchFamily="34" charset="0"/>
              </a:defRPr>
            </a:pPr>
            <a:endParaRPr lang="en-US"/>
          </a:p>
        </c:txPr>
        <c:crossAx val="183886208"/>
        <c:crosses val="autoZero"/>
        <c:auto val="1"/>
        <c:lblAlgn val="ctr"/>
        <c:lblOffset val="100"/>
        <c:noMultiLvlLbl val="0"/>
      </c:catAx>
      <c:valAx>
        <c:axId val="183886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183880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lumMod val="50000"/>
              <a:lumOff val="50000"/>
            </a:schemeClr>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Run Rate</c:v>
                </c:pt>
              </c:strCache>
            </c:strRef>
          </c:tx>
          <c:spPr>
            <a:ln w="28575" cap="rnd">
              <a:solidFill>
                <a:srgbClr val="B59E60"/>
              </a:solidFill>
              <a:round/>
            </a:ln>
            <a:effectLst/>
          </c:spPr>
          <c:marker>
            <c:symbol val="none"/>
          </c:marker>
          <c:dLbls>
            <c:dLbl>
              <c:idx val="0"/>
              <c:layout>
                <c:manualLayout>
                  <c:x val="0"/>
                  <c:y val="4.0091775440599144E-2"/>
                </c:manualLayout>
              </c:layout>
              <c:tx>
                <c:rich>
                  <a:bodyPr/>
                  <a:lstStyle/>
                  <a:p>
                    <a:r>
                      <a:rPr lang="en-US" dirty="0"/>
                      <a:t>$</a:t>
                    </a:r>
                    <a:fld id="{DEB669C8-0F84-A448-A3F2-263F9906FF66}"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9A7-D649-B772-F3AB058E9C8E}"/>
                </c:ext>
              </c:extLst>
            </c:dLbl>
            <c:dLbl>
              <c:idx val="1"/>
              <c:tx>
                <c:rich>
                  <a:bodyPr/>
                  <a:lstStyle/>
                  <a:p>
                    <a:r>
                      <a:rPr lang="en-US" dirty="0"/>
                      <a:t>$</a:t>
                    </a:r>
                    <a:fld id="{C79829D1-1D23-6643-BCE2-E87B1159BD7F}"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42A-564E-B198-1A632D568086}"/>
                </c:ext>
              </c:extLst>
            </c:dLbl>
            <c:spPr>
              <a:noFill/>
              <a:ln w="3175">
                <a:solidFill>
                  <a:schemeClr val="tx1">
                    <a:lumMod val="50000"/>
                    <a:lumOff val="50000"/>
                  </a:schemeClr>
                </a:solid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EOY 2018</c:v>
                </c:pt>
                <c:pt idx="1">
                  <c:v>EOY 2019 A</c:v>
                </c:pt>
              </c:strCache>
            </c:strRef>
          </c:cat>
          <c:val>
            <c:numRef>
              <c:f>Sheet1!$B$2:$B$3</c:f>
              <c:numCache>
                <c:formatCode>General</c:formatCode>
                <c:ptCount val="2"/>
                <c:pt idx="0">
                  <c:v>0.3</c:v>
                </c:pt>
                <c:pt idx="1">
                  <c:v>1.2</c:v>
                </c:pt>
              </c:numCache>
            </c:numRef>
          </c:val>
          <c:smooth val="0"/>
          <c:extLst>
            <c:ext xmlns:c16="http://schemas.microsoft.com/office/drawing/2014/chart" uri="{C3380CC4-5D6E-409C-BE32-E72D297353CC}">
              <c16:uniqueId val="{00000000-470E-4B4F-9E1E-A96C8C3C6663}"/>
            </c:ext>
          </c:extLst>
        </c:ser>
        <c:dLbls>
          <c:showLegendKey val="0"/>
          <c:showVal val="0"/>
          <c:showCatName val="0"/>
          <c:showSerName val="0"/>
          <c:showPercent val="0"/>
          <c:showBubbleSize val="0"/>
        </c:dLbls>
        <c:smooth val="0"/>
        <c:axId val="183826304"/>
        <c:axId val="183827840"/>
      </c:lineChart>
      <c:catAx>
        <c:axId val="183826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Open Sans" pitchFamily="34" charset="0"/>
                <a:ea typeface="Open Sans" pitchFamily="34" charset="0"/>
                <a:cs typeface="Open Sans" pitchFamily="34" charset="0"/>
              </a:defRPr>
            </a:pPr>
            <a:endParaRPr lang="en-US"/>
          </a:p>
        </c:txPr>
        <c:crossAx val="183827840"/>
        <c:crosses val="autoZero"/>
        <c:auto val="1"/>
        <c:lblAlgn val="ctr"/>
        <c:lblOffset val="100"/>
        <c:noMultiLvlLbl val="0"/>
      </c:catAx>
      <c:valAx>
        <c:axId val="183827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826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0.72262</cdr:x>
      <cdr:y>0.15732</cdr:y>
    </cdr:from>
    <cdr:to>
      <cdr:x>0.89269</cdr:x>
      <cdr:y>0.91999</cdr:y>
    </cdr:to>
    <cdr:sp macro="" textlink="">
      <cdr:nvSpPr>
        <cdr:cNvPr id="2" name="Rectangle 1">
          <a:extLst xmlns:a="http://schemas.openxmlformats.org/drawingml/2006/main">
            <a:ext uri="{FF2B5EF4-FFF2-40B4-BE49-F238E27FC236}">
              <a16:creationId xmlns:a16="http://schemas.microsoft.com/office/drawing/2014/main" id="{4B1FC9E5-C36E-3F46-9972-25580161140F}"/>
            </a:ext>
          </a:extLst>
        </cdr:cNvPr>
        <cdr:cNvSpPr/>
      </cdr:nvSpPr>
      <cdr:spPr>
        <a:xfrm xmlns:a="http://schemas.openxmlformats.org/drawingml/2006/main">
          <a:off x="2835108" y="382357"/>
          <a:ext cx="667265" cy="1853686"/>
        </a:xfrm>
        <a:prstGeom xmlns:a="http://schemas.openxmlformats.org/drawingml/2006/main" prst="rect">
          <a:avLst/>
        </a:prstGeom>
        <a:solidFill xmlns:a="http://schemas.openxmlformats.org/drawingml/2006/main">
          <a:srgbClr val="B59E60"/>
        </a:solidFill>
        <a:ln xmlns:a="http://schemas.openxmlformats.org/drawingml/2006/main">
          <a:solidFill>
            <a:srgbClr val="B59E6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0.40787</cdr:x>
      <cdr:y>0.56949</cdr:y>
    </cdr:from>
    <cdr:to>
      <cdr:x>0.57795</cdr:x>
      <cdr:y>0.92909</cdr:y>
    </cdr:to>
    <cdr:sp macro="" textlink="">
      <cdr:nvSpPr>
        <cdr:cNvPr id="3" name="Rectangle 2">
          <a:extLst xmlns:a="http://schemas.openxmlformats.org/drawingml/2006/main">
            <a:ext uri="{FF2B5EF4-FFF2-40B4-BE49-F238E27FC236}">
              <a16:creationId xmlns:a16="http://schemas.microsoft.com/office/drawing/2014/main" id="{718A2142-2537-3849-AA1F-82ECCA429078}"/>
            </a:ext>
          </a:extLst>
        </cdr:cNvPr>
        <cdr:cNvSpPr/>
      </cdr:nvSpPr>
      <cdr:spPr>
        <a:xfrm xmlns:a="http://schemas.openxmlformats.org/drawingml/2006/main">
          <a:off x="1600249" y="1384160"/>
          <a:ext cx="667265" cy="874020"/>
        </a:xfrm>
        <a:prstGeom xmlns:a="http://schemas.openxmlformats.org/drawingml/2006/main" prst="rect">
          <a:avLst/>
        </a:prstGeom>
        <a:solidFill xmlns:a="http://schemas.openxmlformats.org/drawingml/2006/main">
          <a:srgbClr val="B59E60"/>
        </a:solidFill>
        <a:ln xmlns:a="http://schemas.openxmlformats.org/drawingml/2006/main">
          <a:solidFill>
            <a:srgbClr val="B59E6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0.09313</cdr:x>
      <cdr:y>0.72707</cdr:y>
    </cdr:from>
    <cdr:to>
      <cdr:x>0.2632</cdr:x>
      <cdr:y>0.91933</cdr:y>
    </cdr:to>
    <cdr:sp macro="" textlink="">
      <cdr:nvSpPr>
        <cdr:cNvPr id="4" name="Rectangle 3">
          <a:extLst xmlns:a="http://schemas.openxmlformats.org/drawingml/2006/main">
            <a:ext uri="{FF2B5EF4-FFF2-40B4-BE49-F238E27FC236}">
              <a16:creationId xmlns:a16="http://schemas.microsoft.com/office/drawing/2014/main" id="{9F81F237-84DF-684E-BC2A-291B80F33332}"/>
            </a:ext>
          </a:extLst>
        </cdr:cNvPr>
        <cdr:cNvSpPr/>
      </cdr:nvSpPr>
      <cdr:spPr>
        <a:xfrm xmlns:a="http://schemas.openxmlformats.org/drawingml/2006/main">
          <a:off x="365391" y="1767145"/>
          <a:ext cx="667265" cy="467309"/>
        </a:xfrm>
        <a:prstGeom xmlns:a="http://schemas.openxmlformats.org/drawingml/2006/main" prst="rect">
          <a:avLst/>
        </a:prstGeom>
        <a:solidFill xmlns:a="http://schemas.openxmlformats.org/drawingml/2006/main">
          <a:srgbClr val="B59E60"/>
        </a:solidFill>
        <a:ln xmlns:a="http://schemas.openxmlformats.org/drawingml/2006/main">
          <a:solidFill>
            <a:srgbClr val="B59E6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A2710-1AFC-D445-88C2-61BAE8A3102B}" type="datetimeFigureOut">
              <a:rPr lang="en-US" smtClean="0"/>
              <a:pPr/>
              <a:t>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4D5F0-BF39-894E-BD3A-FD3B014EEFA3}" type="slidenum">
              <a:rPr lang="en-US" smtClean="0"/>
              <a:pPr/>
              <a:t>‹#›</a:t>
            </a:fld>
            <a:endParaRPr lang="en-US" dirty="0"/>
          </a:p>
        </p:txBody>
      </p:sp>
    </p:spTree>
    <p:extLst>
      <p:ext uri="{BB962C8B-B14F-4D97-AF65-F5344CB8AC3E}">
        <p14:creationId xmlns:p14="http://schemas.microsoft.com/office/powerpoint/2010/main" val="3561549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2C3FD-A871-B046-8519-95BE5C10BB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6BEF8F-56A9-D94A-B7BB-32FD0BD33F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59FFF0-9349-6E47-81A5-8A546A5ECFEC}"/>
              </a:ext>
            </a:extLst>
          </p:cNvPr>
          <p:cNvSpPr>
            <a:spLocks noGrp="1"/>
          </p:cNvSpPr>
          <p:nvPr>
            <p:ph type="dt" sz="half" idx="10"/>
          </p:nvPr>
        </p:nvSpPr>
        <p:spPr/>
        <p:txBody>
          <a:bodyPr/>
          <a:lstStyle/>
          <a:p>
            <a:fld id="{1585F6AE-55CE-E946-A197-1DE9E1A4D809}" type="datetimeFigureOut">
              <a:rPr lang="en-US" smtClean="0"/>
              <a:pPr/>
              <a:t>7/20/20</a:t>
            </a:fld>
            <a:endParaRPr lang="en-US" dirty="0"/>
          </a:p>
        </p:txBody>
      </p:sp>
      <p:sp>
        <p:nvSpPr>
          <p:cNvPr id="5" name="Footer Placeholder 4">
            <a:extLst>
              <a:ext uri="{FF2B5EF4-FFF2-40B4-BE49-F238E27FC236}">
                <a16:creationId xmlns:a16="http://schemas.microsoft.com/office/drawing/2014/main" id="{B68BA792-7B0A-274F-AE1F-F793546705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883204-55F7-7A47-80FB-99031A3F6608}"/>
              </a:ext>
            </a:extLst>
          </p:cNvPr>
          <p:cNvSpPr>
            <a:spLocks noGrp="1"/>
          </p:cNvSpPr>
          <p:nvPr>
            <p:ph type="sldNum" sz="quarter" idx="12"/>
          </p:nvPr>
        </p:nvSpPr>
        <p:spPr/>
        <p:txBody>
          <a:bodyPr/>
          <a:lstStyle/>
          <a:p>
            <a:fld id="{9B378ADF-6B1E-E945-9E0D-0AD587F172E1}" type="slidenum">
              <a:rPr lang="en-US" smtClean="0"/>
              <a:pPr/>
              <a:t>‹#›</a:t>
            </a:fld>
            <a:endParaRPr lang="en-US" dirty="0"/>
          </a:p>
        </p:txBody>
      </p:sp>
    </p:spTree>
    <p:extLst>
      <p:ext uri="{BB962C8B-B14F-4D97-AF65-F5344CB8AC3E}">
        <p14:creationId xmlns:p14="http://schemas.microsoft.com/office/powerpoint/2010/main" val="1829276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E8CB0-70DC-934C-B937-975FBFEF44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B201EB-C4CF-2443-A133-BD34568D66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F20FB-26BC-6E45-8EF1-FAE31948174A}"/>
              </a:ext>
            </a:extLst>
          </p:cNvPr>
          <p:cNvSpPr>
            <a:spLocks noGrp="1"/>
          </p:cNvSpPr>
          <p:nvPr>
            <p:ph type="dt" sz="half" idx="10"/>
          </p:nvPr>
        </p:nvSpPr>
        <p:spPr/>
        <p:txBody>
          <a:bodyPr/>
          <a:lstStyle/>
          <a:p>
            <a:fld id="{1585F6AE-55CE-E946-A197-1DE9E1A4D809}" type="datetimeFigureOut">
              <a:rPr lang="en-US" smtClean="0"/>
              <a:pPr/>
              <a:t>7/20/20</a:t>
            </a:fld>
            <a:endParaRPr lang="en-US" dirty="0"/>
          </a:p>
        </p:txBody>
      </p:sp>
      <p:sp>
        <p:nvSpPr>
          <p:cNvPr id="5" name="Footer Placeholder 4">
            <a:extLst>
              <a:ext uri="{FF2B5EF4-FFF2-40B4-BE49-F238E27FC236}">
                <a16:creationId xmlns:a16="http://schemas.microsoft.com/office/drawing/2014/main" id="{C0BE3DBF-B7AC-AE46-B0A8-6BC5281A01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48A6F3-D0D5-2F45-BAEB-7F75BC48DC30}"/>
              </a:ext>
            </a:extLst>
          </p:cNvPr>
          <p:cNvSpPr>
            <a:spLocks noGrp="1"/>
          </p:cNvSpPr>
          <p:nvPr>
            <p:ph type="sldNum" sz="quarter" idx="12"/>
          </p:nvPr>
        </p:nvSpPr>
        <p:spPr/>
        <p:txBody>
          <a:bodyPr/>
          <a:lstStyle/>
          <a:p>
            <a:fld id="{9B378ADF-6B1E-E945-9E0D-0AD587F172E1}" type="slidenum">
              <a:rPr lang="en-US" smtClean="0"/>
              <a:pPr/>
              <a:t>‹#›</a:t>
            </a:fld>
            <a:endParaRPr lang="en-US" dirty="0"/>
          </a:p>
        </p:txBody>
      </p:sp>
    </p:spTree>
    <p:extLst>
      <p:ext uri="{BB962C8B-B14F-4D97-AF65-F5344CB8AC3E}">
        <p14:creationId xmlns:p14="http://schemas.microsoft.com/office/powerpoint/2010/main" val="2528479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622F65-FDF6-7840-9960-A523787875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A28389-E10F-5B4B-9539-B5416C845F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2B00-5A70-424F-BDAB-2C885AB7F1A7}"/>
              </a:ext>
            </a:extLst>
          </p:cNvPr>
          <p:cNvSpPr>
            <a:spLocks noGrp="1"/>
          </p:cNvSpPr>
          <p:nvPr>
            <p:ph type="dt" sz="half" idx="10"/>
          </p:nvPr>
        </p:nvSpPr>
        <p:spPr/>
        <p:txBody>
          <a:bodyPr/>
          <a:lstStyle/>
          <a:p>
            <a:fld id="{1585F6AE-55CE-E946-A197-1DE9E1A4D809}" type="datetimeFigureOut">
              <a:rPr lang="en-US" smtClean="0"/>
              <a:pPr/>
              <a:t>7/20/20</a:t>
            </a:fld>
            <a:endParaRPr lang="en-US" dirty="0"/>
          </a:p>
        </p:txBody>
      </p:sp>
      <p:sp>
        <p:nvSpPr>
          <p:cNvPr id="5" name="Footer Placeholder 4">
            <a:extLst>
              <a:ext uri="{FF2B5EF4-FFF2-40B4-BE49-F238E27FC236}">
                <a16:creationId xmlns:a16="http://schemas.microsoft.com/office/drawing/2014/main" id="{A52E4C9E-1CDC-6A47-A06E-BBAF67E945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B1968D-5A28-DD4C-A4DC-9DF1EBA7326B}"/>
              </a:ext>
            </a:extLst>
          </p:cNvPr>
          <p:cNvSpPr>
            <a:spLocks noGrp="1"/>
          </p:cNvSpPr>
          <p:nvPr>
            <p:ph type="sldNum" sz="quarter" idx="12"/>
          </p:nvPr>
        </p:nvSpPr>
        <p:spPr/>
        <p:txBody>
          <a:bodyPr/>
          <a:lstStyle/>
          <a:p>
            <a:fld id="{9B378ADF-6B1E-E945-9E0D-0AD587F172E1}" type="slidenum">
              <a:rPr lang="en-US" smtClean="0"/>
              <a:pPr/>
              <a:t>‹#›</a:t>
            </a:fld>
            <a:endParaRPr lang="en-US" dirty="0"/>
          </a:p>
        </p:txBody>
      </p:sp>
    </p:spTree>
    <p:extLst>
      <p:ext uri="{BB962C8B-B14F-4D97-AF65-F5344CB8AC3E}">
        <p14:creationId xmlns:p14="http://schemas.microsoft.com/office/powerpoint/2010/main" val="362570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6C2D9-8C64-7948-BC8F-4909694447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3F3DCC-1EC8-9F40-B3C1-9D42E5E2A8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38F4D-806F-814A-A3B3-54DEAD7FBA5F}"/>
              </a:ext>
            </a:extLst>
          </p:cNvPr>
          <p:cNvSpPr>
            <a:spLocks noGrp="1"/>
          </p:cNvSpPr>
          <p:nvPr>
            <p:ph type="dt" sz="half" idx="10"/>
          </p:nvPr>
        </p:nvSpPr>
        <p:spPr/>
        <p:txBody>
          <a:bodyPr/>
          <a:lstStyle/>
          <a:p>
            <a:fld id="{1585F6AE-55CE-E946-A197-1DE9E1A4D809}" type="datetimeFigureOut">
              <a:rPr lang="en-US" smtClean="0"/>
              <a:pPr/>
              <a:t>7/20/20</a:t>
            </a:fld>
            <a:endParaRPr lang="en-US" dirty="0"/>
          </a:p>
        </p:txBody>
      </p:sp>
      <p:sp>
        <p:nvSpPr>
          <p:cNvPr id="5" name="Footer Placeholder 4">
            <a:extLst>
              <a:ext uri="{FF2B5EF4-FFF2-40B4-BE49-F238E27FC236}">
                <a16:creationId xmlns:a16="http://schemas.microsoft.com/office/drawing/2014/main" id="{E83B68FE-9843-3C47-931F-145FA73682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BC65E2-66B1-7E4B-AD97-3CEA8661E2CA}"/>
              </a:ext>
            </a:extLst>
          </p:cNvPr>
          <p:cNvSpPr>
            <a:spLocks noGrp="1"/>
          </p:cNvSpPr>
          <p:nvPr>
            <p:ph type="sldNum" sz="quarter" idx="12"/>
          </p:nvPr>
        </p:nvSpPr>
        <p:spPr/>
        <p:txBody>
          <a:bodyPr/>
          <a:lstStyle/>
          <a:p>
            <a:fld id="{9B378ADF-6B1E-E945-9E0D-0AD587F172E1}" type="slidenum">
              <a:rPr lang="en-US" smtClean="0"/>
              <a:pPr/>
              <a:t>‹#›</a:t>
            </a:fld>
            <a:endParaRPr lang="en-US" dirty="0"/>
          </a:p>
        </p:txBody>
      </p:sp>
    </p:spTree>
    <p:extLst>
      <p:ext uri="{BB962C8B-B14F-4D97-AF65-F5344CB8AC3E}">
        <p14:creationId xmlns:p14="http://schemas.microsoft.com/office/powerpoint/2010/main" val="128451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0DDD5-362E-2A4F-AF11-BBCB7791C5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32A2DA-232D-A44B-828D-C090C0F02E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4776CE-8655-C94D-83D7-DEEB572B59DE}"/>
              </a:ext>
            </a:extLst>
          </p:cNvPr>
          <p:cNvSpPr>
            <a:spLocks noGrp="1"/>
          </p:cNvSpPr>
          <p:nvPr>
            <p:ph type="dt" sz="half" idx="10"/>
          </p:nvPr>
        </p:nvSpPr>
        <p:spPr/>
        <p:txBody>
          <a:bodyPr/>
          <a:lstStyle/>
          <a:p>
            <a:fld id="{1585F6AE-55CE-E946-A197-1DE9E1A4D809}" type="datetimeFigureOut">
              <a:rPr lang="en-US" smtClean="0"/>
              <a:pPr/>
              <a:t>7/20/20</a:t>
            </a:fld>
            <a:endParaRPr lang="en-US" dirty="0"/>
          </a:p>
        </p:txBody>
      </p:sp>
      <p:sp>
        <p:nvSpPr>
          <p:cNvPr id="5" name="Footer Placeholder 4">
            <a:extLst>
              <a:ext uri="{FF2B5EF4-FFF2-40B4-BE49-F238E27FC236}">
                <a16:creationId xmlns:a16="http://schemas.microsoft.com/office/drawing/2014/main" id="{FEC97410-20A3-284E-82FE-93F9DE818E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B80196-C7EB-9545-BCF5-5B8085F99E71}"/>
              </a:ext>
            </a:extLst>
          </p:cNvPr>
          <p:cNvSpPr>
            <a:spLocks noGrp="1"/>
          </p:cNvSpPr>
          <p:nvPr>
            <p:ph type="sldNum" sz="quarter" idx="12"/>
          </p:nvPr>
        </p:nvSpPr>
        <p:spPr/>
        <p:txBody>
          <a:bodyPr/>
          <a:lstStyle/>
          <a:p>
            <a:fld id="{9B378ADF-6B1E-E945-9E0D-0AD587F172E1}" type="slidenum">
              <a:rPr lang="en-US" smtClean="0"/>
              <a:pPr/>
              <a:t>‹#›</a:t>
            </a:fld>
            <a:endParaRPr lang="en-US" dirty="0"/>
          </a:p>
        </p:txBody>
      </p:sp>
    </p:spTree>
    <p:extLst>
      <p:ext uri="{BB962C8B-B14F-4D97-AF65-F5344CB8AC3E}">
        <p14:creationId xmlns:p14="http://schemas.microsoft.com/office/powerpoint/2010/main" val="3877696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5E68-8E22-764F-B754-4CDA972C4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60452-F328-084E-AECC-BF956BD6BD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2A5260-1476-CD43-8B09-09E910ED8F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A2B452-3611-3144-B336-36C0ECF99CBE}"/>
              </a:ext>
            </a:extLst>
          </p:cNvPr>
          <p:cNvSpPr>
            <a:spLocks noGrp="1"/>
          </p:cNvSpPr>
          <p:nvPr>
            <p:ph type="dt" sz="half" idx="10"/>
          </p:nvPr>
        </p:nvSpPr>
        <p:spPr/>
        <p:txBody>
          <a:bodyPr/>
          <a:lstStyle/>
          <a:p>
            <a:fld id="{1585F6AE-55CE-E946-A197-1DE9E1A4D809}" type="datetimeFigureOut">
              <a:rPr lang="en-US" smtClean="0"/>
              <a:pPr/>
              <a:t>7/20/20</a:t>
            </a:fld>
            <a:endParaRPr lang="en-US" dirty="0"/>
          </a:p>
        </p:txBody>
      </p:sp>
      <p:sp>
        <p:nvSpPr>
          <p:cNvPr id="6" name="Footer Placeholder 5">
            <a:extLst>
              <a:ext uri="{FF2B5EF4-FFF2-40B4-BE49-F238E27FC236}">
                <a16:creationId xmlns:a16="http://schemas.microsoft.com/office/drawing/2014/main" id="{53EAE6D6-1CDB-6240-99D9-E1A6CC2D3C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F5A497-C624-BE4D-B4E5-7AB6F11DAD2D}"/>
              </a:ext>
            </a:extLst>
          </p:cNvPr>
          <p:cNvSpPr>
            <a:spLocks noGrp="1"/>
          </p:cNvSpPr>
          <p:nvPr>
            <p:ph type="sldNum" sz="quarter" idx="12"/>
          </p:nvPr>
        </p:nvSpPr>
        <p:spPr/>
        <p:txBody>
          <a:bodyPr/>
          <a:lstStyle/>
          <a:p>
            <a:fld id="{9B378ADF-6B1E-E945-9E0D-0AD587F172E1}" type="slidenum">
              <a:rPr lang="en-US" smtClean="0"/>
              <a:pPr/>
              <a:t>‹#›</a:t>
            </a:fld>
            <a:endParaRPr lang="en-US" dirty="0"/>
          </a:p>
        </p:txBody>
      </p:sp>
    </p:spTree>
    <p:extLst>
      <p:ext uri="{BB962C8B-B14F-4D97-AF65-F5344CB8AC3E}">
        <p14:creationId xmlns:p14="http://schemas.microsoft.com/office/powerpoint/2010/main" val="3735393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83254-566C-9F4B-BC0B-AC6AC9FBF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62E136-B54B-014B-81C4-D66FB0E60D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B859F0-BDC9-8C40-A074-E0C223D545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174D0-040E-B047-870E-3533EFB563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8A232A-DE57-A04A-AE76-3977FB3C97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A4367B-2CFB-1E47-9FBC-6BAD2D14A513}"/>
              </a:ext>
            </a:extLst>
          </p:cNvPr>
          <p:cNvSpPr>
            <a:spLocks noGrp="1"/>
          </p:cNvSpPr>
          <p:nvPr>
            <p:ph type="dt" sz="half" idx="10"/>
          </p:nvPr>
        </p:nvSpPr>
        <p:spPr/>
        <p:txBody>
          <a:bodyPr/>
          <a:lstStyle/>
          <a:p>
            <a:fld id="{1585F6AE-55CE-E946-A197-1DE9E1A4D809}" type="datetimeFigureOut">
              <a:rPr lang="en-US" smtClean="0"/>
              <a:pPr/>
              <a:t>7/20/20</a:t>
            </a:fld>
            <a:endParaRPr lang="en-US" dirty="0"/>
          </a:p>
        </p:txBody>
      </p:sp>
      <p:sp>
        <p:nvSpPr>
          <p:cNvPr id="8" name="Footer Placeholder 7">
            <a:extLst>
              <a:ext uri="{FF2B5EF4-FFF2-40B4-BE49-F238E27FC236}">
                <a16:creationId xmlns:a16="http://schemas.microsoft.com/office/drawing/2014/main" id="{C1B55D94-68A8-4D4E-AC5E-5ABBAE652DA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CE35898-2BDB-F446-800A-A50DD457BB88}"/>
              </a:ext>
            </a:extLst>
          </p:cNvPr>
          <p:cNvSpPr>
            <a:spLocks noGrp="1"/>
          </p:cNvSpPr>
          <p:nvPr>
            <p:ph type="sldNum" sz="quarter" idx="12"/>
          </p:nvPr>
        </p:nvSpPr>
        <p:spPr/>
        <p:txBody>
          <a:bodyPr/>
          <a:lstStyle/>
          <a:p>
            <a:fld id="{9B378ADF-6B1E-E945-9E0D-0AD587F172E1}" type="slidenum">
              <a:rPr lang="en-US" smtClean="0"/>
              <a:pPr/>
              <a:t>‹#›</a:t>
            </a:fld>
            <a:endParaRPr lang="en-US" dirty="0"/>
          </a:p>
        </p:txBody>
      </p:sp>
    </p:spTree>
    <p:extLst>
      <p:ext uri="{BB962C8B-B14F-4D97-AF65-F5344CB8AC3E}">
        <p14:creationId xmlns:p14="http://schemas.microsoft.com/office/powerpoint/2010/main" val="316348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9E456-9174-2142-8AEC-04DF3A0584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4AE230-D342-5C4B-8FAF-B3348537D68B}"/>
              </a:ext>
            </a:extLst>
          </p:cNvPr>
          <p:cNvSpPr>
            <a:spLocks noGrp="1"/>
          </p:cNvSpPr>
          <p:nvPr>
            <p:ph type="dt" sz="half" idx="10"/>
          </p:nvPr>
        </p:nvSpPr>
        <p:spPr/>
        <p:txBody>
          <a:bodyPr/>
          <a:lstStyle/>
          <a:p>
            <a:fld id="{1585F6AE-55CE-E946-A197-1DE9E1A4D809}" type="datetimeFigureOut">
              <a:rPr lang="en-US" smtClean="0"/>
              <a:pPr/>
              <a:t>7/20/20</a:t>
            </a:fld>
            <a:endParaRPr lang="en-US" dirty="0"/>
          </a:p>
        </p:txBody>
      </p:sp>
      <p:sp>
        <p:nvSpPr>
          <p:cNvPr id="4" name="Footer Placeholder 3">
            <a:extLst>
              <a:ext uri="{FF2B5EF4-FFF2-40B4-BE49-F238E27FC236}">
                <a16:creationId xmlns:a16="http://schemas.microsoft.com/office/drawing/2014/main" id="{1FA3054C-57F7-FA45-B533-44AE9F606BE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9CA3C9-C60C-7E40-BCCA-309D0846A3CA}"/>
              </a:ext>
            </a:extLst>
          </p:cNvPr>
          <p:cNvSpPr>
            <a:spLocks noGrp="1"/>
          </p:cNvSpPr>
          <p:nvPr>
            <p:ph type="sldNum" sz="quarter" idx="12"/>
          </p:nvPr>
        </p:nvSpPr>
        <p:spPr/>
        <p:txBody>
          <a:bodyPr/>
          <a:lstStyle/>
          <a:p>
            <a:fld id="{9B378ADF-6B1E-E945-9E0D-0AD587F172E1}" type="slidenum">
              <a:rPr lang="en-US" smtClean="0"/>
              <a:pPr/>
              <a:t>‹#›</a:t>
            </a:fld>
            <a:endParaRPr lang="en-US" dirty="0"/>
          </a:p>
        </p:txBody>
      </p:sp>
    </p:spTree>
    <p:extLst>
      <p:ext uri="{BB962C8B-B14F-4D97-AF65-F5344CB8AC3E}">
        <p14:creationId xmlns:p14="http://schemas.microsoft.com/office/powerpoint/2010/main" val="820297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449352-F229-CC4A-9EEF-56BEA9C6D5FA}"/>
              </a:ext>
            </a:extLst>
          </p:cNvPr>
          <p:cNvSpPr>
            <a:spLocks noGrp="1"/>
          </p:cNvSpPr>
          <p:nvPr>
            <p:ph type="dt" sz="half" idx="10"/>
          </p:nvPr>
        </p:nvSpPr>
        <p:spPr/>
        <p:txBody>
          <a:bodyPr/>
          <a:lstStyle/>
          <a:p>
            <a:fld id="{1585F6AE-55CE-E946-A197-1DE9E1A4D809}" type="datetimeFigureOut">
              <a:rPr lang="en-US" smtClean="0"/>
              <a:pPr/>
              <a:t>7/20/20</a:t>
            </a:fld>
            <a:endParaRPr lang="en-US" dirty="0"/>
          </a:p>
        </p:txBody>
      </p:sp>
      <p:sp>
        <p:nvSpPr>
          <p:cNvPr id="3" name="Footer Placeholder 2">
            <a:extLst>
              <a:ext uri="{FF2B5EF4-FFF2-40B4-BE49-F238E27FC236}">
                <a16:creationId xmlns:a16="http://schemas.microsoft.com/office/drawing/2014/main" id="{F71D301E-38BC-6941-A5F2-2F073563AF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DCFEB4E-8054-F143-86C4-DEA4B1841ACF}"/>
              </a:ext>
            </a:extLst>
          </p:cNvPr>
          <p:cNvSpPr>
            <a:spLocks noGrp="1"/>
          </p:cNvSpPr>
          <p:nvPr>
            <p:ph type="sldNum" sz="quarter" idx="12"/>
          </p:nvPr>
        </p:nvSpPr>
        <p:spPr/>
        <p:txBody>
          <a:bodyPr/>
          <a:lstStyle/>
          <a:p>
            <a:fld id="{9B378ADF-6B1E-E945-9E0D-0AD587F172E1}" type="slidenum">
              <a:rPr lang="en-US" smtClean="0"/>
              <a:pPr/>
              <a:t>‹#›</a:t>
            </a:fld>
            <a:endParaRPr lang="en-US" dirty="0"/>
          </a:p>
        </p:txBody>
      </p:sp>
    </p:spTree>
    <p:extLst>
      <p:ext uri="{BB962C8B-B14F-4D97-AF65-F5344CB8AC3E}">
        <p14:creationId xmlns:p14="http://schemas.microsoft.com/office/powerpoint/2010/main" val="3373319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F3361-6474-0D4B-A887-9E938AAD6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9692EA-772D-8941-B41E-11E28D6399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E38C40-3A69-4B44-813E-22363ABC3A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40B2FB-F7AB-344D-BC0D-68644A2A7C32}"/>
              </a:ext>
            </a:extLst>
          </p:cNvPr>
          <p:cNvSpPr>
            <a:spLocks noGrp="1"/>
          </p:cNvSpPr>
          <p:nvPr>
            <p:ph type="dt" sz="half" idx="10"/>
          </p:nvPr>
        </p:nvSpPr>
        <p:spPr/>
        <p:txBody>
          <a:bodyPr/>
          <a:lstStyle/>
          <a:p>
            <a:fld id="{1585F6AE-55CE-E946-A197-1DE9E1A4D809}" type="datetimeFigureOut">
              <a:rPr lang="en-US" smtClean="0"/>
              <a:pPr/>
              <a:t>7/20/20</a:t>
            </a:fld>
            <a:endParaRPr lang="en-US" dirty="0"/>
          </a:p>
        </p:txBody>
      </p:sp>
      <p:sp>
        <p:nvSpPr>
          <p:cNvPr id="6" name="Footer Placeholder 5">
            <a:extLst>
              <a:ext uri="{FF2B5EF4-FFF2-40B4-BE49-F238E27FC236}">
                <a16:creationId xmlns:a16="http://schemas.microsoft.com/office/drawing/2014/main" id="{27A74E6A-CA05-AC4B-88F6-A8C5BF920B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D0222B-2EE8-5645-80D4-9EAD3DED0105}"/>
              </a:ext>
            </a:extLst>
          </p:cNvPr>
          <p:cNvSpPr>
            <a:spLocks noGrp="1"/>
          </p:cNvSpPr>
          <p:nvPr>
            <p:ph type="sldNum" sz="quarter" idx="12"/>
          </p:nvPr>
        </p:nvSpPr>
        <p:spPr/>
        <p:txBody>
          <a:bodyPr/>
          <a:lstStyle/>
          <a:p>
            <a:fld id="{9B378ADF-6B1E-E945-9E0D-0AD587F172E1}" type="slidenum">
              <a:rPr lang="en-US" smtClean="0"/>
              <a:pPr/>
              <a:t>‹#›</a:t>
            </a:fld>
            <a:endParaRPr lang="en-US" dirty="0"/>
          </a:p>
        </p:txBody>
      </p:sp>
    </p:spTree>
    <p:extLst>
      <p:ext uri="{BB962C8B-B14F-4D97-AF65-F5344CB8AC3E}">
        <p14:creationId xmlns:p14="http://schemas.microsoft.com/office/powerpoint/2010/main" val="3955642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1EEBA-3976-454A-BE4B-15DB84295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AD4E74-F6B9-8747-8978-857502BF89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5C6B2B9-FB7E-6F42-905B-9C70D0482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FEB0D-B4E0-314B-96E5-6AC56110F8D1}"/>
              </a:ext>
            </a:extLst>
          </p:cNvPr>
          <p:cNvSpPr>
            <a:spLocks noGrp="1"/>
          </p:cNvSpPr>
          <p:nvPr>
            <p:ph type="dt" sz="half" idx="10"/>
          </p:nvPr>
        </p:nvSpPr>
        <p:spPr/>
        <p:txBody>
          <a:bodyPr/>
          <a:lstStyle/>
          <a:p>
            <a:fld id="{1585F6AE-55CE-E946-A197-1DE9E1A4D809}" type="datetimeFigureOut">
              <a:rPr lang="en-US" smtClean="0"/>
              <a:pPr/>
              <a:t>7/20/20</a:t>
            </a:fld>
            <a:endParaRPr lang="en-US" dirty="0"/>
          </a:p>
        </p:txBody>
      </p:sp>
      <p:sp>
        <p:nvSpPr>
          <p:cNvPr id="6" name="Footer Placeholder 5">
            <a:extLst>
              <a:ext uri="{FF2B5EF4-FFF2-40B4-BE49-F238E27FC236}">
                <a16:creationId xmlns:a16="http://schemas.microsoft.com/office/drawing/2014/main" id="{96C0747C-E5D3-4F47-A0CD-21C9902DB3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20958F-8615-9549-8765-3E1C8871534A}"/>
              </a:ext>
            </a:extLst>
          </p:cNvPr>
          <p:cNvSpPr>
            <a:spLocks noGrp="1"/>
          </p:cNvSpPr>
          <p:nvPr>
            <p:ph type="sldNum" sz="quarter" idx="12"/>
          </p:nvPr>
        </p:nvSpPr>
        <p:spPr/>
        <p:txBody>
          <a:bodyPr/>
          <a:lstStyle/>
          <a:p>
            <a:fld id="{9B378ADF-6B1E-E945-9E0D-0AD587F172E1}" type="slidenum">
              <a:rPr lang="en-US" smtClean="0"/>
              <a:pPr/>
              <a:t>‹#›</a:t>
            </a:fld>
            <a:endParaRPr lang="en-US" dirty="0"/>
          </a:p>
        </p:txBody>
      </p:sp>
    </p:spTree>
    <p:extLst>
      <p:ext uri="{BB962C8B-B14F-4D97-AF65-F5344CB8AC3E}">
        <p14:creationId xmlns:p14="http://schemas.microsoft.com/office/powerpoint/2010/main" val="4053790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A91F57-17AF-C64C-887E-512F9B93E9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44A3F2-9FCC-EF4C-B288-A008212EA6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1142F-7818-444E-8A80-962B048618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85F6AE-55CE-E946-A197-1DE9E1A4D809}" type="datetimeFigureOut">
              <a:rPr lang="en-US" smtClean="0"/>
              <a:pPr/>
              <a:t>7/20/20</a:t>
            </a:fld>
            <a:endParaRPr lang="en-US" dirty="0"/>
          </a:p>
        </p:txBody>
      </p:sp>
      <p:sp>
        <p:nvSpPr>
          <p:cNvPr id="5" name="Footer Placeholder 4">
            <a:extLst>
              <a:ext uri="{FF2B5EF4-FFF2-40B4-BE49-F238E27FC236}">
                <a16:creationId xmlns:a16="http://schemas.microsoft.com/office/drawing/2014/main" id="{50FDEB4A-1FB1-5442-A454-E0918B24E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C0351CC-7275-D34F-8893-FF8B654D87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378ADF-6B1E-E945-9E0D-0AD587F172E1}" type="slidenum">
              <a:rPr lang="en-US" smtClean="0"/>
              <a:pPr/>
              <a:t>‹#›</a:t>
            </a:fld>
            <a:endParaRPr lang="en-US" dirty="0"/>
          </a:p>
        </p:txBody>
      </p:sp>
    </p:spTree>
    <p:extLst>
      <p:ext uri="{BB962C8B-B14F-4D97-AF65-F5344CB8AC3E}">
        <p14:creationId xmlns:p14="http://schemas.microsoft.com/office/powerpoint/2010/main" val="2590310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0.png"/><Relationship Id="rId7" Type="http://schemas.openxmlformats.org/officeDocument/2006/relationships/image" Target="../media/image84.tif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76.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s>
</file>

<file path=ppt/slides/_rels/slide11.xml.rels><?xml version="1.0" encoding="UTF-8" standalone="yes"?>
<Relationships xmlns="http://schemas.openxmlformats.org/package/2006/relationships"><Relationship Id="rId8" Type="http://schemas.openxmlformats.org/officeDocument/2006/relationships/image" Target="../media/image91.tiff"/><Relationship Id="rId13" Type="http://schemas.openxmlformats.org/officeDocument/2006/relationships/image" Target="../media/image26.png"/><Relationship Id="rId18" Type="http://schemas.openxmlformats.org/officeDocument/2006/relationships/image" Target="../media/image96.png"/><Relationship Id="rId3" Type="http://schemas.openxmlformats.org/officeDocument/2006/relationships/image" Target="../media/image88.png"/><Relationship Id="rId7" Type="http://schemas.openxmlformats.org/officeDocument/2006/relationships/image" Target="../media/image90.tiff"/><Relationship Id="rId12" Type="http://schemas.openxmlformats.org/officeDocument/2006/relationships/image" Target="../media/image93.png"/><Relationship Id="rId17" Type="http://schemas.openxmlformats.org/officeDocument/2006/relationships/image" Target="../media/image95.png"/><Relationship Id="rId2" Type="http://schemas.openxmlformats.org/officeDocument/2006/relationships/image" Target="../media/image87.png"/><Relationship Id="rId16" Type="http://schemas.openxmlformats.org/officeDocument/2006/relationships/image" Target="../media/image94.tiff"/><Relationship Id="rId1" Type="http://schemas.openxmlformats.org/officeDocument/2006/relationships/slideLayout" Target="../slideLayouts/slideLayout2.xml"/><Relationship Id="rId6" Type="http://schemas.openxmlformats.org/officeDocument/2006/relationships/image" Target="../media/image89.tiff"/><Relationship Id="rId11" Type="http://schemas.openxmlformats.org/officeDocument/2006/relationships/image" Target="../media/image92.png"/><Relationship Id="rId5" Type="http://schemas.openxmlformats.org/officeDocument/2006/relationships/image" Target="../media/image11.png"/><Relationship Id="rId15" Type="http://schemas.openxmlformats.org/officeDocument/2006/relationships/image" Target="../media/image33.png"/><Relationship Id="rId10" Type="http://schemas.openxmlformats.org/officeDocument/2006/relationships/image" Target="../media/image35.png"/><Relationship Id="rId19" Type="http://schemas.openxmlformats.org/officeDocument/2006/relationships/image" Target="../media/image42.png"/><Relationship Id="rId4" Type="http://schemas.openxmlformats.org/officeDocument/2006/relationships/image" Target="../media/image31.png"/><Relationship Id="rId9" Type="http://schemas.openxmlformats.org/officeDocument/2006/relationships/image" Target="../media/image7.emf"/><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101.tiff"/><Relationship Id="rId13" Type="http://schemas.openxmlformats.org/officeDocument/2006/relationships/image" Target="../media/image104.tiff"/><Relationship Id="rId3" Type="http://schemas.openxmlformats.org/officeDocument/2006/relationships/image" Target="../media/image97.tiff"/><Relationship Id="rId7" Type="http://schemas.openxmlformats.org/officeDocument/2006/relationships/image" Target="../media/image27.png"/><Relationship Id="rId12" Type="http://schemas.openxmlformats.org/officeDocument/2006/relationships/image" Target="../media/image103.tif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2.tiff"/><Relationship Id="rId5" Type="http://schemas.openxmlformats.org/officeDocument/2006/relationships/image" Target="../media/image99.tiff"/><Relationship Id="rId10" Type="http://schemas.openxmlformats.org/officeDocument/2006/relationships/image" Target="../media/image41.png"/><Relationship Id="rId4" Type="http://schemas.openxmlformats.org/officeDocument/2006/relationships/image" Target="../media/image98.tiff"/><Relationship Id="rId9" Type="http://schemas.openxmlformats.org/officeDocument/2006/relationships/image" Target="../media/image35.png"/><Relationship Id="rId14" Type="http://schemas.openxmlformats.org/officeDocument/2006/relationships/image" Target="../media/image105.tiff"/></Relationships>
</file>

<file path=ppt/slides/_rels/slide1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3.tiff"/><Relationship Id="rId7" Type="http://schemas.openxmlformats.org/officeDocument/2006/relationships/image" Target="../media/image7.emf"/><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108.tiff"/><Relationship Id="rId5" Type="http://schemas.openxmlformats.org/officeDocument/2006/relationships/image" Target="../media/image107.tiff"/><Relationship Id="rId4" Type="http://schemas.openxmlformats.org/officeDocument/2006/relationships/image" Target="../media/image106.tiff"/><Relationship Id="rId9" Type="http://schemas.openxmlformats.org/officeDocument/2006/relationships/image" Target="../media/image110.png"/></Relationships>
</file>

<file path=ppt/slides/_rels/slide1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chart" Target="../charts/chart2.xml"/><Relationship Id="rId7" Type="http://schemas.openxmlformats.org/officeDocument/2006/relationships/image" Target="../media/image112.png"/><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04.tiff"/><Relationship Id="rId10" Type="http://schemas.openxmlformats.org/officeDocument/2006/relationships/image" Target="../media/image115.tiff"/><Relationship Id="rId4" Type="http://schemas.openxmlformats.org/officeDocument/2006/relationships/chart" Target="../charts/chart3.xml"/><Relationship Id="rId9" Type="http://schemas.openxmlformats.org/officeDocument/2006/relationships/image" Target="../media/image114.png"/></Relationships>
</file>

<file path=ppt/slides/_rels/slide15.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118.tiff"/><Relationship Id="rId4" Type="http://schemas.openxmlformats.org/officeDocument/2006/relationships/image" Target="../media/image117.tiff"/></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tiff"/><Relationship Id="rId3" Type="http://schemas.openxmlformats.org/officeDocument/2006/relationships/image" Target="../media/image96.png"/><Relationship Id="rId7" Type="http://schemas.openxmlformats.org/officeDocument/2006/relationships/image" Target="../media/image120.png"/><Relationship Id="rId12" Type="http://schemas.openxmlformats.org/officeDocument/2006/relationships/image" Target="../media/image42.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41.png"/><Relationship Id="rId5" Type="http://schemas.openxmlformats.org/officeDocument/2006/relationships/image" Target="../media/image27.png"/><Relationship Id="rId10" Type="http://schemas.openxmlformats.org/officeDocument/2006/relationships/image" Target="../media/image121.tiff"/><Relationship Id="rId4" Type="http://schemas.openxmlformats.org/officeDocument/2006/relationships/image" Target="../media/image26.png"/><Relationship Id="rId9" Type="http://schemas.openxmlformats.org/officeDocument/2006/relationships/image" Target="../media/image7.emf"/><Relationship Id="rId14" Type="http://schemas.openxmlformats.org/officeDocument/2006/relationships/image" Target="../media/image122.png"/></Relationships>
</file>

<file path=ppt/slides/_rels/slide17.xml.rels><?xml version="1.0" encoding="UTF-8" standalone="yes"?>
<Relationships xmlns="http://schemas.openxmlformats.org/package/2006/relationships"><Relationship Id="rId8" Type="http://schemas.openxmlformats.org/officeDocument/2006/relationships/image" Target="../media/image40.tiff"/><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27.png"/><Relationship Id="rId4" Type="http://schemas.openxmlformats.org/officeDocument/2006/relationships/image" Target="../media/image124.png"/></Relationships>
</file>

<file path=ppt/slides/_rels/slide18.xml.rels><?xml version="1.0" encoding="UTF-8" standalone="yes"?>
<Relationships xmlns="http://schemas.openxmlformats.org/package/2006/relationships"><Relationship Id="rId3" Type="http://schemas.openxmlformats.org/officeDocument/2006/relationships/hyperlink" Target="https://us12.campaign-archive.com/?u=7d4b7bab13d913fcd7f321ac8&amp;id=9f5ad1fad5" TargetMode="External"/><Relationship Id="rId7" Type="http://schemas.openxmlformats.org/officeDocument/2006/relationships/image" Target="../media/image130.png"/><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36.jpeg"/><Relationship Id="rId13" Type="http://schemas.microsoft.com/office/2007/relationships/hdphoto" Target="../media/hdphoto2.wdp"/><Relationship Id="rId3" Type="http://schemas.openxmlformats.org/officeDocument/2006/relationships/image" Target="../media/image131.jpeg"/><Relationship Id="rId7" Type="http://schemas.openxmlformats.org/officeDocument/2006/relationships/image" Target="../media/image135.jpeg"/><Relationship Id="rId12" Type="http://schemas.openxmlformats.org/officeDocument/2006/relationships/image" Target="../media/image140.png"/><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34.jpeg"/><Relationship Id="rId11" Type="http://schemas.openxmlformats.org/officeDocument/2006/relationships/image" Target="../media/image139.tiff"/><Relationship Id="rId5" Type="http://schemas.openxmlformats.org/officeDocument/2006/relationships/image" Target="../media/image133.jpeg"/><Relationship Id="rId15" Type="http://schemas.openxmlformats.org/officeDocument/2006/relationships/image" Target="../media/image40.tiff"/><Relationship Id="rId10" Type="http://schemas.openxmlformats.org/officeDocument/2006/relationships/image" Target="../media/image138.jpeg"/><Relationship Id="rId4" Type="http://schemas.openxmlformats.org/officeDocument/2006/relationships/image" Target="../media/image132.jpeg"/><Relationship Id="rId9" Type="http://schemas.openxmlformats.org/officeDocument/2006/relationships/image" Target="../media/image137.jpeg"/><Relationship Id="rId1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61.png"/><Relationship Id="rId18" Type="http://schemas.openxmlformats.org/officeDocument/2006/relationships/image" Target="../media/image148.tiff"/><Relationship Id="rId26" Type="http://schemas.openxmlformats.org/officeDocument/2006/relationships/image" Target="../media/image155.tiff"/><Relationship Id="rId3" Type="http://schemas.openxmlformats.org/officeDocument/2006/relationships/image" Target="../media/image7.emf"/><Relationship Id="rId21" Type="http://schemas.openxmlformats.org/officeDocument/2006/relationships/image" Target="../media/image151.png"/><Relationship Id="rId7" Type="http://schemas.openxmlformats.org/officeDocument/2006/relationships/image" Target="../media/image81.png"/><Relationship Id="rId12" Type="http://schemas.openxmlformats.org/officeDocument/2006/relationships/image" Target="../media/image80.png"/><Relationship Id="rId17" Type="http://schemas.openxmlformats.org/officeDocument/2006/relationships/image" Target="../media/image147.tiff"/><Relationship Id="rId25" Type="http://schemas.openxmlformats.org/officeDocument/2006/relationships/image" Target="../media/image154.png"/><Relationship Id="rId2" Type="http://schemas.openxmlformats.org/officeDocument/2006/relationships/image" Target="../media/image141.tiff"/><Relationship Id="rId16" Type="http://schemas.openxmlformats.org/officeDocument/2006/relationships/image" Target="../media/image146.tiff"/><Relationship Id="rId20"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56.png"/><Relationship Id="rId24" Type="http://schemas.openxmlformats.org/officeDocument/2006/relationships/image" Target="../media/image153.tiff"/><Relationship Id="rId5" Type="http://schemas.openxmlformats.org/officeDocument/2006/relationships/image" Target="../media/image142.png"/><Relationship Id="rId15" Type="http://schemas.openxmlformats.org/officeDocument/2006/relationships/image" Target="../media/image145.tiff"/><Relationship Id="rId23" Type="http://schemas.openxmlformats.org/officeDocument/2006/relationships/image" Target="../media/image152.png"/><Relationship Id="rId28" Type="http://schemas.openxmlformats.org/officeDocument/2006/relationships/image" Target="../media/image40.tiff"/><Relationship Id="rId10" Type="http://schemas.openxmlformats.org/officeDocument/2006/relationships/image" Target="../media/image83.png"/><Relationship Id="rId19" Type="http://schemas.openxmlformats.org/officeDocument/2006/relationships/image" Target="../media/image149.png"/><Relationship Id="rId4" Type="http://schemas.openxmlformats.org/officeDocument/2006/relationships/image" Target="../media/image53.png"/><Relationship Id="rId9" Type="http://schemas.openxmlformats.org/officeDocument/2006/relationships/image" Target="../media/image35.png"/><Relationship Id="rId14" Type="http://schemas.openxmlformats.org/officeDocument/2006/relationships/image" Target="../media/image144.jpeg"/><Relationship Id="rId22" Type="http://schemas.openxmlformats.org/officeDocument/2006/relationships/image" Target="../media/image26.png"/><Relationship Id="rId27" Type="http://schemas.openxmlformats.org/officeDocument/2006/relationships/image" Target="../media/image84.tiff"/></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93.png"/><Relationship Id="rId7" Type="http://schemas.openxmlformats.org/officeDocument/2006/relationships/image" Target="../media/image157.png"/><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40.tiff"/></Relationships>
</file>

<file path=ppt/slides/_rels/slide26.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3" Type="http://schemas.openxmlformats.org/officeDocument/2006/relationships/image" Target="../media/image7.emf"/><Relationship Id="rId7" Type="http://schemas.openxmlformats.org/officeDocument/2006/relationships/image" Target="../media/image161.png"/><Relationship Id="rId12" Type="http://schemas.openxmlformats.org/officeDocument/2006/relationships/image" Target="../media/image166.png"/><Relationship Id="rId2" Type="http://schemas.openxmlformats.org/officeDocument/2006/relationships/hyperlink" Target="https://www.shijigroup.com/" TargetMode="External"/><Relationship Id="rId16" Type="http://schemas.openxmlformats.org/officeDocument/2006/relationships/image" Target="../media/image170.tiff"/><Relationship Id="rId1" Type="http://schemas.openxmlformats.org/officeDocument/2006/relationships/slideLayout" Target="../slideLayouts/slideLayout2.xml"/><Relationship Id="rId6" Type="http://schemas.openxmlformats.org/officeDocument/2006/relationships/image" Target="../media/image160.jpeg"/><Relationship Id="rId11" Type="http://schemas.openxmlformats.org/officeDocument/2006/relationships/image" Target="../media/image165.jpeg"/><Relationship Id="rId5" Type="http://schemas.openxmlformats.org/officeDocument/2006/relationships/image" Target="../media/image159.png"/><Relationship Id="rId15" Type="http://schemas.openxmlformats.org/officeDocument/2006/relationships/image" Target="../media/image169.tiff"/><Relationship Id="rId10" Type="http://schemas.openxmlformats.org/officeDocument/2006/relationships/image" Target="../media/image164.jpeg"/><Relationship Id="rId4" Type="http://schemas.openxmlformats.org/officeDocument/2006/relationships/image" Target="../media/image158.png"/><Relationship Id="rId9" Type="http://schemas.openxmlformats.org/officeDocument/2006/relationships/image" Target="../media/image163.jpeg"/><Relationship Id="rId14" Type="http://schemas.openxmlformats.org/officeDocument/2006/relationships/image" Target="../media/image168.tiff"/></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74.png"/><Relationship Id="rId18" Type="http://schemas.openxmlformats.org/officeDocument/2006/relationships/image" Target="../media/image179.png"/><Relationship Id="rId3" Type="http://schemas.openxmlformats.org/officeDocument/2006/relationships/chart" Target="../charts/chart5.xml"/><Relationship Id="rId7" Type="http://schemas.openxmlformats.org/officeDocument/2006/relationships/image" Target="../media/image171.jpeg"/><Relationship Id="rId12" Type="http://schemas.openxmlformats.org/officeDocument/2006/relationships/image" Target="../media/image173.jpeg"/><Relationship Id="rId17" Type="http://schemas.openxmlformats.org/officeDocument/2006/relationships/image" Target="../media/image178.png"/><Relationship Id="rId2" Type="http://schemas.openxmlformats.org/officeDocument/2006/relationships/chart" Target="../charts/chart4.xml"/><Relationship Id="rId16"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172.jpeg"/><Relationship Id="rId5" Type="http://schemas.openxmlformats.org/officeDocument/2006/relationships/chart" Target="../charts/chart7.xml"/><Relationship Id="rId15" Type="http://schemas.openxmlformats.org/officeDocument/2006/relationships/image" Target="../media/image176.png"/><Relationship Id="rId10" Type="http://schemas.openxmlformats.org/officeDocument/2006/relationships/image" Target="../media/image27.png"/><Relationship Id="rId19" Type="http://schemas.openxmlformats.org/officeDocument/2006/relationships/image" Target="../media/image35.png"/><Relationship Id="rId4" Type="http://schemas.openxmlformats.org/officeDocument/2006/relationships/chart" Target="../charts/chart6.xml"/><Relationship Id="rId9" Type="http://schemas.openxmlformats.org/officeDocument/2006/relationships/image" Target="../media/image7.emf"/><Relationship Id="rId14" Type="http://schemas.openxmlformats.org/officeDocument/2006/relationships/image" Target="../media/image175.png"/></Relationships>
</file>

<file path=ppt/slides/_rels/slide2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tiff"/><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8.png"/><Relationship Id="rId26" Type="http://schemas.openxmlformats.org/officeDocument/2006/relationships/image" Target="../media/image34.png"/><Relationship Id="rId3" Type="http://schemas.openxmlformats.org/officeDocument/2006/relationships/image" Target="../media/image18.png"/><Relationship Id="rId21" Type="http://schemas.openxmlformats.org/officeDocument/2006/relationships/image" Target="../media/image30.png"/><Relationship Id="rId34" Type="http://schemas.openxmlformats.org/officeDocument/2006/relationships/image" Target="../media/image41.png"/><Relationship Id="rId7" Type="http://schemas.openxmlformats.org/officeDocument/2006/relationships/image" Target="../media/image21.png"/><Relationship Id="rId12" Type="http://schemas.openxmlformats.org/officeDocument/2006/relationships/image" Target="../media/image7.emf"/><Relationship Id="rId17" Type="http://schemas.openxmlformats.org/officeDocument/2006/relationships/image" Target="../media/image13.png"/><Relationship Id="rId25" Type="http://schemas.openxmlformats.org/officeDocument/2006/relationships/image" Target="../media/image33.png"/><Relationship Id="rId33" Type="http://schemas.openxmlformats.org/officeDocument/2006/relationships/image" Target="../media/image40.tiff"/><Relationship Id="rId2" Type="http://schemas.openxmlformats.org/officeDocument/2006/relationships/image" Target="../media/image17.png"/><Relationship Id="rId16" Type="http://schemas.openxmlformats.org/officeDocument/2006/relationships/image" Target="../media/image27.png"/><Relationship Id="rId20" Type="http://schemas.openxmlformats.org/officeDocument/2006/relationships/image" Target="../media/image29.png"/><Relationship Id="rId29"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3.png"/><Relationship Id="rId24" Type="http://schemas.openxmlformats.org/officeDocument/2006/relationships/image" Target="../media/image32.png"/><Relationship Id="rId32" Type="http://schemas.openxmlformats.org/officeDocument/2006/relationships/image" Target="../media/image39.tiff"/><Relationship Id="rId5" Type="http://schemas.openxmlformats.org/officeDocument/2006/relationships/image" Target="../media/image20.png"/><Relationship Id="rId15" Type="http://schemas.openxmlformats.org/officeDocument/2006/relationships/image" Target="../media/image26.png"/><Relationship Id="rId23" Type="http://schemas.openxmlformats.org/officeDocument/2006/relationships/image" Target="../media/image12.png"/><Relationship Id="rId28" Type="http://schemas.openxmlformats.org/officeDocument/2006/relationships/image" Target="../media/image14.png"/><Relationship Id="rId36" Type="http://schemas.openxmlformats.org/officeDocument/2006/relationships/image" Target="../media/image43.png"/><Relationship Id="rId10" Type="http://schemas.openxmlformats.org/officeDocument/2006/relationships/image" Target="../media/image22.png"/><Relationship Id="rId19" Type="http://schemas.openxmlformats.org/officeDocument/2006/relationships/image" Target="../media/image11.png"/><Relationship Id="rId31" Type="http://schemas.openxmlformats.org/officeDocument/2006/relationships/image" Target="../media/image38.png"/><Relationship Id="rId4" Type="http://schemas.openxmlformats.org/officeDocument/2006/relationships/image" Target="../media/image19.png"/><Relationship Id="rId9" Type="http://schemas.openxmlformats.org/officeDocument/2006/relationships/image" Target="../media/image10.png"/><Relationship Id="rId14" Type="http://schemas.openxmlformats.org/officeDocument/2006/relationships/image" Target="../media/image25.png"/><Relationship Id="rId22" Type="http://schemas.openxmlformats.org/officeDocument/2006/relationships/image" Target="../media/image31.png"/><Relationship Id="rId27" Type="http://schemas.openxmlformats.org/officeDocument/2006/relationships/image" Target="../media/image35.png"/><Relationship Id="rId30" Type="http://schemas.openxmlformats.org/officeDocument/2006/relationships/image" Target="../media/image37.png"/><Relationship Id="rId35" Type="http://schemas.openxmlformats.org/officeDocument/2006/relationships/image" Target="../media/image42.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7.png"/><Relationship Id="rId26" Type="http://schemas.openxmlformats.org/officeDocument/2006/relationships/image" Target="../media/image64.png"/><Relationship Id="rId3" Type="http://schemas.openxmlformats.org/officeDocument/2006/relationships/image" Target="../media/image45.png"/><Relationship Id="rId21" Type="http://schemas.openxmlformats.org/officeDocument/2006/relationships/image" Target="../media/image60.png"/><Relationship Id="rId7" Type="http://schemas.openxmlformats.org/officeDocument/2006/relationships/image" Target="../media/image27.png"/><Relationship Id="rId12" Type="http://schemas.openxmlformats.org/officeDocument/2006/relationships/image" Target="../media/image52.png"/><Relationship Id="rId17" Type="http://schemas.openxmlformats.org/officeDocument/2006/relationships/image" Target="../media/image26.png"/><Relationship Id="rId25" Type="http://schemas.openxmlformats.org/officeDocument/2006/relationships/image" Target="../media/image63.png"/><Relationship Id="rId2" Type="http://schemas.openxmlformats.org/officeDocument/2006/relationships/image" Target="../media/image46.jpeg"/><Relationship Id="rId16" Type="http://schemas.openxmlformats.org/officeDocument/2006/relationships/image" Target="../media/image56.png"/><Relationship Id="rId20" Type="http://schemas.openxmlformats.org/officeDocument/2006/relationships/image" Target="../media/image59.png"/><Relationship Id="rId29" Type="http://schemas.openxmlformats.org/officeDocument/2006/relationships/image" Target="../media/image67.tiff"/><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1.png"/><Relationship Id="rId24" Type="http://schemas.openxmlformats.org/officeDocument/2006/relationships/image" Target="../media/image62.png"/><Relationship Id="rId32" Type="http://schemas.openxmlformats.org/officeDocument/2006/relationships/image" Target="../media/image10.png"/><Relationship Id="rId5" Type="http://schemas.openxmlformats.org/officeDocument/2006/relationships/image" Target="../media/image7.emf"/><Relationship Id="rId15" Type="http://schemas.openxmlformats.org/officeDocument/2006/relationships/image" Target="../media/image55.png"/><Relationship Id="rId23" Type="http://schemas.openxmlformats.org/officeDocument/2006/relationships/image" Target="../media/image61.png"/><Relationship Id="rId28" Type="http://schemas.openxmlformats.org/officeDocument/2006/relationships/image" Target="../media/image66.tiff"/><Relationship Id="rId10" Type="http://schemas.openxmlformats.org/officeDocument/2006/relationships/image" Target="../media/image50.png"/><Relationship Id="rId19" Type="http://schemas.openxmlformats.org/officeDocument/2006/relationships/image" Target="../media/image58.png"/><Relationship Id="rId31" Type="http://schemas.openxmlformats.org/officeDocument/2006/relationships/image" Target="../media/image40.tiff"/><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gif"/><Relationship Id="rId22" Type="http://schemas.openxmlformats.org/officeDocument/2006/relationships/image" Target="../media/image35.png"/><Relationship Id="rId27" Type="http://schemas.openxmlformats.org/officeDocument/2006/relationships/image" Target="../media/image65.tiff"/><Relationship Id="rId30"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rojects\Companies\Hanaco\Hanaco\Newsletter Com Q3-2019\V3 - J Version 02.1.pn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
        <p:nvSpPr>
          <p:cNvPr id="12" name="11 CuadroTexto"/>
          <p:cNvSpPr txBox="1"/>
          <p:nvPr/>
        </p:nvSpPr>
        <p:spPr>
          <a:xfrm>
            <a:off x="0" y="4057649"/>
            <a:ext cx="12191999" cy="307777"/>
          </a:xfrm>
          <a:prstGeom prst="rect">
            <a:avLst/>
          </a:prstGeom>
          <a:noFill/>
        </p:spPr>
        <p:txBody>
          <a:bodyPr wrap="square" rtlCol="0">
            <a:spAutoFit/>
          </a:bodyPr>
          <a:lstStyle/>
          <a:p>
            <a:pPr algn="ctr"/>
            <a:r>
              <a:rPr lang="es-MX" sz="1400" spc="600">
                <a:solidFill>
                  <a:srgbClr val="A89656"/>
                </a:solidFill>
                <a:latin typeface="Open Sans SemiBold" pitchFamily="34" charset="0"/>
                <a:ea typeface="Open Sans SemiBold" pitchFamily="34" charset="0"/>
                <a:cs typeface="Open Sans SemiBold" pitchFamily="34" charset="0"/>
              </a:rPr>
              <a:t>VENTURES  II</a:t>
            </a:r>
            <a:endParaRPr lang="es-ES" sz="1400" spc="600" dirty="0">
              <a:solidFill>
                <a:srgbClr val="A89656"/>
              </a:solidFill>
              <a:latin typeface="Open Sans SemiBold" pitchFamily="34" charset="0"/>
              <a:ea typeface="Open Sans SemiBold" pitchFamily="34" charset="0"/>
              <a:cs typeface="Open Sans SemiBold" pitchFamily="34" charset="0"/>
            </a:endParaRPr>
          </a:p>
        </p:txBody>
      </p:sp>
      <p:pic>
        <p:nvPicPr>
          <p:cNvPr id="7" name="Imagen 6"/>
          <p:cNvPicPr>
            <a:picLocks noChangeAspect="1" noChangeArrowheads="1"/>
          </p:cNvPicPr>
          <p:nvPr/>
        </p:nvPicPr>
        <p:blipFill>
          <a:blip r:embed="rId3" cstate="hqprint">
            <a:lum/>
            <a:extLst>
              <a:ext uri="{28A0092B-C50C-407E-A947-70E740481C1C}">
                <a14:useLocalDpi xmlns:a14="http://schemas.microsoft.com/office/drawing/2010/main"/>
              </a:ext>
            </a:extLst>
          </a:blip>
          <a:srcRect/>
          <a:stretch>
            <a:fillRect/>
          </a:stretch>
        </p:blipFill>
        <p:spPr bwMode="auto">
          <a:xfrm>
            <a:off x="4534995" y="2691713"/>
            <a:ext cx="3111611" cy="1261161"/>
          </a:xfrm>
          <a:prstGeom prst="rect">
            <a:avLst/>
          </a:prstGeom>
          <a:noFill/>
          <a:ln w="9525">
            <a:noFill/>
            <a:miter lim="800000"/>
            <a:headEnd/>
            <a:tailEnd/>
          </a:ln>
        </p:spPr>
      </p:pic>
    </p:spTree>
    <p:extLst>
      <p:ext uri="{BB962C8B-B14F-4D97-AF65-F5344CB8AC3E}">
        <p14:creationId xmlns:p14="http://schemas.microsoft.com/office/powerpoint/2010/main" val="650443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ángulo: esquinas redondeadas 30">
            <a:extLst>
              <a:ext uri="{FF2B5EF4-FFF2-40B4-BE49-F238E27FC236}">
                <a16:creationId xmlns:a16="http://schemas.microsoft.com/office/drawing/2014/main" id="{06D8C143-7248-4B41-9569-57C503F4051F}"/>
              </a:ext>
            </a:extLst>
          </p:cNvPr>
          <p:cNvSpPr/>
          <p:nvPr/>
        </p:nvSpPr>
        <p:spPr>
          <a:xfrm>
            <a:off x="1115445" y="3791460"/>
            <a:ext cx="4803616" cy="1896974"/>
          </a:xfrm>
          <a:prstGeom prst="roundRect">
            <a:avLst>
              <a:gd name="adj" fmla="val 10387"/>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esquinas redondeadas 29">
            <a:extLst>
              <a:ext uri="{FF2B5EF4-FFF2-40B4-BE49-F238E27FC236}">
                <a16:creationId xmlns:a16="http://schemas.microsoft.com/office/drawing/2014/main" id="{B52829CF-B71A-4CEB-8D67-FC4188AE72E7}"/>
              </a:ext>
            </a:extLst>
          </p:cNvPr>
          <p:cNvSpPr/>
          <p:nvPr/>
        </p:nvSpPr>
        <p:spPr>
          <a:xfrm>
            <a:off x="6096000" y="2534685"/>
            <a:ext cx="4803616" cy="1108643"/>
          </a:xfrm>
          <a:prstGeom prst="roundRect">
            <a:avLst>
              <a:gd name="adj" fmla="val 10387"/>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4C0EE549-30F7-44FF-BCB3-82D28E19F832}"/>
              </a:ext>
            </a:extLst>
          </p:cNvPr>
          <p:cNvSpPr/>
          <p:nvPr/>
        </p:nvSpPr>
        <p:spPr>
          <a:xfrm>
            <a:off x="1115445" y="2539700"/>
            <a:ext cx="4803616" cy="1114196"/>
          </a:xfrm>
          <a:prstGeom prst="roundRect">
            <a:avLst>
              <a:gd name="adj" fmla="val 10387"/>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5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10</a:t>
            </a:fld>
            <a:endParaRPr lang="es-ES" sz="1050" dirty="0">
              <a:latin typeface="Open Sans ExtraBold" pitchFamily="34" charset="0"/>
              <a:ea typeface="Open Sans ExtraBold" pitchFamily="34" charset="0"/>
              <a:cs typeface="Open Sans ExtraBold" pitchFamily="34" charset="0"/>
            </a:endParaRPr>
          </a:p>
        </p:txBody>
      </p:sp>
      <p:sp>
        <p:nvSpPr>
          <p:cNvPr id="9" name="8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10" name="9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9"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1124155" y="1983791"/>
            <a:ext cx="9784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latin typeface="Open Sans Extrabold" panose="020B0606030504020204" pitchFamily="34" charset="0"/>
              </a:rPr>
              <a:t>HANACO ADJUSTED STRATEGY</a:t>
            </a:r>
          </a:p>
        </p:txBody>
      </p:sp>
      <p:sp>
        <p:nvSpPr>
          <p:cNvPr id="32" name="CuadroTexto 3">
            <a:extLst>
              <a:ext uri="{FF2B5EF4-FFF2-40B4-BE49-F238E27FC236}">
                <a16:creationId xmlns:a16="http://schemas.microsoft.com/office/drawing/2014/main" id="{95FF2F7E-B3BD-A74F-8EE4-169B9BACCA7A}"/>
              </a:ext>
            </a:extLst>
          </p:cNvPr>
          <p:cNvSpPr txBox="1">
            <a:spLocks noChangeArrowheads="1"/>
          </p:cNvSpPr>
          <p:nvPr/>
        </p:nvSpPr>
        <p:spPr bwMode="auto">
          <a:xfrm>
            <a:off x="0" y="323422"/>
            <a:ext cx="121872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50000"/>
              </a:lnSpc>
              <a:spcBef>
                <a:spcPct val="0"/>
              </a:spcBef>
              <a:buFontTx/>
              <a:buNone/>
            </a:pPr>
            <a:r>
              <a:rPr lang="es-CO" altLang="en-US" sz="2400" b="1">
                <a:latin typeface="Open Sans Extrabold" panose="020B0606030504020204" pitchFamily="34" charset="0"/>
              </a:rPr>
              <a:t>WE HAVE MADE COVID ADJUSTMENTS</a:t>
            </a:r>
          </a:p>
          <a:p>
            <a:pPr algn="ctr" eaLnBrk="1" hangingPunct="1">
              <a:lnSpc>
                <a:spcPct val="150000"/>
              </a:lnSpc>
              <a:spcBef>
                <a:spcPct val="0"/>
              </a:spcBef>
              <a:buFontTx/>
              <a:buNone/>
            </a:pPr>
            <a:r>
              <a:rPr lang="en-US" altLang="en-US" sz="1400" b="1" dirty="0">
                <a:solidFill>
                  <a:srgbClr val="B59E60"/>
                </a:solidFill>
                <a:latin typeface="Open Sans SemiBold" panose="020B0606030504020204" pitchFamily="34" charset="0"/>
                <a:cs typeface="Open Sans SemiBold" panose="020B0606030504020204" pitchFamily="34" charset="0"/>
              </a:rPr>
              <a:t>HANACO’S ADJUSTED INVESTMENT STRATEGY</a:t>
            </a:r>
          </a:p>
        </p:txBody>
      </p:sp>
      <p:sp>
        <p:nvSpPr>
          <p:cNvPr id="33" name="47 Rectángulo">
            <a:extLst>
              <a:ext uri="{FF2B5EF4-FFF2-40B4-BE49-F238E27FC236}">
                <a16:creationId xmlns:a16="http://schemas.microsoft.com/office/drawing/2014/main" id="{FA4B60D7-D1B1-8B4C-862A-95ACC347415D}"/>
              </a:ext>
            </a:extLst>
          </p:cNvPr>
          <p:cNvSpPr>
            <a:spLocks noChangeArrowheads="1"/>
          </p:cNvSpPr>
          <p:nvPr/>
        </p:nvSpPr>
        <p:spPr bwMode="auto">
          <a:xfrm>
            <a:off x="1326166" y="1303786"/>
            <a:ext cx="9281206" cy="276999"/>
          </a:xfrm>
          <a:prstGeom prst="rect">
            <a:avLst/>
          </a:prstGeom>
          <a:noFill/>
          <a:ln w="9525">
            <a:noFill/>
            <a:miter lim="800000"/>
            <a:headEnd/>
            <a:tailEnd/>
          </a:ln>
        </p:spPr>
        <p:txBody>
          <a:bodyPr wrap="square">
            <a:spAutoFit/>
          </a:bodyPr>
          <a:lstStyle/>
          <a:p>
            <a:pPr algn="ctr">
              <a:defRPr/>
            </a:pPr>
            <a:r>
              <a:rPr lang="en-US" altLang="en-US" sz="1200" dirty="0">
                <a:solidFill>
                  <a:schemeClr val="tx1">
                    <a:lumMod val="50000"/>
                    <a:lumOff val="50000"/>
                  </a:schemeClr>
                </a:solidFill>
                <a:latin typeface="Open Sans" pitchFamily="34" charset="0"/>
                <a:cs typeface="Open Sans" pitchFamily="34" charset="0"/>
              </a:rPr>
              <a:t>As Fund 2 launches during this period of uncertainty </a:t>
            </a:r>
            <a:r>
              <a:rPr lang="en-US" altLang="en-US" sz="1200" dirty="0">
                <a:solidFill>
                  <a:schemeClr val="tx1">
                    <a:lumMod val="50000"/>
                    <a:lumOff val="50000"/>
                  </a:schemeClr>
                </a:solidFill>
                <a:latin typeface="Open Sans" pitchFamily="34" charset="0"/>
                <a:cs typeface="Open Sans" pitchFamily="34" charset="0"/>
                <a:sym typeface="Wingdings" pitchFamily="2" charset="2"/>
              </a:rPr>
              <a:t> We remain more excited than ever to be early-stage investors</a:t>
            </a:r>
            <a:r>
              <a:rPr lang="en-US" altLang="en-US" sz="1200" dirty="0">
                <a:solidFill>
                  <a:schemeClr val="tx1">
                    <a:lumMod val="50000"/>
                    <a:lumOff val="50000"/>
                  </a:schemeClr>
                </a:solidFill>
                <a:latin typeface="Open Sans" pitchFamily="34" charset="0"/>
                <a:cs typeface="Open Sans" pitchFamily="34" charset="0"/>
              </a:rPr>
              <a:t> </a:t>
            </a:r>
          </a:p>
        </p:txBody>
      </p:sp>
      <p:sp>
        <p:nvSpPr>
          <p:cNvPr id="37" name="47 Rectángulo">
            <a:extLst>
              <a:ext uri="{FF2B5EF4-FFF2-40B4-BE49-F238E27FC236}">
                <a16:creationId xmlns:a16="http://schemas.microsoft.com/office/drawing/2014/main" id="{3A9131A6-B008-8B4B-A997-035C834B49FE}"/>
              </a:ext>
            </a:extLst>
          </p:cNvPr>
          <p:cNvSpPr>
            <a:spLocks noChangeArrowheads="1"/>
          </p:cNvSpPr>
          <p:nvPr/>
        </p:nvSpPr>
        <p:spPr bwMode="auto">
          <a:xfrm>
            <a:off x="3363776" y="5961596"/>
            <a:ext cx="5272771" cy="430887"/>
          </a:xfrm>
          <a:prstGeom prst="rect">
            <a:avLst/>
          </a:prstGeom>
          <a:noFill/>
          <a:ln w="9525">
            <a:noFill/>
            <a:miter lim="800000"/>
            <a:headEnd/>
            <a:tailEnd/>
          </a:ln>
        </p:spPr>
        <p:txBody>
          <a:bodyPr wrap="square">
            <a:spAutoFit/>
          </a:bodyPr>
          <a:lstStyle/>
          <a:p>
            <a:pPr algn="ctr">
              <a:defRPr/>
            </a:pPr>
            <a:r>
              <a:rPr lang="en-US" altLang="en-US" sz="1100" b="1" dirty="0">
                <a:solidFill>
                  <a:schemeClr val="tx1">
                    <a:lumMod val="65000"/>
                    <a:lumOff val="35000"/>
                  </a:schemeClr>
                </a:solidFill>
                <a:latin typeface="Open Sans" pitchFamily="34" charset="0"/>
                <a:cs typeface="Open Sans" pitchFamily="34" charset="0"/>
              </a:rPr>
              <a:t>Innovation does not stop and great companies are founded and grow regardless of the economic environment </a:t>
            </a:r>
          </a:p>
        </p:txBody>
      </p:sp>
      <p:sp>
        <p:nvSpPr>
          <p:cNvPr id="26" name="14 CuadroTexto">
            <a:extLst>
              <a:ext uri="{FF2B5EF4-FFF2-40B4-BE49-F238E27FC236}">
                <a16:creationId xmlns:a16="http://schemas.microsoft.com/office/drawing/2014/main" id="{77641CEC-8F5B-4E15-9524-61D92A3A2CFB}"/>
              </a:ext>
            </a:extLst>
          </p:cNvPr>
          <p:cNvSpPr txBox="1"/>
          <p:nvPr/>
        </p:nvSpPr>
        <p:spPr>
          <a:xfrm>
            <a:off x="1861651" y="3947558"/>
            <a:ext cx="3827479" cy="1092607"/>
          </a:xfrm>
          <a:prstGeom prst="rect">
            <a:avLst/>
          </a:prstGeom>
          <a:noFill/>
        </p:spPr>
        <p:txBody>
          <a:bodyPr wrap="square" rtlCol="0">
            <a:spAutoFit/>
          </a:bodyPr>
          <a:lstStyle/>
          <a:p>
            <a:r>
              <a:rPr lang="en-US" sz="1050"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Wingdings" pitchFamily="2" charset="2"/>
              </a:rPr>
              <a:t>CO-LEAD and COINVESTOR PREFERENCE</a:t>
            </a:r>
          </a:p>
          <a:p>
            <a:endParaRPr lang="es-MX" sz="105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Wingdings" pitchFamily="2" charset="2"/>
            </a:endParaRPr>
          </a:p>
          <a:p>
            <a:pPr marL="628650" lvl="1"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Prefer to co-lead to increase pool of reserves </a:t>
            </a:r>
          </a:p>
          <a:p>
            <a:pPr marL="628650" lvl="1"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Selecting coinvestors with ability to lead the following rounds</a:t>
            </a:r>
          </a:p>
          <a:p>
            <a:pPr marL="628650" lvl="1"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Hanaco also increasing reserves per company</a:t>
            </a:r>
          </a:p>
        </p:txBody>
      </p:sp>
      <p:sp>
        <p:nvSpPr>
          <p:cNvPr id="23" name="14 CuadroTexto">
            <a:extLst>
              <a:ext uri="{FF2B5EF4-FFF2-40B4-BE49-F238E27FC236}">
                <a16:creationId xmlns:a16="http://schemas.microsoft.com/office/drawing/2014/main" id="{BBEDDB02-7FBB-461F-AF61-2CDD9B832802}"/>
              </a:ext>
            </a:extLst>
          </p:cNvPr>
          <p:cNvSpPr txBox="1"/>
          <p:nvPr/>
        </p:nvSpPr>
        <p:spPr>
          <a:xfrm>
            <a:off x="1857730" y="2636409"/>
            <a:ext cx="3949244" cy="923330"/>
          </a:xfrm>
          <a:prstGeom prst="rect">
            <a:avLst/>
          </a:prstGeom>
          <a:noFill/>
        </p:spPr>
        <p:txBody>
          <a:bodyPr wrap="square" rtlCol="0">
            <a:spAutoFit/>
          </a:bodyPr>
          <a:lstStyle/>
          <a:p>
            <a:r>
              <a:rPr lang="es-MX" sz="105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Wingdings" pitchFamily="2" charset="2"/>
              </a:rPr>
              <a:t>STRICT VALUATIONS</a:t>
            </a:r>
          </a:p>
          <a:p>
            <a:endParaRPr lang="es-MX" sz="105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Wingdings" pitchFamily="2" charset="2"/>
            </a:endParaRPr>
          </a:p>
          <a:p>
            <a:pPr marL="628650" lvl="1" indent="-171450">
              <a:buFont typeface="Arial" panose="020B0604020202020204" pitchFamily="34" charset="0"/>
              <a:buChar char="•"/>
            </a:pPr>
            <a:r>
              <a:rPr lang="es-MX" sz="1100" err="1">
                <a:solidFill>
                  <a:schemeClr val="tx1">
                    <a:lumMod val="65000"/>
                    <a:lumOff val="35000"/>
                  </a:schemeClr>
                </a:solidFill>
                <a:latin typeface="Open Sans" pitchFamily="34" charset="0"/>
                <a:ea typeface="Open Sans" pitchFamily="34" charset="0"/>
                <a:cs typeface="Open Sans" pitchFamily="34" charset="0"/>
                <a:sym typeface="Wingdings" pitchFamily="2" charset="2"/>
              </a:rPr>
              <a:t>We</a:t>
            </a:r>
            <a:r>
              <a:rPr lang="es-MX" sz="1100">
                <a:solidFill>
                  <a:schemeClr val="tx1">
                    <a:lumMod val="65000"/>
                    <a:lumOff val="35000"/>
                  </a:schemeClr>
                </a:solidFill>
                <a:latin typeface="Open Sans" pitchFamily="34" charset="0"/>
                <a:ea typeface="Open Sans" pitchFamily="34" charset="0"/>
                <a:cs typeface="Open Sans" pitchFamily="34" charset="0"/>
                <a:sym typeface="Wingdings" pitchFamily="2" charset="2"/>
              </a:rPr>
              <a:t> are </a:t>
            </a:r>
            <a:r>
              <a:rPr lang="es-MX" sz="1100" err="1">
                <a:solidFill>
                  <a:schemeClr val="tx1">
                    <a:lumMod val="65000"/>
                    <a:lumOff val="35000"/>
                  </a:schemeClr>
                </a:solidFill>
                <a:latin typeface="Open Sans" pitchFamily="34" charset="0"/>
                <a:ea typeface="Open Sans" pitchFamily="34" charset="0"/>
                <a:cs typeface="Open Sans" pitchFamily="34" charset="0"/>
                <a:sym typeface="Wingdings" pitchFamily="2" charset="2"/>
              </a:rPr>
              <a:t>not</a:t>
            </a:r>
            <a:r>
              <a:rPr lang="es-MX" sz="1100">
                <a:solidFill>
                  <a:schemeClr val="tx1">
                    <a:lumMod val="65000"/>
                    <a:lumOff val="35000"/>
                  </a:schemeClr>
                </a:solidFill>
                <a:latin typeface="Open Sans" pitchFamily="34" charset="0"/>
                <a:ea typeface="Open Sans" pitchFamily="34" charset="0"/>
                <a:cs typeface="Open Sans" pitchFamily="34" charset="0"/>
                <a:sym typeface="Wingdings" pitchFamily="2" charset="2"/>
              </a:rPr>
              <a:t> </a:t>
            </a:r>
            <a:r>
              <a:rPr lang="es-MX" sz="1100" err="1">
                <a:solidFill>
                  <a:schemeClr val="tx1">
                    <a:lumMod val="65000"/>
                    <a:lumOff val="35000"/>
                  </a:schemeClr>
                </a:solidFill>
                <a:latin typeface="Open Sans" pitchFamily="34" charset="0"/>
                <a:ea typeface="Open Sans" pitchFamily="34" charset="0"/>
                <a:cs typeface="Open Sans" pitchFamily="34" charset="0"/>
                <a:sym typeface="Wingdings" pitchFamily="2" charset="2"/>
              </a:rPr>
              <a:t>flexibile</a:t>
            </a:r>
            <a:r>
              <a:rPr lang="es-MX" sz="1100">
                <a:solidFill>
                  <a:schemeClr val="tx1">
                    <a:lumMod val="65000"/>
                    <a:lumOff val="35000"/>
                  </a:schemeClr>
                </a:solidFill>
                <a:latin typeface="Open Sans" pitchFamily="34" charset="0"/>
                <a:ea typeface="Open Sans" pitchFamily="34" charset="0"/>
                <a:cs typeface="Open Sans" pitchFamily="34" charset="0"/>
                <a:sym typeface="Wingdings" pitchFamily="2" charset="2"/>
              </a:rPr>
              <a:t> </a:t>
            </a:r>
            <a:r>
              <a:rPr lang="es-MX" sz="1100" err="1">
                <a:solidFill>
                  <a:schemeClr val="tx1">
                    <a:lumMod val="65000"/>
                    <a:lumOff val="35000"/>
                  </a:schemeClr>
                </a:solidFill>
                <a:latin typeface="Open Sans" pitchFamily="34" charset="0"/>
                <a:ea typeface="Open Sans" pitchFamily="34" charset="0"/>
                <a:cs typeface="Open Sans" pitchFamily="34" charset="0"/>
                <a:sym typeface="Wingdings" pitchFamily="2" charset="2"/>
              </a:rPr>
              <a:t>on</a:t>
            </a:r>
            <a:r>
              <a:rPr lang="es-MX" sz="1100">
                <a:solidFill>
                  <a:schemeClr val="tx1">
                    <a:lumMod val="65000"/>
                    <a:lumOff val="35000"/>
                  </a:schemeClr>
                </a:solidFill>
                <a:latin typeface="Open Sans" pitchFamily="34" charset="0"/>
                <a:ea typeface="Open Sans" pitchFamily="34" charset="0"/>
                <a:cs typeface="Open Sans" pitchFamily="34" charset="0"/>
                <a:sym typeface="Wingdings" pitchFamily="2" charset="2"/>
              </a:rPr>
              <a:t> </a:t>
            </a:r>
            <a:r>
              <a:rPr lang="es-MX" sz="1100" err="1">
                <a:solidFill>
                  <a:schemeClr val="tx1">
                    <a:lumMod val="65000"/>
                    <a:lumOff val="35000"/>
                  </a:schemeClr>
                </a:solidFill>
                <a:latin typeface="Open Sans" pitchFamily="34" charset="0"/>
                <a:ea typeface="Open Sans" pitchFamily="34" charset="0"/>
                <a:cs typeface="Open Sans" pitchFamily="34" charset="0"/>
                <a:sym typeface="Wingdings" pitchFamily="2" charset="2"/>
              </a:rPr>
              <a:t>valuations</a:t>
            </a:r>
            <a:r>
              <a:rPr lang="es-MX" sz="1100">
                <a:solidFill>
                  <a:schemeClr val="tx1">
                    <a:lumMod val="65000"/>
                    <a:lumOff val="35000"/>
                  </a:schemeClr>
                </a:solidFill>
                <a:latin typeface="Open Sans" pitchFamily="34" charset="0"/>
                <a:ea typeface="Open Sans" pitchFamily="34" charset="0"/>
                <a:cs typeface="Open Sans" pitchFamily="34" charset="0"/>
                <a:sym typeface="Wingdings" pitchFamily="2" charset="2"/>
              </a:rPr>
              <a:t> </a:t>
            </a:r>
          </a:p>
          <a:p>
            <a:pPr marL="628650" lvl="1" indent="-171450">
              <a:buFont typeface="Arial" panose="020B0604020202020204" pitchFamily="34" charset="0"/>
              <a:buChar char="•"/>
            </a:pPr>
            <a:r>
              <a:rPr lang="es-MX" sz="1100">
                <a:solidFill>
                  <a:schemeClr val="tx1">
                    <a:lumMod val="65000"/>
                    <a:lumOff val="35000"/>
                  </a:schemeClr>
                </a:solidFill>
                <a:latin typeface="Open Sans" pitchFamily="34" charset="0"/>
                <a:ea typeface="Open Sans" pitchFamily="34" charset="0"/>
                <a:cs typeface="Open Sans" pitchFamily="34" charset="0"/>
                <a:sym typeface="Wingdings" pitchFamily="2" charset="2"/>
              </a:rPr>
              <a:t>Founders quickly returning after initally rejecting our porposed valuations </a:t>
            </a:r>
          </a:p>
        </p:txBody>
      </p:sp>
      <p:sp>
        <p:nvSpPr>
          <p:cNvPr id="24" name="14 CuadroTexto">
            <a:extLst>
              <a:ext uri="{FF2B5EF4-FFF2-40B4-BE49-F238E27FC236}">
                <a16:creationId xmlns:a16="http://schemas.microsoft.com/office/drawing/2014/main" id="{A49D838C-0AD3-4EA3-A038-08252FB637B1}"/>
              </a:ext>
            </a:extLst>
          </p:cNvPr>
          <p:cNvSpPr txBox="1"/>
          <p:nvPr/>
        </p:nvSpPr>
        <p:spPr>
          <a:xfrm>
            <a:off x="6827469" y="2636409"/>
            <a:ext cx="3949244" cy="754053"/>
          </a:xfrm>
          <a:prstGeom prst="rect">
            <a:avLst/>
          </a:prstGeom>
          <a:noFill/>
        </p:spPr>
        <p:txBody>
          <a:bodyPr wrap="square" rtlCol="0">
            <a:spAutoFit/>
          </a:bodyPr>
          <a:lstStyle/>
          <a:p>
            <a:r>
              <a:rPr lang="es-MX" sz="105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Wingdings" pitchFamily="2" charset="2"/>
              </a:rPr>
              <a:t>CASH ON HAND</a:t>
            </a:r>
          </a:p>
          <a:p>
            <a:endParaRPr lang="es-MX" sz="105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Wingdings" pitchFamily="2" charset="2"/>
            </a:endParaRPr>
          </a:p>
          <a:p>
            <a:pPr marL="628650" lvl="1"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Investing in rounds providing at least </a:t>
            </a:r>
            <a:r>
              <a:rPr lang="en-US" sz="1100" b="1"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24 months </a:t>
            </a:r>
            <a:r>
              <a:rPr lang="en-US" sz="11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of runway </a:t>
            </a:r>
          </a:p>
        </p:txBody>
      </p:sp>
      <p:sp>
        <p:nvSpPr>
          <p:cNvPr id="2" name="Elipse 1">
            <a:extLst>
              <a:ext uri="{FF2B5EF4-FFF2-40B4-BE49-F238E27FC236}">
                <a16:creationId xmlns:a16="http://schemas.microsoft.com/office/drawing/2014/main" id="{A5A5FB00-2772-4738-81E5-5AA97E64C79B}"/>
              </a:ext>
            </a:extLst>
          </p:cNvPr>
          <p:cNvSpPr/>
          <p:nvPr/>
        </p:nvSpPr>
        <p:spPr>
          <a:xfrm>
            <a:off x="1311188" y="2643976"/>
            <a:ext cx="453006" cy="453006"/>
          </a:xfrm>
          <a:prstGeom prst="ellipse">
            <a:avLst/>
          </a:prstGeom>
          <a:solidFill>
            <a:schemeClr val="bg1"/>
          </a:solidFill>
          <a:ln w="28575">
            <a:solidFill>
              <a:srgbClr val="A89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Elipse 33">
            <a:extLst>
              <a:ext uri="{FF2B5EF4-FFF2-40B4-BE49-F238E27FC236}">
                <a16:creationId xmlns:a16="http://schemas.microsoft.com/office/drawing/2014/main" id="{E9EE90B4-5B18-420E-946F-D6EECDB0D784}"/>
              </a:ext>
            </a:extLst>
          </p:cNvPr>
          <p:cNvSpPr/>
          <p:nvPr/>
        </p:nvSpPr>
        <p:spPr>
          <a:xfrm>
            <a:off x="6291743" y="2645401"/>
            <a:ext cx="453006" cy="453006"/>
          </a:xfrm>
          <a:prstGeom prst="ellipse">
            <a:avLst/>
          </a:prstGeom>
          <a:solidFill>
            <a:schemeClr val="bg1"/>
          </a:solidFill>
          <a:ln w="28575">
            <a:solidFill>
              <a:srgbClr val="A89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Elipse 35">
            <a:extLst>
              <a:ext uri="{FF2B5EF4-FFF2-40B4-BE49-F238E27FC236}">
                <a16:creationId xmlns:a16="http://schemas.microsoft.com/office/drawing/2014/main" id="{4EFA4F73-A746-4502-9433-8C90811D542D}"/>
              </a:ext>
            </a:extLst>
          </p:cNvPr>
          <p:cNvSpPr/>
          <p:nvPr/>
        </p:nvSpPr>
        <p:spPr>
          <a:xfrm>
            <a:off x="1315110" y="3916022"/>
            <a:ext cx="453006" cy="453006"/>
          </a:xfrm>
          <a:prstGeom prst="ellipse">
            <a:avLst/>
          </a:prstGeom>
          <a:solidFill>
            <a:schemeClr val="bg1"/>
          </a:solidFill>
          <a:ln w="28575">
            <a:solidFill>
              <a:srgbClr val="A89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Rectángulo: esquinas redondeadas 37">
            <a:extLst>
              <a:ext uri="{FF2B5EF4-FFF2-40B4-BE49-F238E27FC236}">
                <a16:creationId xmlns:a16="http://schemas.microsoft.com/office/drawing/2014/main" id="{76133829-97E0-4BF8-80E7-9F3498617DEF}"/>
              </a:ext>
            </a:extLst>
          </p:cNvPr>
          <p:cNvSpPr/>
          <p:nvPr/>
        </p:nvSpPr>
        <p:spPr>
          <a:xfrm>
            <a:off x="6081262" y="3781698"/>
            <a:ext cx="4803616" cy="1910165"/>
          </a:xfrm>
          <a:prstGeom prst="roundRect">
            <a:avLst>
              <a:gd name="adj" fmla="val 10387"/>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9" name="14 CuadroTexto">
            <a:extLst>
              <a:ext uri="{FF2B5EF4-FFF2-40B4-BE49-F238E27FC236}">
                <a16:creationId xmlns:a16="http://schemas.microsoft.com/office/drawing/2014/main" id="{EE49ED91-87CB-48D4-8679-CE4E375B274E}"/>
              </a:ext>
            </a:extLst>
          </p:cNvPr>
          <p:cNvSpPr txBox="1"/>
          <p:nvPr/>
        </p:nvSpPr>
        <p:spPr>
          <a:xfrm>
            <a:off x="6827469" y="3910242"/>
            <a:ext cx="3779904" cy="1423467"/>
          </a:xfrm>
          <a:prstGeom prst="rect">
            <a:avLst/>
          </a:prstGeom>
          <a:noFill/>
        </p:spPr>
        <p:txBody>
          <a:bodyPr wrap="square" rtlCol="0">
            <a:spAutoFit/>
          </a:bodyPr>
          <a:lstStyle/>
          <a:p>
            <a:r>
              <a:rPr lang="en-US" sz="1050"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Wingdings" pitchFamily="2" charset="2"/>
              </a:rPr>
              <a:t>CAPITAL EFFICIENCY EVEN MORE CORE TO UNDERWRITING</a:t>
            </a:r>
          </a:p>
          <a:p>
            <a:endParaRPr lang="es-MX" sz="1050"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sym typeface="Wingdings" pitchFamily="2" charset="2"/>
            </a:endParaRPr>
          </a:p>
          <a:p>
            <a:pPr marL="628650" lvl="1"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Implementing “growth” metrics to early stage</a:t>
            </a:r>
          </a:p>
          <a:p>
            <a:pPr marL="628650" lvl="1"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Ex. Growth Cost efficiency  Net Burn/Net new ARR</a:t>
            </a:r>
          </a:p>
          <a:p>
            <a:pPr marL="1085850" lvl="2"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Includes upselling and new logos</a:t>
            </a:r>
          </a:p>
          <a:p>
            <a:pPr marL="1085850" lvl="2"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Net Burn:Net New Logo Account Value </a:t>
            </a:r>
          </a:p>
        </p:txBody>
      </p:sp>
      <p:sp>
        <p:nvSpPr>
          <p:cNvPr id="40" name="Elipse 39">
            <a:extLst>
              <a:ext uri="{FF2B5EF4-FFF2-40B4-BE49-F238E27FC236}">
                <a16:creationId xmlns:a16="http://schemas.microsoft.com/office/drawing/2014/main" id="{A7D6DA6B-63DF-40DB-9E5B-4EE56ACC08A0}"/>
              </a:ext>
            </a:extLst>
          </p:cNvPr>
          <p:cNvSpPr/>
          <p:nvPr/>
        </p:nvSpPr>
        <p:spPr>
          <a:xfrm>
            <a:off x="6280927" y="3906261"/>
            <a:ext cx="453006" cy="453006"/>
          </a:xfrm>
          <a:prstGeom prst="ellipse">
            <a:avLst/>
          </a:prstGeom>
          <a:solidFill>
            <a:schemeClr val="bg1"/>
          </a:solidFill>
          <a:ln w="28575">
            <a:solidFill>
              <a:srgbClr val="A89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8" name="Picture 12" descr="Resultado de imagen para swan &amp; legend logo">
            <a:extLst>
              <a:ext uri="{FF2B5EF4-FFF2-40B4-BE49-F238E27FC236}">
                <a16:creationId xmlns:a16="http://schemas.microsoft.com/office/drawing/2014/main" id="{44B6088D-FDA1-0048-9491-EDAE93A3A8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3115" y="5197275"/>
            <a:ext cx="999154" cy="259147"/>
          </a:xfrm>
          <a:prstGeom prst="rect">
            <a:avLst/>
          </a:prstGeom>
          <a:noFill/>
        </p:spPr>
      </p:pic>
      <p:pic>
        <p:nvPicPr>
          <p:cNvPr id="41" name="Picture 6" descr="Resultado de imagen para dst logo">
            <a:extLst>
              <a:ext uri="{FF2B5EF4-FFF2-40B4-BE49-F238E27FC236}">
                <a16:creationId xmlns:a16="http://schemas.microsoft.com/office/drawing/2014/main" id="{3B56E23B-A651-3B46-83F2-2B9852B03A1D}"/>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l="19742" t="38294" r="20883" b="40091"/>
          <a:stretch>
            <a:fillRect/>
          </a:stretch>
        </p:blipFill>
        <p:spPr bwMode="auto">
          <a:xfrm>
            <a:off x="3574214" y="5266605"/>
            <a:ext cx="368475" cy="134138"/>
          </a:xfrm>
          <a:prstGeom prst="rect">
            <a:avLst/>
          </a:prstGeom>
          <a:noFill/>
        </p:spPr>
      </p:pic>
      <p:pic>
        <p:nvPicPr>
          <p:cNvPr id="42" name="Picture 8" descr="Imagen relacionada">
            <a:extLst>
              <a:ext uri="{FF2B5EF4-FFF2-40B4-BE49-F238E27FC236}">
                <a16:creationId xmlns:a16="http://schemas.microsoft.com/office/drawing/2014/main" id="{7F79A638-8AE4-144A-9107-7988ECFDE76F}"/>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228436" y="5251886"/>
            <a:ext cx="457242" cy="157923"/>
          </a:xfrm>
          <a:prstGeom prst="rect">
            <a:avLst/>
          </a:prstGeom>
          <a:noFill/>
        </p:spPr>
      </p:pic>
      <p:pic>
        <p:nvPicPr>
          <p:cNvPr id="43" name="Picture 10" descr="Imagen relacionada">
            <a:extLst>
              <a:ext uri="{FF2B5EF4-FFF2-40B4-BE49-F238E27FC236}">
                <a16:creationId xmlns:a16="http://schemas.microsoft.com/office/drawing/2014/main" id="{2BD3E68D-0797-1941-96A5-AE3AFB888538}"/>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2583146" y="5232068"/>
            <a:ext cx="705321" cy="177741"/>
          </a:xfrm>
          <a:prstGeom prst="rect">
            <a:avLst/>
          </a:prstGeom>
          <a:noFill/>
        </p:spPr>
      </p:pic>
      <p:pic>
        <p:nvPicPr>
          <p:cNvPr id="44" name="Picture 43">
            <a:extLst>
              <a:ext uri="{FF2B5EF4-FFF2-40B4-BE49-F238E27FC236}">
                <a16:creationId xmlns:a16="http://schemas.microsoft.com/office/drawing/2014/main" id="{9232AFC8-E40C-424C-AC3D-D5CC44D71C5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927436" y="5219273"/>
            <a:ext cx="668919" cy="161482"/>
          </a:xfrm>
          <a:prstGeom prst="rect">
            <a:avLst/>
          </a:prstGeom>
        </p:spPr>
      </p:pic>
      <p:pic>
        <p:nvPicPr>
          <p:cNvPr id="4" name="Imagen 3">
            <a:extLst>
              <a:ext uri="{FF2B5EF4-FFF2-40B4-BE49-F238E27FC236}">
                <a16:creationId xmlns:a16="http://schemas.microsoft.com/office/drawing/2014/main" id="{8B2A7998-8B53-4BC4-B892-D459720D18A7}"/>
              </a:ext>
            </a:extLst>
          </p:cNvPr>
          <p:cNvPicPr>
            <a:picLocks noChangeAspect="1"/>
          </p:cNvPicPr>
          <p:nvPr/>
        </p:nvPicPr>
        <p:blipFill>
          <a:blip r:embed="rId8"/>
          <a:stretch>
            <a:fillRect/>
          </a:stretch>
        </p:blipFill>
        <p:spPr>
          <a:xfrm>
            <a:off x="6375056" y="2732896"/>
            <a:ext cx="304059" cy="304059"/>
          </a:xfrm>
          <a:prstGeom prst="rect">
            <a:avLst/>
          </a:prstGeom>
        </p:spPr>
      </p:pic>
      <p:pic>
        <p:nvPicPr>
          <p:cNvPr id="14" name="Imagen 13">
            <a:extLst>
              <a:ext uri="{FF2B5EF4-FFF2-40B4-BE49-F238E27FC236}">
                <a16:creationId xmlns:a16="http://schemas.microsoft.com/office/drawing/2014/main" id="{F9806EB5-AF56-4798-B933-A428D2771155}"/>
              </a:ext>
            </a:extLst>
          </p:cNvPr>
          <p:cNvPicPr>
            <a:picLocks noChangeAspect="1"/>
          </p:cNvPicPr>
          <p:nvPr/>
        </p:nvPicPr>
        <p:blipFill>
          <a:blip r:embed="rId9"/>
          <a:stretch>
            <a:fillRect/>
          </a:stretch>
        </p:blipFill>
        <p:spPr>
          <a:xfrm>
            <a:off x="1402612" y="2743749"/>
            <a:ext cx="269388" cy="269388"/>
          </a:xfrm>
          <a:prstGeom prst="rect">
            <a:avLst/>
          </a:prstGeom>
        </p:spPr>
      </p:pic>
      <p:pic>
        <p:nvPicPr>
          <p:cNvPr id="18" name="Imagen 17">
            <a:extLst>
              <a:ext uri="{FF2B5EF4-FFF2-40B4-BE49-F238E27FC236}">
                <a16:creationId xmlns:a16="http://schemas.microsoft.com/office/drawing/2014/main" id="{A2730A83-7786-4734-AED8-27582D41E500}"/>
              </a:ext>
            </a:extLst>
          </p:cNvPr>
          <p:cNvPicPr>
            <a:picLocks noChangeAspect="1"/>
          </p:cNvPicPr>
          <p:nvPr/>
        </p:nvPicPr>
        <p:blipFill>
          <a:blip r:embed="rId10"/>
          <a:stretch>
            <a:fillRect/>
          </a:stretch>
        </p:blipFill>
        <p:spPr>
          <a:xfrm>
            <a:off x="1402786" y="4003274"/>
            <a:ext cx="289430" cy="289430"/>
          </a:xfrm>
          <a:prstGeom prst="rect">
            <a:avLst/>
          </a:prstGeom>
        </p:spPr>
      </p:pic>
      <p:pic>
        <p:nvPicPr>
          <p:cNvPr id="22" name="Imagen 21">
            <a:extLst>
              <a:ext uri="{FF2B5EF4-FFF2-40B4-BE49-F238E27FC236}">
                <a16:creationId xmlns:a16="http://schemas.microsoft.com/office/drawing/2014/main" id="{B4F9B046-BAD4-47D7-B4FB-8B09F25BD486}"/>
              </a:ext>
            </a:extLst>
          </p:cNvPr>
          <p:cNvPicPr>
            <a:picLocks noChangeAspect="1"/>
          </p:cNvPicPr>
          <p:nvPr/>
        </p:nvPicPr>
        <p:blipFill>
          <a:blip r:embed="rId11"/>
          <a:stretch>
            <a:fillRect/>
          </a:stretch>
        </p:blipFill>
        <p:spPr>
          <a:xfrm>
            <a:off x="6359473" y="3967877"/>
            <a:ext cx="305794" cy="305794"/>
          </a:xfrm>
          <a:prstGeom prst="rect">
            <a:avLst/>
          </a:prstGeom>
        </p:spPr>
      </p:pic>
      <p:cxnSp>
        <p:nvCxnSpPr>
          <p:cNvPr id="5" name="Conector recto 4">
            <a:extLst>
              <a:ext uri="{FF2B5EF4-FFF2-40B4-BE49-F238E27FC236}">
                <a16:creationId xmlns:a16="http://schemas.microsoft.com/office/drawing/2014/main" id="{1B3000ED-CDA7-4553-8D31-54DCA96936B0}"/>
              </a:ext>
            </a:extLst>
          </p:cNvPr>
          <p:cNvCxnSpPr>
            <a:cxnSpLocks/>
          </p:cNvCxnSpPr>
          <p:nvPr/>
        </p:nvCxnSpPr>
        <p:spPr>
          <a:xfrm>
            <a:off x="992779" y="2404323"/>
            <a:ext cx="10031521" cy="0"/>
          </a:xfrm>
          <a:prstGeom prst="line">
            <a:avLst/>
          </a:prstGeom>
          <a:ln w="12700">
            <a:solidFill>
              <a:srgbClr val="ECECEC"/>
            </a:solidFill>
          </a:ln>
        </p:spPr>
        <p:style>
          <a:lnRef idx="1">
            <a:schemeClr val="accent1"/>
          </a:lnRef>
          <a:fillRef idx="0">
            <a:schemeClr val="accent1"/>
          </a:fillRef>
          <a:effectRef idx="0">
            <a:schemeClr val="accent1"/>
          </a:effectRef>
          <a:fontRef idx="minor">
            <a:schemeClr val="tx1"/>
          </a:fontRef>
        </p:style>
      </p:cxnSp>
      <p:sp>
        <p:nvSpPr>
          <p:cNvPr id="11" name="Rectángulo: esquinas redondeadas 10">
            <a:extLst>
              <a:ext uri="{FF2B5EF4-FFF2-40B4-BE49-F238E27FC236}">
                <a16:creationId xmlns:a16="http://schemas.microsoft.com/office/drawing/2014/main" id="{B7524EF6-8D4B-4354-8F6D-ABD6211FB9C1}"/>
              </a:ext>
            </a:extLst>
          </p:cNvPr>
          <p:cNvSpPr/>
          <p:nvPr/>
        </p:nvSpPr>
        <p:spPr>
          <a:xfrm>
            <a:off x="992779" y="1864394"/>
            <a:ext cx="10031521" cy="3944983"/>
          </a:xfrm>
          <a:prstGeom prst="roundRect">
            <a:avLst>
              <a:gd name="adj" fmla="val 4087"/>
            </a:avLst>
          </a:prstGeom>
          <a:no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183234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C513155C-F0A7-404E-969C-F23E3F44B8C1}"/>
              </a:ext>
            </a:extLst>
          </p:cNvPr>
          <p:cNvSpPr/>
          <p:nvPr/>
        </p:nvSpPr>
        <p:spPr>
          <a:xfrm>
            <a:off x="5003197" y="1476928"/>
            <a:ext cx="2099673" cy="4890316"/>
          </a:xfrm>
          <a:prstGeom prst="roundRect">
            <a:avLst>
              <a:gd name="adj" fmla="val 10472"/>
            </a:avLst>
          </a:prstGeom>
          <a:noFill/>
          <a:ln w="28575">
            <a:solidFill>
              <a:srgbClr val="B59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553" name="CuadroTexto 3">
            <a:extLst>
              <a:ext uri="{FF2B5EF4-FFF2-40B4-BE49-F238E27FC236}">
                <a16:creationId xmlns:a16="http://schemas.microsoft.com/office/drawing/2014/main" id="{1C5DBC0C-D545-3A43-9C87-0A1D8B175A6B}"/>
              </a:ext>
            </a:extLst>
          </p:cNvPr>
          <p:cNvSpPr txBox="1">
            <a:spLocks noChangeArrowheads="1"/>
          </p:cNvSpPr>
          <p:nvPr/>
        </p:nvSpPr>
        <p:spPr bwMode="auto">
          <a:xfrm>
            <a:off x="0" y="269078"/>
            <a:ext cx="12192000" cy="93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50000"/>
              </a:lnSpc>
              <a:spcBef>
                <a:spcPct val="0"/>
              </a:spcBef>
              <a:buFontTx/>
              <a:buNone/>
            </a:pPr>
            <a:r>
              <a:rPr lang="es-CO" altLang="en-US" sz="2400" b="1">
                <a:latin typeface="Open Sans Extrabold" panose="020B0606030504020204" pitchFamily="34" charset="0"/>
              </a:rPr>
              <a:t>ONGOING MACRO THESIS</a:t>
            </a:r>
          </a:p>
          <a:p>
            <a:pPr algn="ctr" eaLnBrk="1" hangingPunct="1">
              <a:lnSpc>
                <a:spcPct val="150000"/>
              </a:lnSpc>
              <a:spcBef>
                <a:spcPct val="0"/>
              </a:spcBef>
              <a:buFontTx/>
              <a:buNone/>
            </a:pPr>
            <a:r>
              <a:rPr lang="en-US" altLang="en-US" sz="1400" b="1" dirty="0">
                <a:solidFill>
                  <a:srgbClr val="B59E60"/>
                </a:solidFill>
                <a:latin typeface="Open Sans SemiBold" panose="020B0606030504020204" pitchFamily="34" charset="0"/>
                <a:cs typeface="Open Sans SemiBold" panose="020B0606030504020204" pitchFamily="34" charset="0"/>
              </a:rPr>
              <a:t>MACRO TRENDS WE CONTINUE TO TRACK </a:t>
            </a:r>
            <a:r>
              <a:rPr lang="en-US" altLang="en-US" sz="1400" b="1" dirty="0">
                <a:solidFill>
                  <a:srgbClr val="B59E60"/>
                </a:solidFill>
                <a:latin typeface="Open Sans SemiBold" panose="020B0606030504020204" pitchFamily="34" charset="0"/>
                <a:cs typeface="Open Sans SemiBold" panose="020B0606030504020204" pitchFamily="34" charset="0"/>
                <a:sym typeface="Wingdings" pitchFamily="2" charset="2"/>
              </a:rPr>
              <a:t> TWO THESES WE ARE ACTIVELY LEANING INTO GOING INTO FUND TWO</a:t>
            </a:r>
            <a:endParaRPr lang="en-US" altLang="en-US" sz="1400" b="1" dirty="0">
              <a:solidFill>
                <a:srgbClr val="B59E60"/>
              </a:solidFill>
              <a:latin typeface="Open Sans SemiBold" panose="020B0606030504020204" pitchFamily="34" charset="0"/>
              <a:cs typeface="Open Sans SemiBold" panose="020B0606030504020204" pitchFamily="34" charset="0"/>
            </a:endParaRPr>
          </a:p>
        </p:txBody>
      </p:sp>
      <p:sp>
        <p:nvSpPr>
          <p:cNvPr id="23554" name="CuadroTexto 7">
            <a:extLst>
              <a:ext uri="{FF2B5EF4-FFF2-40B4-BE49-F238E27FC236}">
                <a16:creationId xmlns:a16="http://schemas.microsoft.com/office/drawing/2014/main" id="{27F04A5E-8D58-824D-B0AB-5C632C12F93F}"/>
              </a:ext>
            </a:extLst>
          </p:cNvPr>
          <p:cNvSpPr txBox="1">
            <a:spLocks noChangeArrowheads="1"/>
          </p:cNvSpPr>
          <p:nvPr/>
        </p:nvSpPr>
        <p:spPr bwMode="auto">
          <a:xfrm>
            <a:off x="540435" y="2366963"/>
            <a:ext cx="197643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n-US" altLang="en-US" sz="1200" b="1" dirty="0">
                <a:solidFill>
                  <a:srgbClr val="7F7F7F"/>
                </a:solidFill>
              </a:rPr>
              <a:t>”More Than the Vehicle” </a:t>
            </a:r>
          </a:p>
          <a:p>
            <a:pPr algn="ctr" eaLnBrk="1" hangingPunct="1">
              <a:lnSpc>
                <a:spcPct val="100000"/>
              </a:lnSpc>
              <a:spcBef>
                <a:spcPct val="0"/>
              </a:spcBef>
              <a:buFontTx/>
              <a:buNone/>
            </a:pPr>
            <a:endParaRPr lang="en-US" altLang="en-US" sz="1200" dirty="0">
              <a:solidFill>
                <a:srgbClr val="7F7F7F"/>
              </a:solidFill>
            </a:endParaRPr>
          </a:p>
          <a:p>
            <a:pPr algn="ctr" eaLnBrk="1" hangingPunct="1">
              <a:lnSpc>
                <a:spcPct val="100000"/>
              </a:lnSpc>
              <a:spcBef>
                <a:spcPct val="0"/>
              </a:spcBef>
              <a:buFontTx/>
              <a:buNone/>
            </a:pPr>
            <a:r>
              <a:rPr lang="en-US" altLang="en-US" sz="1200" dirty="0">
                <a:solidFill>
                  <a:srgbClr val="7F7F7F"/>
                </a:solidFill>
              </a:rPr>
              <a:t>Modern transportation requires reinvented mobility services such as data, ride sharing, infrastructure and new cyber vulnerabilities</a:t>
            </a:r>
          </a:p>
        </p:txBody>
      </p:sp>
      <p:sp>
        <p:nvSpPr>
          <p:cNvPr id="21" name="CuadroTexto 7">
            <a:extLst>
              <a:ext uri="{FF2B5EF4-FFF2-40B4-BE49-F238E27FC236}">
                <a16:creationId xmlns:a16="http://schemas.microsoft.com/office/drawing/2014/main" id="{585D04E3-92F7-6C4A-9A98-D49A0C887414}"/>
              </a:ext>
            </a:extLst>
          </p:cNvPr>
          <p:cNvSpPr txBox="1"/>
          <p:nvPr/>
        </p:nvSpPr>
        <p:spPr bwMode="auto">
          <a:xfrm>
            <a:off x="2824847" y="2365375"/>
            <a:ext cx="1928813" cy="831850"/>
          </a:xfrm>
          <a:prstGeom prst="rect">
            <a:avLst/>
          </a:prstGeom>
          <a:noFill/>
        </p:spPr>
        <p:txBody>
          <a:bodyPr>
            <a:spAutoFit/>
          </a:bodyPr>
          <a:lstStyle/>
          <a:p>
            <a:pPr algn="ctr" eaLnBrk="1" fontAlgn="auto" hangingPunct="1">
              <a:spcBef>
                <a:spcPts val="0"/>
              </a:spcBef>
              <a:spcAft>
                <a:spcPts val="0"/>
              </a:spcAft>
              <a:defRPr/>
            </a:pPr>
            <a:r>
              <a:rPr lang="en-US" sz="1200" dirty="0">
                <a:solidFill>
                  <a:schemeClr val="bg1">
                    <a:lumMod val="50000"/>
                  </a:schemeClr>
                </a:solidFill>
                <a:latin typeface="Calibri" charset="0"/>
                <a:ea typeface="ＭＳ Ｐゴシック" charset="-128"/>
              </a:rPr>
              <a:t>Generational shift of spending power to millennials with modern preferences</a:t>
            </a:r>
          </a:p>
        </p:txBody>
      </p:sp>
      <p:sp>
        <p:nvSpPr>
          <p:cNvPr id="24" name="CuadroTexto 7">
            <a:extLst>
              <a:ext uri="{FF2B5EF4-FFF2-40B4-BE49-F238E27FC236}">
                <a16:creationId xmlns:a16="http://schemas.microsoft.com/office/drawing/2014/main" id="{8D068102-5E46-9B41-A10F-B9C1F859DB2F}"/>
              </a:ext>
            </a:extLst>
          </p:cNvPr>
          <p:cNvSpPr txBox="1"/>
          <p:nvPr/>
        </p:nvSpPr>
        <p:spPr bwMode="auto">
          <a:xfrm>
            <a:off x="5188635" y="2379663"/>
            <a:ext cx="1677987" cy="830997"/>
          </a:xfrm>
          <a:prstGeom prst="rect">
            <a:avLst/>
          </a:prstGeom>
          <a:noFill/>
        </p:spPr>
        <p:txBody>
          <a:bodyPr>
            <a:spAutoFit/>
          </a:bodyPr>
          <a:lstStyle/>
          <a:p>
            <a:pPr algn="ctr" eaLnBrk="1" fontAlgn="auto" hangingPunct="1">
              <a:spcBef>
                <a:spcPts val="0"/>
              </a:spcBef>
              <a:spcAft>
                <a:spcPts val="0"/>
              </a:spcAft>
              <a:defRPr/>
            </a:pPr>
            <a:r>
              <a:rPr lang="en-US" sz="1200" dirty="0">
                <a:solidFill>
                  <a:schemeClr val="bg1">
                    <a:lumMod val="50000"/>
                  </a:schemeClr>
                </a:solidFill>
                <a:latin typeface="Calibri" charset="0"/>
                <a:ea typeface="ＭＳ Ｐゴシック" charset="-128"/>
              </a:rPr>
              <a:t>New technology advancing one of the largest, most inelastic and outdated industries</a:t>
            </a:r>
          </a:p>
        </p:txBody>
      </p:sp>
      <p:sp>
        <p:nvSpPr>
          <p:cNvPr id="27" name="CuadroTexto 7">
            <a:extLst>
              <a:ext uri="{FF2B5EF4-FFF2-40B4-BE49-F238E27FC236}">
                <a16:creationId xmlns:a16="http://schemas.microsoft.com/office/drawing/2014/main" id="{DF25DEEF-7926-5D46-BA1A-3A0C0159196E}"/>
              </a:ext>
            </a:extLst>
          </p:cNvPr>
          <p:cNvSpPr txBox="1"/>
          <p:nvPr/>
        </p:nvSpPr>
        <p:spPr bwMode="auto">
          <a:xfrm>
            <a:off x="7419757" y="2359025"/>
            <a:ext cx="1768475" cy="646331"/>
          </a:xfrm>
          <a:prstGeom prst="rect">
            <a:avLst/>
          </a:prstGeom>
          <a:noFill/>
        </p:spPr>
        <p:txBody>
          <a:bodyPr>
            <a:spAutoFit/>
          </a:bodyPr>
          <a:lstStyle/>
          <a:p>
            <a:pPr algn="ctr" eaLnBrk="1" fontAlgn="auto" hangingPunct="1">
              <a:spcBef>
                <a:spcPts val="0"/>
              </a:spcBef>
              <a:spcAft>
                <a:spcPts val="0"/>
              </a:spcAft>
              <a:defRPr/>
            </a:pPr>
            <a:r>
              <a:rPr lang="en-US" sz="1200" dirty="0">
                <a:solidFill>
                  <a:schemeClr val="bg1">
                    <a:lumMod val="50000"/>
                  </a:schemeClr>
                </a:solidFill>
                <a:latin typeface="Calibri" charset="0"/>
                <a:ea typeface="ＭＳ Ｐゴシック" charset="-128"/>
              </a:rPr>
              <a:t>Core HW and SW infrastructure to support blockchain adoption </a:t>
            </a:r>
          </a:p>
        </p:txBody>
      </p:sp>
      <p:sp>
        <p:nvSpPr>
          <p:cNvPr id="45" name="CuadroTexto 7">
            <a:extLst>
              <a:ext uri="{FF2B5EF4-FFF2-40B4-BE49-F238E27FC236}">
                <a16:creationId xmlns:a16="http://schemas.microsoft.com/office/drawing/2014/main" id="{2C8CCBB4-13F3-EC4B-AEA0-0C3EB140C49C}"/>
              </a:ext>
            </a:extLst>
          </p:cNvPr>
          <p:cNvSpPr txBox="1"/>
          <p:nvPr/>
        </p:nvSpPr>
        <p:spPr bwMode="auto">
          <a:xfrm>
            <a:off x="9714597" y="2359025"/>
            <a:ext cx="1825625" cy="646113"/>
          </a:xfrm>
          <a:prstGeom prst="rect">
            <a:avLst/>
          </a:prstGeom>
          <a:noFill/>
        </p:spPr>
        <p:txBody>
          <a:bodyPr>
            <a:spAutoFit/>
          </a:bodyPr>
          <a:lstStyle/>
          <a:p>
            <a:pPr algn="ctr" eaLnBrk="1" fontAlgn="auto" hangingPunct="1">
              <a:spcBef>
                <a:spcPts val="0"/>
              </a:spcBef>
              <a:spcAft>
                <a:spcPts val="0"/>
              </a:spcAft>
              <a:defRPr/>
            </a:pPr>
            <a:r>
              <a:rPr lang="en-US" sz="1200" dirty="0">
                <a:solidFill>
                  <a:schemeClr val="bg1">
                    <a:lumMod val="50000"/>
                  </a:schemeClr>
                </a:solidFill>
                <a:latin typeface="Calibri" charset="0"/>
                <a:ea typeface="ＭＳ Ｐゴシック" charset="-128"/>
              </a:rPr>
              <a:t>Enterprise budgets moving from CIO to micro-business units</a:t>
            </a:r>
          </a:p>
        </p:txBody>
      </p:sp>
      <p:sp>
        <p:nvSpPr>
          <p:cNvPr id="7191" name="CuadroTexto 6">
            <a:extLst>
              <a:ext uri="{FF2B5EF4-FFF2-40B4-BE49-F238E27FC236}">
                <a16:creationId xmlns:a16="http://schemas.microsoft.com/office/drawing/2014/main" id="{4D2D8537-C608-D843-A48F-0E035CA6F688}"/>
              </a:ext>
            </a:extLst>
          </p:cNvPr>
          <p:cNvSpPr txBox="1">
            <a:spLocks noChangeArrowheads="1"/>
          </p:cNvSpPr>
          <p:nvPr/>
        </p:nvSpPr>
        <p:spPr bwMode="auto">
          <a:xfrm>
            <a:off x="676960" y="1744409"/>
            <a:ext cx="1719262" cy="277812"/>
          </a:xfrm>
          <a:prstGeom prst="rect">
            <a:avLst/>
          </a:prstGeom>
          <a:noFill/>
          <a:ln w="9525">
            <a:noFill/>
            <a:miter lim="800000"/>
            <a:headEnd/>
            <a:tailEnd/>
          </a:ln>
        </p:spPr>
        <p:txBody>
          <a:bodyPr>
            <a:spAutoFit/>
          </a:bodyPr>
          <a:lstStyle/>
          <a:p>
            <a:pPr algn="ctr" eaLnBrk="1" hangingPunct="1">
              <a:defRPr/>
            </a:pPr>
            <a:r>
              <a:rPr lang="en-US" altLang="en-US" sz="1200" dirty="0">
                <a:solidFill>
                  <a:schemeClr val="bg2">
                    <a:lumMod val="25000"/>
                  </a:schemeClr>
                </a:solidFill>
                <a:latin typeface="Open Sans ExtraBold" pitchFamily="34" charset="0"/>
                <a:ea typeface="Open Sans ExtraBold" pitchFamily="34" charset="0"/>
                <a:cs typeface="Open Sans ExtraBold" pitchFamily="34" charset="0"/>
              </a:rPr>
              <a:t>MOBILITY SERVICES</a:t>
            </a:r>
          </a:p>
        </p:txBody>
      </p:sp>
      <p:sp>
        <p:nvSpPr>
          <p:cNvPr id="7192" name="CuadroTexto 6">
            <a:extLst>
              <a:ext uri="{FF2B5EF4-FFF2-40B4-BE49-F238E27FC236}">
                <a16:creationId xmlns:a16="http://schemas.microsoft.com/office/drawing/2014/main" id="{9B83E1D2-CFF9-AF4C-9A93-1B8527A3933A}"/>
              </a:ext>
            </a:extLst>
          </p:cNvPr>
          <p:cNvSpPr txBox="1">
            <a:spLocks noChangeArrowheads="1"/>
          </p:cNvSpPr>
          <p:nvPr/>
        </p:nvSpPr>
        <p:spPr bwMode="auto">
          <a:xfrm>
            <a:off x="2950260" y="1652334"/>
            <a:ext cx="1693862" cy="461963"/>
          </a:xfrm>
          <a:prstGeom prst="rect">
            <a:avLst/>
          </a:prstGeom>
          <a:noFill/>
          <a:ln w="9525">
            <a:noFill/>
            <a:miter lim="800000"/>
            <a:headEnd/>
            <a:tailEnd/>
          </a:ln>
        </p:spPr>
        <p:txBody>
          <a:bodyPr>
            <a:spAutoFit/>
          </a:bodyPr>
          <a:lstStyle/>
          <a:p>
            <a:pPr algn="ctr" eaLnBrk="1" hangingPunct="1">
              <a:defRPr/>
            </a:pPr>
            <a:r>
              <a:rPr lang="en-US" altLang="en-US" sz="1200" dirty="0">
                <a:solidFill>
                  <a:schemeClr val="bg2">
                    <a:lumMod val="25000"/>
                  </a:schemeClr>
                </a:solidFill>
                <a:latin typeface="Open Sans ExtraBold" pitchFamily="34" charset="0"/>
                <a:ea typeface="Open Sans ExtraBold" pitchFamily="34" charset="0"/>
                <a:cs typeface="Open Sans ExtraBold" pitchFamily="34" charset="0"/>
              </a:rPr>
              <a:t>MILLENNIAL BUYING POWER</a:t>
            </a:r>
          </a:p>
        </p:txBody>
      </p:sp>
      <p:sp>
        <p:nvSpPr>
          <p:cNvPr id="7193" name="CuadroTexto 6">
            <a:extLst>
              <a:ext uri="{FF2B5EF4-FFF2-40B4-BE49-F238E27FC236}">
                <a16:creationId xmlns:a16="http://schemas.microsoft.com/office/drawing/2014/main" id="{D048218B-6B41-8E45-9113-9F6EA209E28F}"/>
              </a:ext>
            </a:extLst>
          </p:cNvPr>
          <p:cNvSpPr txBox="1">
            <a:spLocks noChangeArrowheads="1"/>
          </p:cNvSpPr>
          <p:nvPr/>
        </p:nvSpPr>
        <p:spPr bwMode="auto">
          <a:xfrm>
            <a:off x="5261660" y="1652483"/>
            <a:ext cx="1487487" cy="461665"/>
          </a:xfrm>
          <a:prstGeom prst="rect">
            <a:avLst/>
          </a:prstGeom>
          <a:noFill/>
          <a:ln w="9525">
            <a:noFill/>
            <a:miter lim="800000"/>
            <a:headEnd/>
            <a:tailEnd/>
          </a:ln>
        </p:spPr>
        <p:txBody>
          <a:bodyPr>
            <a:spAutoFit/>
          </a:bodyPr>
          <a:lstStyle/>
          <a:p>
            <a:pPr algn="ctr" eaLnBrk="1" hangingPunct="1">
              <a:defRPr/>
            </a:pPr>
            <a:r>
              <a:rPr lang="en-US" altLang="en-US" sz="1200" dirty="0">
                <a:solidFill>
                  <a:schemeClr val="bg2">
                    <a:lumMod val="25000"/>
                  </a:schemeClr>
                </a:solidFill>
                <a:latin typeface="Open Sans ExtraBold" pitchFamily="34" charset="0"/>
                <a:ea typeface="Open Sans ExtraBold" pitchFamily="34" charset="0"/>
                <a:cs typeface="Open Sans ExtraBold" pitchFamily="34" charset="0"/>
              </a:rPr>
              <a:t>AGRICULTURE &amp; FOODTECH</a:t>
            </a:r>
          </a:p>
        </p:txBody>
      </p:sp>
      <p:sp>
        <p:nvSpPr>
          <p:cNvPr id="7194" name="CuadroTexto 6">
            <a:extLst>
              <a:ext uri="{FF2B5EF4-FFF2-40B4-BE49-F238E27FC236}">
                <a16:creationId xmlns:a16="http://schemas.microsoft.com/office/drawing/2014/main" id="{0CD10D05-BD7D-6A4E-9C0D-6FFA133E87F6}"/>
              </a:ext>
            </a:extLst>
          </p:cNvPr>
          <p:cNvSpPr txBox="1">
            <a:spLocks noChangeArrowheads="1"/>
          </p:cNvSpPr>
          <p:nvPr/>
        </p:nvSpPr>
        <p:spPr bwMode="auto">
          <a:xfrm>
            <a:off x="7419757" y="1744816"/>
            <a:ext cx="1846262" cy="276999"/>
          </a:xfrm>
          <a:prstGeom prst="rect">
            <a:avLst/>
          </a:prstGeom>
          <a:noFill/>
          <a:ln w="9525">
            <a:noFill/>
            <a:miter lim="800000"/>
            <a:headEnd/>
            <a:tailEnd/>
          </a:ln>
        </p:spPr>
        <p:txBody>
          <a:bodyPr>
            <a:spAutoFit/>
          </a:bodyPr>
          <a:lstStyle/>
          <a:p>
            <a:pPr algn="ctr" eaLnBrk="1" hangingPunct="1">
              <a:defRPr/>
            </a:pPr>
            <a:r>
              <a:rPr lang="en-US" altLang="en-US" sz="1200" dirty="0">
                <a:solidFill>
                  <a:schemeClr val="bg2">
                    <a:lumMod val="25000"/>
                  </a:schemeClr>
                </a:solidFill>
                <a:latin typeface="Open Sans ExtraBold" pitchFamily="34" charset="0"/>
                <a:ea typeface="Open Sans ExtraBold" pitchFamily="34" charset="0"/>
                <a:cs typeface="Open Sans ExtraBold" pitchFamily="34" charset="0"/>
              </a:rPr>
              <a:t>BLOCKCHAIN</a:t>
            </a:r>
          </a:p>
        </p:txBody>
      </p:sp>
      <p:sp>
        <p:nvSpPr>
          <p:cNvPr id="7195" name="CuadroTexto 6">
            <a:extLst>
              <a:ext uri="{FF2B5EF4-FFF2-40B4-BE49-F238E27FC236}">
                <a16:creationId xmlns:a16="http://schemas.microsoft.com/office/drawing/2014/main" id="{6F00233D-940F-E94F-B7AB-BD4F3504FED8}"/>
              </a:ext>
            </a:extLst>
          </p:cNvPr>
          <p:cNvSpPr txBox="1">
            <a:spLocks noChangeArrowheads="1"/>
          </p:cNvSpPr>
          <p:nvPr/>
        </p:nvSpPr>
        <p:spPr bwMode="auto">
          <a:xfrm>
            <a:off x="9782493" y="1652334"/>
            <a:ext cx="1709738" cy="461963"/>
          </a:xfrm>
          <a:prstGeom prst="rect">
            <a:avLst/>
          </a:prstGeom>
          <a:noFill/>
          <a:ln w="9525">
            <a:noFill/>
            <a:miter lim="800000"/>
            <a:headEnd/>
            <a:tailEnd/>
          </a:ln>
        </p:spPr>
        <p:txBody>
          <a:bodyPr>
            <a:spAutoFit/>
          </a:bodyPr>
          <a:lstStyle/>
          <a:p>
            <a:pPr algn="ctr" eaLnBrk="1" hangingPunct="1">
              <a:defRPr/>
            </a:pPr>
            <a:r>
              <a:rPr lang="en-US" altLang="en-US" sz="1200" dirty="0">
                <a:solidFill>
                  <a:schemeClr val="bg2">
                    <a:lumMod val="25000"/>
                  </a:schemeClr>
                </a:solidFill>
                <a:latin typeface="Open Sans ExtraBold" pitchFamily="34" charset="0"/>
                <a:ea typeface="Open Sans ExtraBold" pitchFamily="34" charset="0"/>
                <a:cs typeface="Open Sans ExtraBold" pitchFamily="34" charset="0"/>
              </a:rPr>
              <a:t>MODERN ENTERPRISE </a:t>
            </a:r>
          </a:p>
        </p:txBody>
      </p:sp>
      <p:pic>
        <p:nvPicPr>
          <p:cNvPr id="23567" name="Picture 5">
            <a:extLst>
              <a:ext uri="{FF2B5EF4-FFF2-40B4-BE49-F238E27FC236}">
                <a16:creationId xmlns:a16="http://schemas.microsoft.com/office/drawing/2014/main" id="{E0C55DA4-107F-294C-8580-16C795301C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4969" y="4598536"/>
            <a:ext cx="643073" cy="29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6" descr="Image result for moovit logo">
            <a:extLst>
              <a:ext uri="{FF2B5EF4-FFF2-40B4-BE49-F238E27FC236}">
                <a16:creationId xmlns:a16="http://schemas.microsoft.com/office/drawing/2014/main" id="{9F49FE79-156D-D147-8C9D-1374BD1256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7135" y="5130845"/>
            <a:ext cx="859223" cy="19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45">
            <a:extLst>
              <a:ext uri="{FF2B5EF4-FFF2-40B4-BE49-F238E27FC236}">
                <a16:creationId xmlns:a16="http://schemas.microsoft.com/office/drawing/2014/main" id="{3974F43E-4A76-FF44-A62B-855742420A4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42785" y="4436360"/>
            <a:ext cx="891349" cy="24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8" name="Picture 40">
            <a:extLst>
              <a:ext uri="{FF2B5EF4-FFF2-40B4-BE49-F238E27FC236}">
                <a16:creationId xmlns:a16="http://schemas.microsoft.com/office/drawing/2014/main" id="{4805C921-D0EE-7443-B617-2EA314B755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27482" y="5165829"/>
            <a:ext cx="965143" cy="55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48 Rectángulo redondeado">
            <a:extLst>
              <a:ext uri="{FF2B5EF4-FFF2-40B4-BE49-F238E27FC236}">
                <a16:creationId xmlns:a16="http://schemas.microsoft.com/office/drawing/2014/main" id="{9FF70D94-74CA-2745-B070-E2840CAB196F}"/>
              </a:ext>
            </a:extLst>
          </p:cNvPr>
          <p:cNvSpPr/>
          <p:nvPr/>
        </p:nvSpPr>
        <p:spPr>
          <a:xfrm>
            <a:off x="611872" y="4130675"/>
            <a:ext cx="1860550" cy="2127250"/>
          </a:xfrm>
          <a:prstGeom prst="roundRect">
            <a:avLst>
              <a:gd name="adj" fmla="val 9002"/>
            </a:avLst>
          </a:prstGeom>
          <a:noFill/>
          <a:ln w="19050">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0" name="Rectángulo 20">
            <a:extLst>
              <a:ext uri="{FF2B5EF4-FFF2-40B4-BE49-F238E27FC236}">
                <a16:creationId xmlns:a16="http://schemas.microsoft.com/office/drawing/2014/main" id="{FE178FF3-4B28-8347-8024-0C06296E218B}"/>
              </a:ext>
            </a:extLst>
          </p:cNvPr>
          <p:cNvSpPr/>
          <p:nvPr/>
        </p:nvSpPr>
        <p:spPr bwMode="auto">
          <a:xfrm>
            <a:off x="691247" y="2139950"/>
            <a:ext cx="1708150" cy="50800"/>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defRPr/>
            </a:pPr>
            <a:endParaRPr lang="en-US" altLang="en-US" sz="1800" dirty="0">
              <a:solidFill>
                <a:srgbClr val="FFFFFF"/>
              </a:solidFill>
            </a:endParaRPr>
          </a:p>
        </p:txBody>
      </p:sp>
      <p:sp>
        <p:nvSpPr>
          <p:cNvPr id="52" name="Rectángulo 20">
            <a:extLst>
              <a:ext uri="{FF2B5EF4-FFF2-40B4-BE49-F238E27FC236}">
                <a16:creationId xmlns:a16="http://schemas.microsoft.com/office/drawing/2014/main" id="{F9F28FD7-8E39-7F4F-A3E7-E4A4635F63EA}"/>
              </a:ext>
            </a:extLst>
          </p:cNvPr>
          <p:cNvSpPr/>
          <p:nvPr/>
        </p:nvSpPr>
        <p:spPr bwMode="auto">
          <a:xfrm>
            <a:off x="2947085" y="2138363"/>
            <a:ext cx="1708150" cy="50800"/>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defRPr/>
            </a:pPr>
            <a:endParaRPr lang="en-US" altLang="en-US" sz="1800" dirty="0">
              <a:solidFill>
                <a:srgbClr val="FFFFFF"/>
              </a:solidFill>
            </a:endParaRPr>
          </a:p>
        </p:txBody>
      </p:sp>
      <p:sp>
        <p:nvSpPr>
          <p:cNvPr id="53" name="52 Rectángulo redondeado">
            <a:extLst>
              <a:ext uri="{FF2B5EF4-FFF2-40B4-BE49-F238E27FC236}">
                <a16:creationId xmlns:a16="http://schemas.microsoft.com/office/drawing/2014/main" id="{84A9DAA9-5B58-F84E-81CE-90838A18047B}"/>
              </a:ext>
            </a:extLst>
          </p:cNvPr>
          <p:cNvSpPr/>
          <p:nvPr/>
        </p:nvSpPr>
        <p:spPr>
          <a:xfrm>
            <a:off x="2878822" y="4129088"/>
            <a:ext cx="1862138" cy="2127250"/>
          </a:xfrm>
          <a:prstGeom prst="roundRect">
            <a:avLst>
              <a:gd name="adj" fmla="val 10810"/>
            </a:avLst>
          </a:prstGeom>
          <a:noFill/>
          <a:ln w="19050">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62" name="61 Conector recto">
            <a:extLst>
              <a:ext uri="{FF2B5EF4-FFF2-40B4-BE49-F238E27FC236}">
                <a16:creationId xmlns:a16="http://schemas.microsoft.com/office/drawing/2014/main" id="{7C59301C-0B35-EF48-9315-A1975600D881}"/>
              </a:ext>
            </a:extLst>
          </p:cNvPr>
          <p:cNvCxnSpPr>
            <a:endCxn id="53" idx="0"/>
          </p:cNvCxnSpPr>
          <p:nvPr/>
        </p:nvCxnSpPr>
        <p:spPr>
          <a:xfrm>
            <a:off x="3805922" y="3436938"/>
            <a:ext cx="3969" cy="692150"/>
          </a:xfrm>
          <a:prstGeom prst="line">
            <a:avLst/>
          </a:prstGeom>
          <a:ln w="190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64 Conector recto">
            <a:extLst>
              <a:ext uri="{FF2B5EF4-FFF2-40B4-BE49-F238E27FC236}">
                <a16:creationId xmlns:a16="http://schemas.microsoft.com/office/drawing/2014/main" id="{3C8AE40F-6357-984E-9885-EE9857CD8D60}"/>
              </a:ext>
            </a:extLst>
          </p:cNvPr>
          <p:cNvCxnSpPr/>
          <p:nvPr/>
        </p:nvCxnSpPr>
        <p:spPr>
          <a:xfrm>
            <a:off x="1516747" y="3822700"/>
            <a:ext cx="0" cy="315913"/>
          </a:xfrm>
          <a:prstGeom prst="line">
            <a:avLst/>
          </a:prstGeom>
          <a:ln w="190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68" name="67 Rectángulo redondeado">
            <a:extLst>
              <a:ext uri="{FF2B5EF4-FFF2-40B4-BE49-F238E27FC236}">
                <a16:creationId xmlns:a16="http://schemas.microsoft.com/office/drawing/2014/main" id="{72170BCB-F58F-174E-A859-DD5677587D90}"/>
              </a:ext>
            </a:extLst>
          </p:cNvPr>
          <p:cNvSpPr/>
          <p:nvPr/>
        </p:nvSpPr>
        <p:spPr>
          <a:xfrm>
            <a:off x="5125135" y="4127500"/>
            <a:ext cx="1860550" cy="2125663"/>
          </a:xfrm>
          <a:prstGeom prst="roundRect">
            <a:avLst>
              <a:gd name="adj" fmla="val 9453"/>
            </a:avLst>
          </a:prstGeom>
          <a:noFill/>
          <a:ln w="19050">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69" name="68 Conector recto">
            <a:extLst>
              <a:ext uri="{FF2B5EF4-FFF2-40B4-BE49-F238E27FC236}">
                <a16:creationId xmlns:a16="http://schemas.microsoft.com/office/drawing/2014/main" id="{245F8D62-B529-8148-9D10-33D2EB28DB4C}"/>
              </a:ext>
            </a:extLst>
          </p:cNvPr>
          <p:cNvCxnSpPr>
            <a:cxnSpLocks/>
            <a:endCxn id="68" idx="0"/>
          </p:cNvCxnSpPr>
          <p:nvPr/>
        </p:nvCxnSpPr>
        <p:spPr>
          <a:xfrm>
            <a:off x="6055410" y="3329354"/>
            <a:ext cx="0" cy="798146"/>
          </a:xfrm>
          <a:prstGeom prst="line">
            <a:avLst/>
          </a:prstGeom>
          <a:ln w="190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70" name="Rectángulo 20">
            <a:extLst>
              <a:ext uri="{FF2B5EF4-FFF2-40B4-BE49-F238E27FC236}">
                <a16:creationId xmlns:a16="http://schemas.microsoft.com/office/drawing/2014/main" id="{103F5945-DD42-9048-A174-39CEEF427BD4}"/>
              </a:ext>
            </a:extLst>
          </p:cNvPr>
          <p:cNvSpPr/>
          <p:nvPr/>
        </p:nvSpPr>
        <p:spPr bwMode="auto">
          <a:xfrm>
            <a:off x="5204510" y="2146300"/>
            <a:ext cx="1708150" cy="50800"/>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defRPr/>
            </a:pPr>
            <a:endParaRPr lang="en-US" altLang="en-US" sz="1800" dirty="0">
              <a:solidFill>
                <a:srgbClr val="FFFFFF"/>
              </a:solidFill>
            </a:endParaRPr>
          </a:p>
        </p:txBody>
      </p:sp>
      <p:sp>
        <p:nvSpPr>
          <p:cNvPr id="71" name="Rectángulo 20">
            <a:extLst>
              <a:ext uri="{FF2B5EF4-FFF2-40B4-BE49-F238E27FC236}">
                <a16:creationId xmlns:a16="http://schemas.microsoft.com/office/drawing/2014/main" id="{1B8846BC-9745-6645-995A-0B34ABD4D95D}"/>
              </a:ext>
            </a:extLst>
          </p:cNvPr>
          <p:cNvSpPr/>
          <p:nvPr/>
        </p:nvSpPr>
        <p:spPr bwMode="auto">
          <a:xfrm>
            <a:off x="7434044" y="2146300"/>
            <a:ext cx="1708150" cy="50800"/>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defRPr/>
            </a:pPr>
            <a:endParaRPr lang="en-US" altLang="en-US" sz="1800" dirty="0">
              <a:solidFill>
                <a:srgbClr val="FFFFFF"/>
              </a:solidFill>
            </a:endParaRPr>
          </a:p>
        </p:txBody>
      </p:sp>
      <p:sp>
        <p:nvSpPr>
          <p:cNvPr id="72" name="71 Rectángulo redondeado">
            <a:extLst>
              <a:ext uri="{FF2B5EF4-FFF2-40B4-BE49-F238E27FC236}">
                <a16:creationId xmlns:a16="http://schemas.microsoft.com/office/drawing/2014/main" id="{C0FE326B-3CDC-5B43-8CFB-30C3FD3A4FEE}"/>
              </a:ext>
            </a:extLst>
          </p:cNvPr>
          <p:cNvSpPr/>
          <p:nvPr/>
        </p:nvSpPr>
        <p:spPr>
          <a:xfrm>
            <a:off x="7419757" y="4125913"/>
            <a:ext cx="1862137" cy="2125662"/>
          </a:xfrm>
          <a:prstGeom prst="roundRect">
            <a:avLst>
              <a:gd name="adj" fmla="val 10360"/>
            </a:avLst>
          </a:prstGeom>
          <a:noFill/>
          <a:ln w="19050">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73" name="72 Conector recto">
            <a:extLst>
              <a:ext uri="{FF2B5EF4-FFF2-40B4-BE49-F238E27FC236}">
                <a16:creationId xmlns:a16="http://schemas.microsoft.com/office/drawing/2014/main" id="{A4E15454-2D66-E74B-95EF-4FACB570A883}"/>
              </a:ext>
            </a:extLst>
          </p:cNvPr>
          <p:cNvCxnSpPr>
            <a:cxnSpLocks/>
            <a:endCxn id="72" idx="0"/>
          </p:cNvCxnSpPr>
          <p:nvPr/>
        </p:nvCxnSpPr>
        <p:spPr>
          <a:xfrm>
            <a:off x="8350032" y="3117850"/>
            <a:ext cx="794" cy="1008063"/>
          </a:xfrm>
          <a:prstGeom prst="line">
            <a:avLst/>
          </a:prstGeom>
          <a:ln w="190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74" name="Rectángulo 20">
            <a:extLst>
              <a:ext uri="{FF2B5EF4-FFF2-40B4-BE49-F238E27FC236}">
                <a16:creationId xmlns:a16="http://schemas.microsoft.com/office/drawing/2014/main" id="{EA60DCAD-3FCF-A547-8F9F-AFEAA042D98F}"/>
              </a:ext>
            </a:extLst>
          </p:cNvPr>
          <p:cNvSpPr/>
          <p:nvPr/>
        </p:nvSpPr>
        <p:spPr bwMode="auto">
          <a:xfrm>
            <a:off x="9774922" y="2144713"/>
            <a:ext cx="1708150" cy="50800"/>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defRPr/>
            </a:pPr>
            <a:endParaRPr lang="en-US" altLang="en-US" sz="1800" dirty="0">
              <a:solidFill>
                <a:srgbClr val="FFFFFF"/>
              </a:solidFill>
            </a:endParaRPr>
          </a:p>
        </p:txBody>
      </p:sp>
      <p:sp>
        <p:nvSpPr>
          <p:cNvPr id="75" name="74 Rectángulo redondeado">
            <a:extLst>
              <a:ext uri="{FF2B5EF4-FFF2-40B4-BE49-F238E27FC236}">
                <a16:creationId xmlns:a16="http://schemas.microsoft.com/office/drawing/2014/main" id="{272A32A7-1471-8C41-9C84-A2D5DCAE76A9}"/>
              </a:ext>
            </a:extLst>
          </p:cNvPr>
          <p:cNvSpPr/>
          <p:nvPr/>
        </p:nvSpPr>
        <p:spPr>
          <a:xfrm>
            <a:off x="9692372" y="4135438"/>
            <a:ext cx="1862138" cy="2125662"/>
          </a:xfrm>
          <a:prstGeom prst="roundRect">
            <a:avLst>
              <a:gd name="adj" fmla="val 8558"/>
            </a:avLst>
          </a:prstGeom>
          <a:noFill/>
          <a:ln w="19050">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76" name="75 Conector recto">
            <a:extLst>
              <a:ext uri="{FF2B5EF4-FFF2-40B4-BE49-F238E27FC236}">
                <a16:creationId xmlns:a16="http://schemas.microsoft.com/office/drawing/2014/main" id="{9FC8D944-022B-A645-BEF9-00B73F2A831B}"/>
              </a:ext>
            </a:extLst>
          </p:cNvPr>
          <p:cNvCxnSpPr>
            <a:endCxn id="75" idx="0"/>
          </p:cNvCxnSpPr>
          <p:nvPr/>
        </p:nvCxnSpPr>
        <p:spPr>
          <a:xfrm flipH="1">
            <a:off x="10623441" y="3117850"/>
            <a:ext cx="794" cy="1017588"/>
          </a:xfrm>
          <a:prstGeom prst="line">
            <a:avLst/>
          </a:prstGeom>
          <a:ln w="190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3598" name="Picture 5">
            <a:extLst>
              <a:ext uri="{FF2B5EF4-FFF2-40B4-BE49-F238E27FC236}">
                <a16:creationId xmlns:a16="http://schemas.microsoft.com/office/drawing/2014/main" id="{CF87649F-5618-4943-977B-449CDD51013E}"/>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9955606" y="5114947"/>
            <a:ext cx="1223644" cy="13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0" name="Picture 7">
            <a:extLst>
              <a:ext uri="{FF2B5EF4-FFF2-40B4-BE49-F238E27FC236}">
                <a16:creationId xmlns:a16="http://schemas.microsoft.com/office/drawing/2014/main" id="{58DAAAFC-B7C8-0245-9332-C39290A4ED9A}"/>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3450716" y="4839636"/>
            <a:ext cx="675488" cy="27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1" name="Picture 50">
            <a:extLst>
              <a:ext uri="{FF2B5EF4-FFF2-40B4-BE49-F238E27FC236}">
                <a16:creationId xmlns:a16="http://schemas.microsoft.com/office/drawing/2014/main" id="{ED77980A-D1B7-B74D-80D3-EABC7D31009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67074" y="5620861"/>
            <a:ext cx="1355630" cy="24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9 Elipse">
            <a:extLst>
              <a:ext uri="{FF2B5EF4-FFF2-40B4-BE49-F238E27FC236}">
                <a16:creationId xmlns:a16="http://schemas.microsoft.com/office/drawing/2014/main" id="{71F4EA1C-907E-124B-A060-5DB6FB4B365D}"/>
              </a:ext>
            </a:extLst>
          </p:cNvPr>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4" name="11 CuadroTexto">
            <a:extLst>
              <a:ext uri="{FF2B5EF4-FFF2-40B4-BE49-F238E27FC236}">
                <a16:creationId xmlns:a16="http://schemas.microsoft.com/office/drawing/2014/main" id="{58E6E045-5BD8-884C-ABD0-5968AB1E7A88}"/>
              </a:ext>
            </a:extLst>
          </p:cNvPr>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11</a:t>
            </a:fld>
            <a:endParaRPr lang="es-ES" sz="1050" dirty="0">
              <a:latin typeface="Open Sans ExtraBold" pitchFamily="34" charset="0"/>
              <a:ea typeface="Open Sans ExtraBold" pitchFamily="34" charset="0"/>
              <a:cs typeface="Open Sans ExtraBold" pitchFamily="34" charset="0"/>
            </a:endParaRPr>
          </a:p>
        </p:txBody>
      </p:sp>
      <p:sp>
        <p:nvSpPr>
          <p:cNvPr id="56" name="12 CuadroTexto">
            <a:extLst>
              <a:ext uri="{FF2B5EF4-FFF2-40B4-BE49-F238E27FC236}">
                <a16:creationId xmlns:a16="http://schemas.microsoft.com/office/drawing/2014/main" id="{0F7130BD-80D4-1A4B-8FDF-B0FCB290FE5E}"/>
              </a:ext>
            </a:extLst>
          </p:cNvPr>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pic>
        <p:nvPicPr>
          <p:cNvPr id="57" name="Imagen 5">
            <a:extLst>
              <a:ext uri="{FF2B5EF4-FFF2-40B4-BE49-F238E27FC236}">
                <a16:creationId xmlns:a16="http://schemas.microsoft.com/office/drawing/2014/main" id="{424BF680-931B-B84C-9557-B9FC7AA2FBCB}"/>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13 Rectángulo redondeado">
            <a:extLst>
              <a:ext uri="{FF2B5EF4-FFF2-40B4-BE49-F238E27FC236}">
                <a16:creationId xmlns:a16="http://schemas.microsoft.com/office/drawing/2014/main" id="{85EFFB02-3B60-3141-992D-2A7B96F31D7A}"/>
              </a:ext>
            </a:extLst>
          </p:cNvPr>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9" name="Picture 42">
            <a:extLst>
              <a:ext uri="{FF2B5EF4-FFF2-40B4-BE49-F238E27FC236}">
                <a16:creationId xmlns:a16="http://schemas.microsoft.com/office/drawing/2014/main" id="{1E1541D0-7005-B748-BE1B-5CE756641BB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210691" y="4715196"/>
            <a:ext cx="819908" cy="246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41">
            <a:extLst>
              <a:ext uri="{FF2B5EF4-FFF2-40B4-BE49-F238E27FC236}">
                <a16:creationId xmlns:a16="http://schemas.microsoft.com/office/drawing/2014/main" id="{C238396E-E0FC-154A-94E1-AC40B88ECC82}"/>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10210691" y="4360663"/>
            <a:ext cx="819908" cy="17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32">
            <a:extLst>
              <a:ext uri="{FF2B5EF4-FFF2-40B4-BE49-F238E27FC236}">
                <a16:creationId xmlns:a16="http://schemas.microsoft.com/office/drawing/2014/main" id="{C26A2ECE-1497-C64B-ADCE-8510DA3CAA74}"/>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0233692" y="5894109"/>
            <a:ext cx="783501" cy="2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33">
            <a:extLst>
              <a:ext uri="{FF2B5EF4-FFF2-40B4-BE49-F238E27FC236}">
                <a16:creationId xmlns:a16="http://schemas.microsoft.com/office/drawing/2014/main" id="{8766C660-17E5-3E40-A1FE-B6881D6272F7}"/>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640187" y="4769772"/>
            <a:ext cx="1421278" cy="28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39">
            <a:extLst>
              <a:ext uri="{FF2B5EF4-FFF2-40B4-BE49-F238E27FC236}">
                <a16:creationId xmlns:a16="http://schemas.microsoft.com/office/drawing/2014/main" id="{89BFDAC4-3F80-A94A-894E-57E734BE195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600335" y="5077728"/>
            <a:ext cx="910149" cy="28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Imagen 9">
            <a:extLst>
              <a:ext uri="{FF2B5EF4-FFF2-40B4-BE49-F238E27FC236}">
                <a16:creationId xmlns:a16="http://schemas.microsoft.com/office/drawing/2014/main" id="{D685E26D-B4F6-574F-950F-EE5B5FF54498}"/>
              </a:ext>
            </a:extLst>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5775987" y="4393498"/>
            <a:ext cx="558846" cy="41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03B2A76B-965D-F442-9AC3-C4D5B604D8A1}"/>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481692" y="5596622"/>
            <a:ext cx="1091871" cy="451307"/>
          </a:xfrm>
          <a:prstGeom prst="rect">
            <a:avLst/>
          </a:prstGeom>
        </p:spPr>
      </p:pic>
      <p:pic>
        <p:nvPicPr>
          <p:cNvPr id="84" name="Picture 31">
            <a:extLst>
              <a:ext uri="{FF2B5EF4-FFF2-40B4-BE49-F238E27FC236}">
                <a16:creationId xmlns:a16="http://schemas.microsoft.com/office/drawing/2014/main" id="{A2ABF074-3011-C849-9147-15176ABE3FFE}"/>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10063128" y="5442236"/>
            <a:ext cx="1053461" cy="27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23">
            <a:extLst>
              <a:ext uri="{FF2B5EF4-FFF2-40B4-BE49-F238E27FC236}">
                <a16:creationId xmlns:a16="http://schemas.microsoft.com/office/drawing/2014/main" id="{9F76770A-1851-9E41-AC39-1117DFD4200E}"/>
              </a:ext>
            </a:extLst>
          </p:cNvPr>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3063026" y="5761655"/>
            <a:ext cx="1492142" cy="26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 descr="D:\Projects\Companies\Hanaco\Chain Reaction\NewLogo_Dark01.png">
            <a:extLst>
              <a:ext uri="{FF2B5EF4-FFF2-40B4-BE49-F238E27FC236}">
                <a16:creationId xmlns:a16="http://schemas.microsoft.com/office/drawing/2014/main" id="{4C24CB65-26F0-4ECC-8981-332FF051DD5A}"/>
              </a:ext>
            </a:extLst>
          </p:cNvPr>
          <p:cNvPicPr>
            <a:picLocks noChangeAspect="1" noChangeArrowheads="1"/>
          </p:cNvPicPr>
          <p:nvPr/>
        </p:nvPicPr>
        <p:blipFill>
          <a:blip r:embed="rId19" cstate="print"/>
          <a:srcRect/>
          <a:stretch>
            <a:fillRect/>
          </a:stretch>
        </p:blipFill>
        <p:spPr bwMode="auto">
          <a:xfrm>
            <a:off x="7700535" y="5390993"/>
            <a:ext cx="1284705" cy="178941"/>
          </a:xfrm>
          <a:prstGeom prst="rect">
            <a:avLst/>
          </a:prstGeom>
          <a:noFill/>
        </p:spPr>
      </p:pic>
      <p:sp>
        <p:nvSpPr>
          <p:cNvPr id="67" name="Rectángulo: esquinas redondeadas 66">
            <a:extLst>
              <a:ext uri="{FF2B5EF4-FFF2-40B4-BE49-F238E27FC236}">
                <a16:creationId xmlns:a16="http://schemas.microsoft.com/office/drawing/2014/main" id="{8C855B26-DDBE-4DB7-ACE1-47126A3BF8E5}"/>
              </a:ext>
            </a:extLst>
          </p:cNvPr>
          <p:cNvSpPr/>
          <p:nvPr/>
        </p:nvSpPr>
        <p:spPr>
          <a:xfrm>
            <a:off x="9561578" y="1472720"/>
            <a:ext cx="2086811" cy="4890316"/>
          </a:xfrm>
          <a:prstGeom prst="roundRect">
            <a:avLst>
              <a:gd name="adj" fmla="val 10472"/>
            </a:avLst>
          </a:prstGeom>
          <a:noFill/>
          <a:ln w="28575">
            <a:solidFill>
              <a:srgbClr val="B59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31344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Conector: angular 108">
            <a:extLst>
              <a:ext uri="{FF2B5EF4-FFF2-40B4-BE49-F238E27FC236}">
                <a16:creationId xmlns:a16="http://schemas.microsoft.com/office/drawing/2014/main" id="{22CB377E-71B1-446D-83EE-964B1D795B6A}"/>
              </a:ext>
            </a:extLst>
          </p:cNvPr>
          <p:cNvCxnSpPr/>
          <p:nvPr/>
        </p:nvCxnSpPr>
        <p:spPr>
          <a:xfrm flipV="1">
            <a:off x="2850678" y="4419186"/>
            <a:ext cx="819164" cy="535938"/>
          </a:xfrm>
          <a:prstGeom prst="bentConnector3">
            <a:avLst/>
          </a:prstGeom>
          <a:ln w="19050">
            <a:solidFill>
              <a:srgbClr val="CDD2E5"/>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ector: angular 109">
            <a:extLst>
              <a:ext uri="{FF2B5EF4-FFF2-40B4-BE49-F238E27FC236}">
                <a16:creationId xmlns:a16="http://schemas.microsoft.com/office/drawing/2014/main" id="{2AB4830E-5A4B-4484-B654-9F5057CED109}"/>
              </a:ext>
            </a:extLst>
          </p:cNvPr>
          <p:cNvCxnSpPr>
            <a:cxnSpLocks/>
          </p:cNvCxnSpPr>
          <p:nvPr/>
        </p:nvCxnSpPr>
        <p:spPr>
          <a:xfrm>
            <a:off x="2850678" y="4955124"/>
            <a:ext cx="819165" cy="551019"/>
          </a:xfrm>
          <a:prstGeom prst="bentConnector3">
            <a:avLst/>
          </a:prstGeom>
          <a:ln w="19050">
            <a:solidFill>
              <a:srgbClr val="CDD2E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angular 14">
            <a:extLst>
              <a:ext uri="{FF2B5EF4-FFF2-40B4-BE49-F238E27FC236}">
                <a16:creationId xmlns:a16="http://schemas.microsoft.com/office/drawing/2014/main" id="{1194E803-A74F-480F-A14A-028F4A670FAA}"/>
              </a:ext>
            </a:extLst>
          </p:cNvPr>
          <p:cNvCxnSpPr>
            <a:stCxn id="48" idx="3"/>
            <a:endCxn id="8" idx="1"/>
          </p:cNvCxnSpPr>
          <p:nvPr/>
        </p:nvCxnSpPr>
        <p:spPr>
          <a:xfrm flipV="1">
            <a:off x="2848337" y="1912452"/>
            <a:ext cx="819164" cy="535938"/>
          </a:xfrm>
          <a:prstGeom prst="bentConnector3">
            <a:avLst/>
          </a:prstGeom>
          <a:ln w="19050">
            <a:solidFill>
              <a:srgbClr val="CDD2E5"/>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onector: angular 107">
            <a:extLst>
              <a:ext uri="{FF2B5EF4-FFF2-40B4-BE49-F238E27FC236}">
                <a16:creationId xmlns:a16="http://schemas.microsoft.com/office/drawing/2014/main" id="{970E8E90-2359-4D60-8B5A-0583F7CF773C}"/>
              </a:ext>
            </a:extLst>
          </p:cNvPr>
          <p:cNvCxnSpPr>
            <a:cxnSpLocks/>
            <a:stCxn id="48" idx="3"/>
            <a:endCxn id="81" idx="2"/>
          </p:cNvCxnSpPr>
          <p:nvPr/>
        </p:nvCxnSpPr>
        <p:spPr>
          <a:xfrm>
            <a:off x="2848337" y="2448390"/>
            <a:ext cx="819165" cy="551019"/>
          </a:xfrm>
          <a:prstGeom prst="bentConnector3">
            <a:avLst/>
          </a:prstGeom>
          <a:ln w="19050">
            <a:solidFill>
              <a:srgbClr val="CDD2E5"/>
            </a:solidFill>
            <a:tailEnd type="triangle"/>
          </a:ln>
        </p:spPr>
        <p:style>
          <a:lnRef idx="1">
            <a:schemeClr val="accent1"/>
          </a:lnRef>
          <a:fillRef idx="0">
            <a:schemeClr val="accent1"/>
          </a:fillRef>
          <a:effectRef idx="0">
            <a:schemeClr val="accent1"/>
          </a:effectRef>
          <a:fontRef idx="minor">
            <a:schemeClr val="tx1"/>
          </a:fontRef>
        </p:style>
      </p:cxnSp>
      <p:sp>
        <p:nvSpPr>
          <p:cNvPr id="23553" name="CuadroTexto 3">
            <a:extLst>
              <a:ext uri="{FF2B5EF4-FFF2-40B4-BE49-F238E27FC236}">
                <a16:creationId xmlns:a16="http://schemas.microsoft.com/office/drawing/2014/main" id="{1C5DBC0C-D545-3A43-9C87-0A1D8B175A6B}"/>
              </a:ext>
            </a:extLst>
          </p:cNvPr>
          <p:cNvSpPr txBox="1">
            <a:spLocks noChangeArrowheads="1"/>
          </p:cNvSpPr>
          <p:nvPr/>
        </p:nvSpPr>
        <p:spPr bwMode="auto">
          <a:xfrm>
            <a:off x="0" y="270560"/>
            <a:ext cx="12192000" cy="93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50000"/>
              </a:lnSpc>
              <a:spcBef>
                <a:spcPct val="0"/>
              </a:spcBef>
              <a:buFontTx/>
              <a:buNone/>
            </a:pPr>
            <a:r>
              <a:rPr lang="es-CO" altLang="en-US" sz="2400" b="1">
                <a:latin typeface="Open Sans Extrabold" panose="020B0606030504020204" pitchFamily="34" charset="0"/>
              </a:rPr>
              <a:t>CORONA ACCELERATING TRENDS</a:t>
            </a:r>
          </a:p>
          <a:p>
            <a:pPr algn="ctr" eaLnBrk="1" hangingPunct="1">
              <a:lnSpc>
                <a:spcPct val="150000"/>
              </a:lnSpc>
              <a:spcBef>
                <a:spcPct val="0"/>
              </a:spcBef>
              <a:buFontTx/>
              <a:buNone/>
            </a:pPr>
            <a:r>
              <a:rPr lang="en-US" altLang="en-US" sz="1400" b="1" dirty="0">
                <a:solidFill>
                  <a:srgbClr val="B59E60"/>
                </a:solidFill>
                <a:latin typeface="Open Sans SemiBold" panose="020B0606030504020204" pitchFamily="34" charset="0"/>
                <a:cs typeface="Open Sans SemiBold" panose="020B0606030504020204" pitchFamily="34" charset="0"/>
              </a:rPr>
              <a:t>WE ARE UNBUNDLING MACRO THESES AND DIVING DEEPER INTO SUBSECTORS ACCELERATED BY CORONA</a:t>
            </a:r>
          </a:p>
        </p:txBody>
      </p:sp>
      <p:sp>
        <p:nvSpPr>
          <p:cNvPr id="51" name="9 Elipse">
            <a:extLst>
              <a:ext uri="{FF2B5EF4-FFF2-40B4-BE49-F238E27FC236}">
                <a16:creationId xmlns:a16="http://schemas.microsoft.com/office/drawing/2014/main" id="{71F4EA1C-907E-124B-A060-5DB6FB4B365D}"/>
              </a:ext>
            </a:extLst>
          </p:cNvPr>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4" name="11 CuadroTexto">
            <a:extLst>
              <a:ext uri="{FF2B5EF4-FFF2-40B4-BE49-F238E27FC236}">
                <a16:creationId xmlns:a16="http://schemas.microsoft.com/office/drawing/2014/main" id="{58E6E045-5BD8-884C-ABD0-5968AB1E7A88}"/>
              </a:ext>
            </a:extLst>
          </p:cNvPr>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12</a:t>
            </a:fld>
            <a:endParaRPr lang="es-ES" sz="1050" dirty="0">
              <a:latin typeface="Open Sans ExtraBold" pitchFamily="34" charset="0"/>
              <a:ea typeface="Open Sans ExtraBold" pitchFamily="34" charset="0"/>
              <a:cs typeface="Open Sans ExtraBold" pitchFamily="34" charset="0"/>
            </a:endParaRPr>
          </a:p>
        </p:txBody>
      </p:sp>
      <p:sp>
        <p:nvSpPr>
          <p:cNvPr id="56" name="12 CuadroTexto">
            <a:extLst>
              <a:ext uri="{FF2B5EF4-FFF2-40B4-BE49-F238E27FC236}">
                <a16:creationId xmlns:a16="http://schemas.microsoft.com/office/drawing/2014/main" id="{0F7130BD-80D4-1A4B-8FDF-B0FCB290FE5E}"/>
              </a:ext>
            </a:extLst>
          </p:cNvPr>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pic>
        <p:nvPicPr>
          <p:cNvPr id="57" name="Imagen 5">
            <a:extLst>
              <a:ext uri="{FF2B5EF4-FFF2-40B4-BE49-F238E27FC236}">
                <a16:creationId xmlns:a16="http://schemas.microsoft.com/office/drawing/2014/main" id="{424BF680-931B-B84C-9557-B9FC7AA2FBCB}"/>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13 Rectángulo redondeado">
            <a:extLst>
              <a:ext uri="{FF2B5EF4-FFF2-40B4-BE49-F238E27FC236}">
                <a16:creationId xmlns:a16="http://schemas.microsoft.com/office/drawing/2014/main" id="{85EFFB02-3B60-3141-992D-2A7B96F31D7A}"/>
              </a:ext>
            </a:extLst>
          </p:cNvPr>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6" name="CuadroTexto 6">
            <a:extLst>
              <a:ext uri="{FF2B5EF4-FFF2-40B4-BE49-F238E27FC236}">
                <a16:creationId xmlns:a16="http://schemas.microsoft.com/office/drawing/2014/main" id="{C89025DA-F5DE-4754-BCE8-D52AB179E354}"/>
              </a:ext>
            </a:extLst>
          </p:cNvPr>
          <p:cNvSpPr txBox="1">
            <a:spLocks noChangeArrowheads="1"/>
          </p:cNvSpPr>
          <p:nvPr/>
        </p:nvSpPr>
        <p:spPr bwMode="auto">
          <a:xfrm>
            <a:off x="982441" y="2098770"/>
            <a:ext cx="1709738" cy="646331"/>
          </a:xfrm>
          <a:prstGeom prst="rect">
            <a:avLst/>
          </a:prstGeom>
          <a:noFill/>
          <a:ln w="9525">
            <a:noFill/>
            <a:miter lim="800000"/>
            <a:headEnd/>
            <a:tailEnd/>
          </a:ln>
        </p:spPr>
        <p:txBody>
          <a:bodyPr>
            <a:spAutoFit/>
          </a:bodyPr>
          <a:lstStyle/>
          <a:p>
            <a:pPr algn="ctr" eaLnBrk="1" hangingPunct="1">
              <a:defRPr/>
            </a:pPr>
            <a:r>
              <a:rPr lang="en-US" altLang="en-US" sz="1200" dirty="0">
                <a:solidFill>
                  <a:srgbClr val="B59E60"/>
                </a:solidFill>
                <a:latin typeface="Open Sans ExtraBold" pitchFamily="34" charset="0"/>
                <a:ea typeface="Open Sans ExtraBold" pitchFamily="34" charset="0"/>
                <a:cs typeface="Open Sans ExtraBold" pitchFamily="34" charset="0"/>
              </a:rPr>
              <a:t>MACRO: </a:t>
            </a:r>
          </a:p>
          <a:p>
            <a:pPr algn="ctr">
              <a:defRPr/>
            </a:pPr>
            <a:r>
              <a:rPr lang="en-US" altLang="en-US" sz="1200" dirty="0">
                <a:solidFill>
                  <a:schemeClr val="bg2">
                    <a:lumMod val="25000"/>
                  </a:schemeClr>
                </a:solidFill>
                <a:latin typeface="Open Sans ExtraBold" pitchFamily="34" charset="0"/>
                <a:ea typeface="Open Sans ExtraBold" pitchFamily="34" charset="0"/>
                <a:cs typeface="Open Sans ExtraBold" pitchFamily="34" charset="0"/>
              </a:rPr>
              <a:t>AGRICULTURE &amp; FOODTECH</a:t>
            </a:r>
          </a:p>
        </p:txBody>
      </p:sp>
      <p:sp>
        <p:nvSpPr>
          <p:cNvPr id="47" name="Rectángulo 20">
            <a:extLst>
              <a:ext uri="{FF2B5EF4-FFF2-40B4-BE49-F238E27FC236}">
                <a16:creationId xmlns:a16="http://schemas.microsoft.com/office/drawing/2014/main" id="{5AE79860-6748-4A04-949D-14D85E593179}"/>
              </a:ext>
            </a:extLst>
          </p:cNvPr>
          <p:cNvSpPr/>
          <p:nvPr/>
        </p:nvSpPr>
        <p:spPr bwMode="auto">
          <a:xfrm>
            <a:off x="974870" y="2779152"/>
            <a:ext cx="1708150" cy="50800"/>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defRPr/>
            </a:pPr>
            <a:endParaRPr lang="en-US" altLang="en-US" sz="1800" dirty="0">
              <a:solidFill>
                <a:srgbClr val="FFFFFF"/>
              </a:solidFill>
            </a:endParaRPr>
          </a:p>
        </p:txBody>
      </p:sp>
      <p:sp>
        <p:nvSpPr>
          <p:cNvPr id="48" name="Rectángulo: esquinas redondeadas 47">
            <a:extLst>
              <a:ext uri="{FF2B5EF4-FFF2-40B4-BE49-F238E27FC236}">
                <a16:creationId xmlns:a16="http://schemas.microsoft.com/office/drawing/2014/main" id="{17BA9244-9A9C-48BB-8C9F-404239ACB680}"/>
              </a:ext>
            </a:extLst>
          </p:cNvPr>
          <p:cNvSpPr/>
          <p:nvPr/>
        </p:nvSpPr>
        <p:spPr>
          <a:xfrm>
            <a:off x="761526" y="1980858"/>
            <a:ext cx="2086811" cy="935064"/>
          </a:xfrm>
          <a:prstGeom prst="roundRect">
            <a:avLst>
              <a:gd name="adj" fmla="val 10472"/>
            </a:avLst>
          </a:prstGeom>
          <a:noFill/>
          <a:ln w="28575">
            <a:solidFill>
              <a:srgbClr val="B59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 name="Conector recto 5">
            <a:extLst>
              <a:ext uri="{FF2B5EF4-FFF2-40B4-BE49-F238E27FC236}">
                <a16:creationId xmlns:a16="http://schemas.microsoft.com/office/drawing/2014/main" id="{F10F2598-5E0B-4DE5-A43E-EF2CBDD21F2B}"/>
              </a:ext>
            </a:extLst>
          </p:cNvPr>
          <p:cNvCxnSpPr/>
          <p:nvPr/>
        </p:nvCxnSpPr>
        <p:spPr>
          <a:xfrm>
            <a:off x="626378" y="3691156"/>
            <a:ext cx="10905688" cy="0"/>
          </a:xfrm>
          <a:prstGeom prst="line">
            <a:avLst/>
          </a:prstGeom>
          <a:ln w="9525">
            <a:solidFill>
              <a:srgbClr val="F2F2F2"/>
            </a:solidFill>
            <a:prstDash val="solid"/>
          </a:ln>
        </p:spPr>
        <p:style>
          <a:lnRef idx="1">
            <a:schemeClr val="accent1"/>
          </a:lnRef>
          <a:fillRef idx="0">
            <a:schemeClr val="accent1"/>
          </a:fillRef>
          <a:effectRef idx="0">
            <a:schemeClr val="accent1"/>
          </a:effectRef>
          <a:fontRef idx="minor">
            <a:schemeClr val="tx1"/>
          </a:fontRef>
        </p:style>
      </p:cxnSp>
      <p:sp>
        <p:nvSpPr>
          <p:cNvPr id="50" name="CuadroTexto 6">
            <a:extLst>
              <a:ext uri="{FF2B5EF4-FFF2-40B4-BE49-F238E27FC236}">
                <a16:creationId xmlns:a16="http://schemas.microsoft.com/office/drawing/2014/main" id="{22BE10BC-F675-42C8-8197-DEE5EB0A34D2}"/>
              </a:ext>
            </a:extLst>
          </p:cNvPr>
          <p:cNvSpPr txBox="1">
            <a:spLocks noChangeArrowheads="1"/>
          </p:cNvSpPr>
          <p:nvPr/>
        </p:nvSpPr>
        <p:spPr bwMode="auto">
          <a:xfrm>
            <a:off x="982441" y="4584303"/>
            <a:ext cx="1709738" cy="646331"/>
          </a:xfrm>
          <a:prstGeom prst="rect">
            <a:avLst/>
          </a:prstGeom>
          <a:noFill/>
          <a:ln w="9525">
            <a:noFill/>
            <a:miter lim="800000"/>
            <a:headEnd/>
            <a:tailEnd/>
          </a:ln>
        </p:spPr>
        <p:txBody>
          <a:bodyPr>
            <a:spAutoFit/>
          </a:bodyPr>
          <a:lstStyle/>
          <a:p>
            <a:pPr algn="ctr" eaLnBrk="1" hangingPunct="1">
              <a:defRPr/>
            </a:pPr>
            <a:r>
              <a:rPr lang="en-US" altLang="en-US" sz="1200" dirty="0">
                <a:solidFill>
                  <a:srgbClr val="B59E60"/>
                </a:solidFill>
                <a:latin typeface="Open Sans ExtraBold" pitchFamily="34" charset="0"/>
                <a:ea typeface="Open Sans ExtraBold" pitchFamily="34" charset="0"/>
                <a:cs typeface="Open Sans ExtraBold" pitchFamily="34" charset="0"/>
              </a:rPr>
              <a:t>MACRO: </a:t>
            </a:r>
          </a:p>
          <a:p>
            <a:pPr algn="ctr" eaLnBrk="1" hangingPunct="1">
              <a:defRPr/>
            </a:pPr>
            <a:r>
              <a:rPr lang="en-US" altLang="en-US" sz="1200" dirty="0">
                <a:solidFill>
                  <a:schemeClr val="bg2">
                    <a:lumMod val="25000"/>
                  </a:schemeClr>
                </a:solidFill>
                <a:latin typeface="Open Sans ExtraBold" pitchFamily="34" charset="0"/>
                <a:ea typeface="Open Sans ExtraBold" pitchFamily="34" charset="0"/>
                <a:cs typeface="Open Sans ExtraBold" pitchFamily="34" charset="0"/>
              </a:rPr>
              <a:t>MODERN ENTERPRISE </a:t>
            </a:r>
          </a:p>
        </p:txBody>
      </p:sp>
      <p:sp>
        <p:nvSpPr>
          <p:cNvPr id="55" name="Rectángulo 20">
            <a:extLst>
              <a:ext uri="{FF2B5EF4-FFF2-40B4-BE49-F238E27FC236}">
                <a16:creationId xmlns:a16="http://schemas.microsoft.com/office/drawing/2014/main" id="{3F6805F9-5C07-40C8-9D2A-BE8B38C0C536}"/>
              </a:ext>
            </a:extLst>
          </p:cNvPr>
          <p:cNvSpPr/>
          <p:nvPr/>
        </p:nvSpPr>
        <p:spPr bwMode="auto">
          <a:xfrm>
            <a:off x="974870" y="5264685"/>
            <a:ext cx="1708150" cy="50800"/>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defRPr/>
            </a:pPr>
            <a:endParaRPr lang="en-US" altLang="en-US" sz="1800" dirty="0">
              <a:solidFill>
                <a:srgbClr val="FFFFFF"/>
              </a:solidFill>
            </a:endParaRPr>
          </a:p>
        </p:txBody>
      </p:sp>
      <p:sp>
        <p:nvSpPr>
          <p:cNvPr id="59" name="Rectángulo: esquinas redondeadas 58">
            <a:extLst>
              <a:ext uri="{FF2B5EF4-FFF2-40B4-BE49-F238E27FC236}">
                <a16:creationId xmlns:a16="http://schemas.microsoft.com/office/drawing/2014/main" id="{446D2BBB-A473-44F0-B430-280A963EBEC3}"/>
              </a:ext>
            </a:extLst>
          </p:cNvPr>
          <p:cNvSpPr/>
          <p:nvPr/>
        </p:nvSpPr>
        <p:spPr>
          <a:xfrm>
            <a:off x="761526" y="4466391"/>
            <a:ext cx="2086811" cy="935064"/>
          </a:xfrm>
          <a:prstGeom prst="roundRect">
            <a:avLst>
              <a:gd name="adj" fmla="val 10472"/>
            </a:avLst>
          </a:prstGeom>
          <a:noFill/>
          <a:ln w="28575">
            <a:solidFill>
              <a:srgbClr val="B59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0" name="CuadroTexto 7">
            <a:extLst>
              <a:ext uri="{FF2B5EF4-FFF2-40B4-BE49-F238E27FC236}">
                <a16:creationId xmlns:a16="http://schemas.microsoft.com/office/drawing/2014/main" id="{96FE6C55-BFF2-406F-8C94-877141D7CC2A}"/>
              </a:ext>
            </a:extLst>
          </p:cNvPr>
          <p:cNvSpPr txBox="1"/>
          <p:nvPr/>
        </p:nvSpPr>
        <p:spPr bwMode="auto">
          <a:xfrm>
            <a:off x="5472351" y="1627079"/>
            <a:ext cx="2597858" cy="577081"/>
          </a:xfrm>
          <a:prstGeom prst="rect">
            <a:avLst/>
          </a:prstGeom>
          <a:noFill/>
        </p:spPr>
        <p:txBody>
          <a:bodyPr wrap="square">
            <a:spAutoFit/>
          </a:bodyPr>
          <a:lstStyle/>
          <a:p>
            <a:pPr eaLnBrk="1" fontAlgn="auto" hangingPunct="1">
              <a:spcBef>
                <a:spcPts val="0"/>
              </a:spcBef>
              <a:spcAft>
                <a:spcPts val="0"/>
              </a:spcAft>
              <a:defRPr/>
            </a:pPr>
            <a:r>
              <a:rPr lang="en-US" sz="1050" dirty="0">
                <a:solidFill>
                  <a:schemeClr val="bg1">
                    <a:lumMod val="50000"/>
                  </a:schemeClr>
                </a:solidFill>
                <a:latin typeface="Calibri" charset="0"/>
                <a:ea typeface="ＭＳ Ｐゴシック" charset="-128"/>
              </a:rPr>
              <a:t>Online ordering and ecommerce poised to grow faster resulting in increased focus on inventory, payments, shipping and logistics </a:t>
            </a:r>
          </a:p>
        </p:txBody>
      </p:sp>
      <p:sp>
        <p:nvSpPr>
          <p:cNvPr id="62" name="CuadroTexto 7">
            <a:extLst>
              <a:ext uri="{FF2B5EF4-FFF2-40B4-BE49-F238E27FC236}">
                <a16:creationId xmlns:a16="http://schemas.microsoft.com/office/drawing/2014/main" id="{B9E127F3-3AA2-4201-BF4B-8C8ACC63D91D}"/>
              </a:ext>
            </a:extLst>
          </p:cNvPr>
          <p:cNvSpPr txBox="1"/>
          <p:nvPr/>
        </p:nvSpPr>
        <p:spPr bwMode="auto">
          <a:xfrm>
            <a:off x="5472351" y="2792165"/>
            <a:ext cx="2597858" cy="415498"/>
          </a:xfrm>
          <a:prstGeom prst="rect">
            <a:avLst/>
          </a:prstGeom>
          <a:noFill/>
        </p:spPr>
        <p:txBody>
          <a:bodyPr wrap="square">
            <a:spAutoFit/>
          </a:bodyPr>
          <a:lstStyle/>
          <a:p>
            <a:pPr eaLnBrk="1" fontAlgn="auto" hangingPunct="1">
              <a:spcBef>
                <a:spcPts val="0"/>
              </a:spcBef>
              <a:spcAft>
                <a:spcPts val="0"/>
              </a:spcAft>
              <a:defRPr/>
            </a:pPr>
            <a:r>
              <a:rPr lang="en-US" sz="1050" dirty="0">
                <a:solidFill>
                  <a:schemeClr val="bg1">
                    <a:lumMod val="50000"/>
                  </a:schemeClr>
                </a:solidFill>
                <a:latin typeface="Calibri" charset="0"/>
                <a:ea typeface="ＭＳ Ｐゴシック" charset="-128"/>
              </a:rPr>
              <a:t>Online grocery, cloud kitchens and enabling technology for incumbents</a:t>
            </a:r>
          </a:p>
        </p:txBody>
      </p:sp>
      <p:sp>
        <p:nvSpPr>
          <p:cNvPr id="8" name="Rectángulo 7">
            <a:extLst>
              <a:ext uri="{FF2B5EF4-FFF2-40B4-BE49-F238E27FC236}">
                <a16:creationId xmlns:a16="http://schemas.microsoft.com/office/drawing/2014/main" id="{CC2A1425-821C-4540-A814-89A682EFB4A0}"/>
              </a:ext>
            </a:extLst>
          </p:cNvPr>
          <p:cNvSpPr/>
          <p:nvPr/>
        </p:nvSpPr>
        <p:spPr>
          <a:xfrm>
            <a:off x="3667501" y="1627079"/>
            <a:ext cx="1669409" cy="570745"/>
          </a:xfrm>
          <a:prstGeom prst="rect">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9" name="Rectángulo 20">
            <a:extLst>
              <a:ext uri="{FF2B5EF4-FFF2-40B4-BE49-F238E27FC236}">
                <a16:creationId xmlns:a16="http://schemas.microsoft.com/office/drawing/2014/main" id="{CF47A530-43A7-44DC-9DD3-505787E44F5E}"/>
              </a:ext>
            </a:extLst>
          </p:cNvPr>
          <p:cNvSpPr/>
          <p:nvPr/>
        </p:nvSpPr>
        <p:spPr bwMode="auto">
          <a:xfrm rot="5400000">
            <a:off x="3412479" y="1887052"/>
            <a:ext cx="570745" cy="50800"/>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defRPr/>
            </a:pPr>
            <a:endParaRPr lang="en-US" altLang="en-US" sz="1800" dirty="0">
              <a:solidFill>
                <a:srgbClr val="FFFFFF"/>
              </a:solidFill>
            </a:endParaRPr>
          </a:p>
        </p:txBody>
      </p:sp>
      <p:sp>
        <p:nvSpPr>
          <p:cNvPr id="66" name="CuadroTexto 6">
            <a:extLst>
              <a:ext uri="{FF2B5EF4-FFF2-40B4-BE49-F238E27FC236}">
                <a16:creationId xmlns:a16="http://schemas.microsoft.com/office/drawing/2014/main" id="{6377A112-1EBB-4447-918A-78F6D6584BD7}"/>
              </a:ext>
            </a:extLst>
          </p:cNvPr>
          <p:cNvSpPr txBox="1">
            <a:spLocks noChangeArrowheads="1"/>
          </p:cNvSpPr>
          <p:nvPr/>
        </p:nvSpPr>
        <p:spPr bwMode="auto">
          <a:xfrm>
            <a:off x="3723251" y="1712396"/>
            <a:ext cx="1613659" cy="400110"/>
          </a:xfrm>
          <a:prstGeom prst="rect">
            <a:avLst/>
          </a:prstGeom>
          <a:noFill/>
          <a:ln w="9525">
            <a:noFill/>
            <a:miter lim="800000"/>
            <a:headEnd/>
            <a:tailEnd/>
          </a:ln>
        </p:spPr>
        <p:txBody>
          <a:bodyPr wrap="square">
            <a:spAutoFit/>
          </a:bodyPr>
          <a:lstStyle/>
          <a:p>
            <a:pPr algn="ctr" eaLnBrk="1" hangingPunct="1">
              <a:defRPr/>
            </a:pPr>
            <a:r>
              <a:rPr lang="en-US" altLang="en-US" sz="1000" dirty="0">
                <a:solidFill>
                  <a:schemeClr val="bg2">
                    <a:lumMod val="25000"/>
                  </a:schemeClr>
                </a:solidFill>
                <a:latin typeface="Open Sans ExtraBold" pitchFamily="34" charset="0"/>
                <a:ea typeface="Open Sans ExtraBold" pitchFamily="34" charset="0"/>
                <a:cs typeface="Open Sans ExtraBold" pitchFamily="34" charset="0"/>
              </a:rPr>
              <a:t>LOGISTICS INFRASTRUCTURE </a:t>
            </a:r>
          </a:p>
        </p:txBody>
      </p:sp>
      <p:sp>
        <p:nvSpPr>
          <p:cNvPr id="78" name="Rectángulo 77">
            <a:extLst>
              <a:ext uri="{FF2B5EF4-FFF2-40B4-BE49-F238E27FC236}">
                <a16:creationId xmlns:a16="http://schemas.microsoft.com/office/drawing/2014/main" id="{0CC00C95-77AE-45B6-B828-210EA7A70BE6}"/>
              </a:ext>
            </a:extLst>
          </p:cNvPr>
          <p:cNvSpPr/>
          <p:nvPr/>
        </p:nvSpPr>
        <p:spPr>
          <a:xfrm>
            <a:off x="3662551" y="2714035"/>
            <a:ext cx="1669409" cy="570745"/>
          </a:xfrm>
          <a:prstGeom prst="rect">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1" name="Rectángulo 20">
            <a:extLst>
              <a:ext uri="{FF2B5EF4-FFF2-40B4-BE49-F238E27FC236}">
                <a16:creationId xmlns:a16="http://schemas.microsoft.com/office/drawing/2014/main" id="{BF71BB2F-D62E-4086-8F0A-AEF300F05B75}"/>
              </a:ext>
            </a:extLst>
          </p:cNvPr>
          <p:cNvSpPr/>
          <p:nvPr/>
        </p:nvSpPr>
        <p:spPr bwMode="auto">
          <a:xfrm rot="5400000">
            <a:off x="3407529" y="2974008"/>
            <a:ext cx="570745" cy="50800"/>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defRPr/>
            </a:pPr>
            <a:endParaRPr lang="en-US" altLang="en-US" sz="1800" dirty="0">
              <a:solidFill>
                <a:srgbClr val="FFFFFF"/>
              </a:solidFill>
            </a:endParaRPr>
          </a:p>
        </p:txBody>
      </p:sp>
      <p:sp>
        <p:nvSpPr>
          <p:cNvPr id="82" name="CuadroTexto 6">
            <a:extLst>
              <a:ext uri="{FF2B5EF4-FFF2-40B4-BE49-F238E27FC236}">
                <a16:creationId xmlns:a16="http://schemas.microsoft.com/office/drawing/2014/main" id="{B6B62242-C4F4-4156-AE19-0C113CB41982}"/>
              </a:ext>
            </a:extLst>
          </p:cNvPr>
          <p:cNvSpPr txBox="1">
            <a:spLocks noChangeArrowheads="1"/>
          </p:cNvSpPr>
          <p:nvPr/>
        </p:nvSpPr>
        <p:spPr bwMode="auto">
          <a:xfrm>
            <a:off x="3718301" y="2893074"/>
            <a:ext cx="1613659" cy="246221"/>
          </a:xfrm>
          <a:prstGeom prst="rect">
            <a:avLst/>
          </a:prstGeom>
          <a:noFill/>
          <a:ln w="9525">
            <a:noFill/>
            <a:miter lim="800000"/>
            <a:headEnd/>
            <a:tailEnd/>
          </a:ln>
        </p:spPr>
        <p:txBody>
          <a:bodyPr wrap="square">
            <a:spAutoFit/>
          </a:bodyPr>
          <a:lstStyle/>
          <a:p>
            <a:pPr algn="ctr">
              <a:defRPr/>
            </a:pPr>
            <a:r>
              <a:rPr lang="en-US" altLang="en-US" sz="1000" dirty="0">
                <a:solidFill>
                  <a:schemeClr val="bg2">
                    <a:lumMod val="25000"/>
                  </a:schemeClr>
                </a:solidFill>
                <a:latin typeface="Open Sans ExtraBold" pitchFamily="34" charset="0"/>
                <a:ea typeface="Open Sans ExtraBold" pitchFamily="34" charset="0"/>
                <a:cs typeface="Open Sans ExtraBold" pitchFamily="34" charset="0"/>
              </a:rPr>
              <a:t>GROCERY AND FOOD</a:t>
            </a:r>
          </a:p>
        </p:txBody>
      </p:sp>
      <p:sp>
        <p:nvSpPr>
          <p:cNvPr id="83" name="71 Rectángulo redondeado">
            <a:extLst>
              <a:ext uri="{FF2B5EF4-FFF2-40B4-BE49-F238E27FC236}">
                <a16:creationId xmlns:a16="http://schemas.microsoft.com/office/drawing/2014/main" id="{9E741886-3A59-4732-B854-99DD104A78A9}"/>
              </a:ext>
            </a:extLst>
          </p:cNvPr>
          <p:cNvSpPr/>
          <p:nvPr/>
        </p:nvSpPr>
        <p:spPr>
          <a:xfrm>
            <a:off x="8386185" y="1459683"/>
            <a:ext cx="3145881" cy="876239"/>
          </a:xfrm>
          <a:prstGeom prst="roundRect">
            <a:avLst>
              <a:gd name="adj" fmla="val 9104"/>
            </a:avLst>
          </a:prstGeom>
          <a:noFill/>
          <a:ln w="19050">
            <a:solidFill>
              <a:srgbClr val="CDD2E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pic>
        <p:nvPicPr>
          <p:cNvPr id="84" name="Picture 10">
            <a:extLst>
              <a:ext uri="{FF2B5EF4-FFF2-40B4-BE49-F238E27FC236}">
                <a16:creationId xmlns:a16="http://schemas.microsoft.com/office/drawing/2014/main" id="{EAB8974F-F550-4D1B-9414-7DC7D31BC8D7}"/>
              </a:ext>
            </a:extLst>
          </p:cNvPr>
          <p:cNvPicPr>
            <a:picLocks noChangeAspect="1"/>
          </p:cNvPicPr>
          <p:nvPr/>
        </p:nvPicPr>
        <p:blipFill>
          <a:blip r:embed="rId3"/>
          <a:stretch>
            <a:fillRect/>
          </a:stretch>
        </p:blipFill>
        <p:spPr>
          <a:xfrm>
            <a:off x="9669768" y="1741763"/>
            <a:ext cx="606746" cy="323598"/>
          </a:xfrm>
          <a:prstGeom prst="rect">
            <a:avLst/>
          </a:prstGeom>
        </p:spPr>
      </p:pic>
      <p:pic>
        <p:nvPicPr>
          <p:cNvPr id="85" name="Picture 16">
            <a:extLst>
              <a:ext uri="{FF2B5EF4-FFF2-40B4-BE49-F238E27FC236}">
                <a16:creationId xmlns:a16="http://schemas.microsoft.com/office/drawing/2014/main" id="{4BD5CCE7-CBBB-4BAC-B90B-3D2F2852B486}"/>
              </a:ext>
            </a:extLst>
          </p:cNvPr>
          <p:cNvPicPr>
            <a:picLocks noChangeAspect="1"/>
          </p:cNvPicPr>
          <p:nvPr/>
        </p:nvPicPr>
        <p:blipFill>
          <a:blip r:embed="rId4"/>
          <a:stretch>
            <a:fillRect/>
          </a:stretch>
        </p:blipFill>
        <p:spPr>
          <a:xfrm>
            <a:off x="8548347" y="1779947"/>
            <a:ext cx="906045" cy="261359"/>
          </a:xfrm>
          <a:prstGeom prst="rect">
            <a:avLst/>
          </a:prstGeom>
        </p:spPr>
      </p:pic>
      <p:pic>
        <p:nvPicPr>
          <p:cNvPr id="87" name="Picture 17">
            <a:extLst>
              <a:ext uri="{FF2B5EF4-FFF2-40B4-BE49-F238E27FC236}">
                <a16:creationId xmlns:a16="http://schemas.microsoft.com/office/drawing/2014/main" id="{14BDA035-3630-4ABF-BAF5-48318E1A2D61}"/>
              </a:ext>
            </a:extLst>
          </p:cNvPr>
          <p:cNvPicPr>
            <a:picLocks noChangeAspect="1"/>
          </p:cNvPicPr>
          <p:nvPr/>
        </p:nvPicPr>
        <p:blipFill>
          <a:blip r:embed="rId5"/>
          <a:stretch>
            <a:fillRect/>
          </a:stretch>
        </p:blipFill>
        <p:spPr>
          <a:xfrm>
            <a:off x="10495845" y="1800281"/>
            <a:ext cx="857647" cy="224247"/>
          </a:xfrm>
          <a:prstGeom prst="rect">
            <a:avLst/>
          </a:prstGeom>
        </p:spPr>
      </p:pic>
      <p:sp>
        <p:nvSpPr>
          <p:cNvPr id="88" name="71 Rectángulo redondeado">
            <a:extLst>
              <a:ext uri="{FF2B5EF4-FFF2-40B4-BE49-F238E27FC236}">
                <a16:creationId xmlns:a16="http://schemas.microsoft.com/office/drawing/2014/main" id="{83C0E6DF-F4E3-4AD0-9D4C-22BBE5C40D07}"/>
              </a:ext>
            </a:extLst>
          </p:cNvPr>
          <p:cNvSpPr/>
          <p:nvPr/>
        </p:nvSpPr>
        <p:spPr>
          <a:xfrm>
            <a:off x="8386185" y="2575419"/>
            <a:ext cx="3145881" cy="876239"/>
          </a:xfrm>
          <a:prstGeom prst="roundRect">
            <a:avLst>
              <a:gd name="adj" fmla="val 9104"/>
            </a:avLst>
          </a:prstGeom>
          <a:noFill/>
          <a:ln w="19050">
            <a:solidFill>
              <a:srgbClr val="CDD2E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pic>
        <p:nvPicPr>
          <p:cNvPr id="89" name="Picture 78">
            <a:extLst>
              <a:ext uri="{FF2B5EF4-FFF2-40B4-BE49-F238E27FC236}">
                <a16:creationId xmlns:a16="http://schemas.microsoft.com/office/drawing/2014/main" id="{BC96AEE0-B7CA-4415-88EA-4B6B344CBE9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617647" y="2915922"/>
            <a:ext cx="781945" cy="218204"/>
          </a:xfrm>
          <a:prstGeom prst="rect">
            <a:avLst/>
          </a:prstGeom>
        </p:spPr>
      </p:pic>
      <p:pic>
        <p:nvPicPr>
          <p:cNvPr id="90" name="Picture 39">
            <a:extLst>
              <a:ext uri="{FF2B5EF4-FFF2-40B4-BE49-F238E27FC236}">
                <a16:creationId xmlns:a16="http://schemas.microsoft.com/office/drawing/2014/main" id="{0106D7F6-7D1B-4085-AC80-4A60D450F658}"/>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621356" y="2899566"/>
            <a:ext cx="767179" cy="23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9">
            <a:extLst>
              <a:ext uri="{FF2B5EF4-FFF2-40B4-BE49-F238E27FC236}">
                <a16:creationId xmlns:a16="http://schemas.microsoft.com/office/drawing/2014/main" id="{43A4FCF0-A3D9-49FF-A83F-66081A73BE79}"/>
              </a:ext>
            </a:extLst>
          </p:cNvPr>
          <p:cNvPicPr>
            <a:picLocks noChangeAspect="1"/>
          </p:cNvPicPr>
          <p:nvPr/>
        </p:nvPicPr>
        <p:blipFill>
          <a:blip r:embed="rId8"/>
          <a:stretch>
            <a:fillRect/>
          </a:stretch>
        </p:blipFill>
        <p:spPr>
          <a:xfrm>
            <a:off x="10569331" y="2941127"/>
            <a:ext cx="767179" cy="186702"/>
          </a:xfrm>
          <a:prstGeom prst="rect">
            <a:avLst/>
          </a:prstGeom>
        </p:spPr>
      </p:pic>
      <p:sp>
        <p:nvSpPr>
          <p:cNvPr id="92" name="CuadroTexto 7">
            <a:extLst>
              <a:ext uri="{FF2B5EF4-FFF2-40B4-BE49-F238E27FC236}">
                <a16:creationId xmlns:a16="http://schemas.microsoft.com/office/drawing/2014/main" id="{ED1FABB4-A491-4AFC-9C1B-F0FA5432A79F}"/>
              </a:ext>
            </a:extLst>
          </p:cNvPr>
          <p:cNvSpPr txBox="1"/>
          <p:nvPr/>
        </p:nvSpPr>
        <p:spPr bwMode="auto">
          <a:xfrm>
            <a:off x="5472352" y="4091563"/>
            <a:ext cx="2597858" cy="738664"/>
          </a:xfrm>
          <a:prstGeom prst="rect">
            <a:avLst/>
          </a:prstGeom>
          <a:noFill/>
        </p:spPr>
        <p:txBody>
          <a:bodyPr wrap="square">
            <a:spAutoFit/>
          </a:bodyPr>
          <a:lstStyle/>
          <a:p>
            <a:pPr>
              <a:defRPr/>
            </a:pPr>
            <a:r>
              <a:rPr lang="en-US" sz="1050" dirty="0">
                <a:solidFill>
                  <a:schemeClr val="bg1">
                    <a:lumMod val="50000"/>
                  </a:schemeClr>
                </a:solidFill>
                <a:latin typeface="Calibri" charset="0"/>
                <a:ea typeface="ＭＳ Ｐゴシック" charset="-128"/>
              </a:rPr>
              <a:t>Tools enabling remote work (screensharing collaboration, productivity tools, recruiting) and the cyber response to a further distributed workforce</a:t>
            </a:r>
          </a:p>
        </p:txBody>
      </p:sp>
      <p:sp>
        <p:nvSpPr>
          <p:cNvPr id="93" name="CuadroTexto 7">
            <a:extLst>
              <a:ext uri="{FF2B5EF4-FFF2-40B4-BE49-F238E27FC236}">
                <a16:creationId xmlns:a16="http://schemas.microsoft.com/office/drawing/2014/main" id="{9F3BCC8A-6ADC-4A18-87AC-A530B865178E}"/>
              </a:ext>
            </a:extLst>
          </p:cNvPr>
          <p:cNvSpPr txBox="1"/>
          <p:nvPr/>
        </p:nvSpPr>
        <p:spPr bwMode="auto">
          <a:xfrm>
            <a:off x="5472352" y="5230634"/>
            <a:ext cx="2597858" cy="577081"/>
          </a:xfrm>
          <a:prstGeom prst="rect">
            <a:avLst/>
          </a:prstGeom>
          <a:noFill/>
        </p:spPr>
        <p:txBody>
          <a:bodyPr wrap="square">
            <a:spAutoFit/>
          </a:bodyPr>
          <a:lstStyle/>
          <a:p>
            <a:pPr>
              <a:defRPr/>
            </a:pPr>
            <a:r>
              <a:rPr lang="en-US" sz="1050" dirty="0">
                <a:solidFill>
                  <a:schemeClr val="bg1">
                    <a:lumMod val="50000"/>
                  </a:schemeClr>
                </a:solidFill>
                <a:latin typeface="Calibri" charset="0"/>
                <a:ea typeface="ＭＳ Ｐゴシック" charset="-128"/>
              </a:rPr>
              <a:t>Digitizing offline workflows to increase efficiencies and conversions </a:t>
            </a:r>
            <a:r>
              <a:rPr lang="en-US" sz="1050" dirty="0">
                <a:solidFill>
                  <a:schemeClr val="bg1">
                    <a:lumMod val="50000"/>
                  </a:schemeClr>
                </a:solidFill>
                <a:latin typeface="Calibri" charset="0"/>
                <a:ea typeface="ＭＳ Ｐゴシック" charset="-128"/>
                <a:sym typeface="Wingdings" pitchFamily="2" charset="2"/>
              </a:rPr>
              <a:t> especially for financial services </a:t>
            </a:r>
            <a:r>
              <a:rPr lang="en-US" sz="1050" dirty="0">
                <a:solidFill>
                  <a:schemeClr val="bg1">
                    <a:lumMod val="50000"/>
                  </a:schemeClr>
                </a:solidFill>
                <a:latin typeface="Calibri" charset="0"/>
                <a:ea typeface="ＭＳ Ｐゴシック" charset="-128"/>
              </a:rPr>
              <a:t> </a:t>
            </a:r>
          </a:p>
        </p:txBody>
      </p:sp>
      <p:sp>
        <p:nvSpPr>
          <p:cNvPr id="94" name="Rectángulo 93">
            <a:extLst>
              <a:ext uri="{FF2B5EF4-FFF2-40B4-BE49-F238E27FC236}">
                <a16:creationId xmlns:a16="http://schemas.microsoft.com/office/drawing/2014/main" id="{BC5C2344-1126-4C7D-84CE-B921F3D58F67}"/>
              </a:ext>
            </a:extLst>
          </p:cNvPr>
          <p:cNvSpPr/>
          <p:nvPr/>
        </p:nvSpPr>
        <p:spPr>
          <a:xfrm>
            <a:off x="3667502" y="4143678"/>
            <a:ext cx="1669409" cy="570745"/>
          </a:xfrm>
          <a:prstGeom prst="rect">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5" name="Rectángulo 20">
            <a:extLst>
              <a:ext uri="{FF2B5EF4-FFF2-40B4-BE49-F238E27FC236}">
                <a16:creationId xmlns:a16="http://schemas.microsoft.com/office/drawing/2014/main" id="{9906EF80-C119-4872-8D19-0201C0F0CF3A}"/>
              </a:ext>
            </a:extLst>
          </p:cNvPr>
          <p:cNvSpPr/>
          <p:nvPr/>
        </p:nvSpPr>
        <p:spPr bwMode="auto">
          <a:xfrm rot="5400000">
            <a:off x="3412480" y="4403651"/>
            <a:ext cx="570745" cy="50800"/>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defRPr/>
            </a:pPr>
            <a:endParaRPr lang="en-US" altLang="en-US" sz="1800" dirty="0">
              <a:solidFill>
                <a:srgbClr val="FFFFFF"/>
              </a:solidFill>
            </a:endParaRPr>
          </a:p>
        </p:txBody>
      </p:sp>
      <p:sp>
        <p:nvSpPr>
          <p:cNvPr id="96" name="CuadroTexto 6">
            <a:extLst>
              <a:ext uri="{FF2B5EF4-FFF2-40B4-BE49-F238E27FC236}">
                <a16:creationId xmlns:a16="http://schemas.microsoft.com/office/drawing/2014/main" id="{AAB4F65A-31F1-4EB4-BF3D-EF66F03749D6}"/>
              </a:ext>
            </a:extLst>
          </p:cNvPr>
          <p:cNvSpPr txBox="1">
            <a:spLocks noChangeArrowheads="1"/>
          </p:cNvSpPr>
          <p:nvPr/>
        </p:nvSpPr>
        <p:spPr bwMode="auto">
          <a:xfrm>
            <a:off x="3723252" y="4228995"/>
            <a:ext cx="1613659" cy="400110"/>
          </a:xfrm>
          <a:prstGeom prst="rect">
            <a:avLst/>
          </a:prstGeom>
          <a:noFill/>
          <a:ln w="9525">
            <a:noFill/>
            <a:miter lim="800000"/>
            <a:headEnd/>
            <a:tailEnd/>
          </a:ln>
        </p:spPr>
        <p:txBody>
          <a:bodyPr wrap="square">
            <a:spAutoFit/>
          </a:bodyPr>
          <a:lstStyle/>
          <a:p>
            <a:pPr algn="ctr">
              <a:defRPr/>
            </a:pPr>
            <a:r>
              <a:rPr lang="en-US" altLang="en-US" sz="1000" dirty="0">
                <a:solidFill>
                  <a:schemeClr val="bg2">
                    <a:lumMod val="25000"/>
                  </a:schemeClr>
                </a:solidFill>
                <a:latin typeface="Open Sans ExtraBold" pitchFamily="34" charset="0"/>
                <a:ea typeface="Open Sans ExtraBold" pitchFamily="34" charset="0"/>
                <a:cs typeface="Open Sans ExtraBold" pitchFamily="34" charset="0"/>
              </a:rPr>
              <a:t>WORK FROM HOME SOLUTIONS</a:t>
            </a:r>
          </a:p>
        </p:txBody>
      </p:sp>
      <p:sp>
        <p:nvSpPr>
          <p:cNvPr id="97" name="Rectángulo 96">
            <a:extLst>
              <a:ext uri="{FF2B5EF4-FFF2-40B4-BE49-F238E27FC236}">
                <a16:creationId xmlns:a16="http://schemas.microsoft.com/office/drawing/2014/main" id="{8CF59156-4A77-42CC-9C9D-EB1A7643C77C}"/>
              </a:ext>
            </a:extLst>
          </p:cNvPr>
          <p:cNvSpPr/>
          <p:nvPr/>
        </p:nvSpPr>
        <p:spPr>
          <a:xfrm>
            <a:off x="3662552" y="5230634"/>
            <a:ext cx="1669409" cy="570745"/>
          </a:xfrm>
          <a:prstGeom prst="rect">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8" name="Rectángulo 20">
            <a:extLst>
              <a:ext uri="{FF2B5EF4-FFF2-40B4-BE49-F238E27FC236}">
                <a16:creationId xmlns:a16="http://schemas.microsoft.com/office/drawing/2014/main" id="{8F2E07E4-13F5-43E5-947E-604488EA3FC6}"/>
              </a:ext>
            </a:extLst>
          </p:cNvPr>
          <p:cNvSpPr/>
          <p:nvPr/>
        </p:nvSpPr>
        <p:spPr bwMode="auto">
          <a:xfrm rot="5400000">
            <a:off x="3407530" y="5490607"/>
            <a:ext cx="570745" cy="50800"/>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defRPr/>
            </a:pPr>
            <a:endParaRPr lang="en-US" altLang="en-US" sz="1800" dirty="0">
              <a:solidFill>
                <a:srgbClr val="FFFFFF"/>
              </a:solidFill>
            </a:endParaRPr>
          </a:p>
        </p:txBody>
      </p:sp>
      <p:sp>
        <p:nvSpPr>
          <p:cNvPr id="99" name="CuadroTexto 6">
            <a:extLst>
              <a:ext uri="{FF2B5EF4-FFF2-40B4-BE49-F238E27FC236}">
                <a16:creationId xmlns:a16="http://schemas.microsoft.com/office/drawing/2014/main" id="{90D2DE78-C180-4372-8201-A81DA1CCCE6C}"/>
              </a:ext>
            </a:extLst>
          </p:cNvPr>
          <p:cNvSpPr txBox="1">
            <a:spLocks noChangeArrowheads="1"/>
          </p:cNvSpPr>
          <p:nvPr/>
        </p:nvSpPr>
        <p:spPr bwMode="auto">
          <a:xfrm>
            <a:off x="3718302" y="5315951"/>
            <a:ext cx="1613659" cy="400110"/>
          </a:xfrm>
          <a:prstGeom prst="rect">
            <a:avLst/>
          </a:prstGeom>
          <a:noFill/>
          <a:ln w="9525">
            <a:noFill/>
            <a:miter lim="800000"/>
            <a:headEnd/>
            <a:tailEnd/>
          </a:ln>
        </p:spPr>
        <p:txBody>
          <a:bodyPr wrap="square">
            <a:spAutoFit/>
          </a:bodyPr>
          <a:lstStyle/>
          <a:p>
            <a:pPr algn="ctr">
              <a:defRPr/>
            </a:pPr>
            <a:r>
              <a:rPr lang="en-US" altLang="en-US" sz="1000" dirty="0">
                <a:solidFill>
                  <a:schemeClr val="bg2">
                    <a:lumMod val="25000"/>
                  </a:schemeClr>
                </a:solidFill>
                <a:latin typeface="Open Sans ExtraBold" pitchFamily="34" charset="0"/>
                <a:ea typeface="Open Sans ExtraBold" pitchFamily="34" charset="0"/>
                <a:cs typeface="Open Sans ExtraBold" pitchFamily="34" charset="0"/>
              </a:rPr>
              <a:t>DIGITAL TRANSFORMATION</a:t>
            </a:r>
          </a:p>
        </p:txBody>
      </p:sp>
      <p:sp>
        <p:nvSpPr>
          <p:cNvPr id="100" name="71 Rectángulo redondeado">
            <a:extLst>
              <a:ext uri="{FF2B5EF4-FFF2-40B4-BE49-F238E27FC236}">
                <a16:creationId xmlns:a16="http://schemas.microsoft.com/office/drawing/2014/main" id="{9195BF62-059B-4938-9FA9-5241B2618162}"/>
              </a:ext>
            </a:extLst>
          </p:cNvPr>
          <p:cNvSpPr/>
          <p:nvPr/>
        </p:nvSpPr>
        <p:spPr>
          <a:xfrm>
            <a:off x="8386186" y="3990930"/>
            <a:ext cx="3145881" cy="876239"/>
          </a:xfrm>
          <a:prstGeom prst="roundRect">
            <a:avLst>
              <a:gd name="adj" fmla="val 9104"/>
            </a:avLst>
          </a:prstGeom>
          <a:noFill/>
          <a:ln w="19050">
            <a:solidFill>
              <a:srgbClr val="CDD2E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04" name="71 Rectángulo redondeado">
            <a:extLst>
              <a:ext uri="{FF2B5EF4-FFF2-40B4-BE49-F238E27FC236}">
                <a16:creationId xmlns:a16="http://schemas.microsoft.com/office/drawing/2014/main" id="{5E6A1C03-20BB-455D-8991-B68C62D41D05}"/>
              </a:ext>
            </a:extLst>
          </p:cNvPr>
          <p:cNvSpPr/>
          <p:nvPr/>
        </p:nvSpPr>
        <p:spPr>
          <a:xfrm>
            <a:off x="8386186" y="5092018"/>
            <a:ext cx="3145881" cy="876239"/>
          </a:xfrm>
          <a:prstGeom prst="roundRect">
            <a:avLst>
              <a:gd name="adj" fmla="val 9104"/>
            </a:avLst>
          </a:prstGeom>
          <a:noFill/>
          <a:ln w="19050">
            <a:solidFill>
              <a:srgbClr val="CDD2E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pic>
        <p:nvPicPr>
          <p:cNvPr id="111" name="Picture 42">
            <a:extLst>
              <a:ext uri="{FF2B5EF4-FFF2-40B4-BE49-F238E27FC236}">
                <a16:creationId xmlns:a16="http://schemas.microsoft.com/office/drawing/2014/main" id="{BC5D1FA2-1FB8-4EDD-9F94-74EAEFA965DD}"/>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8560132" y="4314690"/>
            <a:ext cx="759850" cy="22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1">
            <a:extLst>
              <a:ext uri="{FF2B5EF4-FFF2-40B4-BE49-F238E27FC236}">
                <a16:creationId xmlns:a16="http://schemas.microsoft.com/office/drawing/2014/main" id="{37D660DF-AF18-4C2D-AE85-34F31DB41335}"/>
              </a:ext>
            </a:extLst>
          </p:cNvPr>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9488707" y="4322175"/>
            <a:ext cx="902909" cy="22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13">
            <a:extLst>
              <a:ext uri="{FF2B5EF4-FFF2-40B4-BE49-F238E27FC236}">
                <a16:creationId xmlns:a16="http://schemas.microsoft.com/office/drawing/2014/main" id="{6C25210F-C67A-4BA2-B674-EC194D6DAF2E}"/>
              </a:ext>
            </a:extLst>
          </p:cNvPr>
          <p:cNvPicPr>
            <a:picLocks noChangeAspect="1"/>
          </p:cNvPicPr>
          <p:nvPr/>
        </p:nvPicPr>
        <p:blipFill>
          <a:blip r:embed="rId11"/>
          <a:stretch>
            <a:fillRect/>
          </a:stretch>
        </p:blipFill>
        <p:spPr>
          <a:xfrm>
            <a:off x="10611417" y="4343270"/>
            <a:ext cx="700848" cy="229463"/>
          </a:xfrm>
          <a:prstGeom prst="rect">
            <a:avLst/>
          </a:prstGeom>
        </p:spPr>
      </p:pic>
      <p:pic>
        <p:nvPicPr>
          <p:cNvPr id="114" name="Picture 12">
            <a:extLst>
              <a:ext uri="{FF2B5EF4-FFF2-40B4-BE49-F238E27FC236}">
                <a16:creationId xmlns:a16="http://schemas.microsoft.com/office/drawing/2014/main" id="{8CBBA331-DA95-45FE-8931-9856496EF5D1}"/>
              </a:ext>
            </a:extLst>
          </p:cNvPr>
          <p:cNvPicPr>
            <a:picLocks noChangeAspect="1"/>
          </p:cNvPicPr>
          <p:nvPr/>
        </p:nvPicPr>
        <p:blipFill>
          <a:blip r:embed="rId12"/>
          <a:stretch>
            <a:fillRect/>
          </a:stretch>
        </p:blipFill>
        <p:spPr>
          <a:xfrm>
            <a:off x="8528730" y="5425857"/>
            <a:ext cx="822654" cy="208560"/>
          </a:xfrm>
          <a:prstGeom prst="rect">
            <a:avLst/>
          </a:prstGeom>
        </p:spPr>
      </p:pic>
      <p:pic>
        <p:nvPicPr>
          <p:cNvPr id="115" name="Picture 1">
            <a:extLst>
              <a:ext uri="{FF2B5EF4-FFF2-40B4-BE49-F238E27FC236}">
                <a16:creationId xmlns:a16="http://schemas.microsoft.com/office/drawing/2014/main" id="{03C1E94C-671C-4DFD-B8E1-8CF3507380D8}"/>
              </a:ext>
            </a:extLst>
          </p:cNvPr>
          <p:cNvPicPr>
            <a:picLocks noChangeAspect="1"/>
          </p:cNvPicPr>
          <p:nvPr/>
        </p:nvPicPr>
        <p:blipFill>
          <a:blip r:embed="rId13"/>
          <a:stretch>
            <a:fillRect/>
          </a:stretch>
        </p:blipFill>
        <p:spPr>
          <a:xfrm>
            <a:off x="10772192" y="5371269"/>
            <a:ext cx="635336" cy="289473"/>
          </a:xfrm>
          <a:prstGeom prst="rect">
            <a:avLst/>
          </a:prstGeom>
        </p:spPr>
      </p:pic>
      <p:pic>
        <p:nvPicPr>
          <p:cNvPr id="116" name="Picture 2">
            <a:extLst>
              <a:ext uri="{FF2B5EF4-FFF2-40B4-BE49-F238E27FC236}">
                <a16:creationId xmlns:a16="http://schemas.microsoft.com/office/drawing/2014/main" id="{CDC23270-B662-4918-8FD3-CF2599025ECC}"/>
              </a:ext>
            </a:extLst>
          </p:cNvPr>
          <p:cNvPicPr>
            <a:picLocks noChangeAspect="1"/>
          </p:cNvPicPr>
          <p:nvPr/>
        </p:nvPicPr>
        <p:blipFill>
          <a:blip r:embed="rId14"/>
          <a:stretch>
            <a:fillRect/>
          </a:stretch>
        </p:blipFill>
        <p:spPr>
          <a:xfrm>
            <a:off x="9550702" y="5440666"/>
            <a:ext cx="1044104" cy="193751"/>
          </a:xfrm>
          <a:prstGeom prst="rect">
            <a:avLst/>
          </a:prstGeom>
        </p:spPr>
      </p:pic>
      <p:cxnSp>
        <p:nvCxnSpPr>
          <p:cNvPr id="22" name="Conector recto 21">
            <a:extLst>
              <a:ext uri="{FF2B5EF4-FFF2-40B4-BE49-F238E27FC236}">
                <a16:creationId xmlns:a16="http://schemas.microsoft.com/office/drawing/2014/main" id="{8A31F42A-5E42-4435-BD2F-4B273C5115E6}"/>
              </a:ext>
            </a:extLst>
          </p:cNvPr>
          <p:cNvCxnSpPr>
            <a:cxnSpLocks/>
            <a:stCxn id="83" idx="1"/>
          </p:cNvCxnSpPr>
          <p:nvPr/>
        </p:nvCxnSpPr>
        <p:spPr>
          <a:xfrm flipH="1">
            <a:off x="8070209" y="1897803"/>
            <a:ext cx="315976" cy="0"/>
          </a:xfrm>
          <a:prstGeom prst="line">
            <a:avLst/>
          </a:prstGeom>
          <a:ln w="12700">
            <a:solidFill>
              <a:srgbClr val="CDD2E5"/>
            </a:solidFill>
          </a:ln>
        </p:spPr>
        <p:style>
          <a:lnRef idx="1">
            <a:schemeClr val="accent1"/>
          </a:lnRef>
          <a:fillRef idx="0">
            <a:schemeClr val="accent1"/>
          </a:fillRef>
          <a:effectRef idx="0">
            <a:schemeClr val="accent1"/>
          </a:effectRef>
          <a:fontRef idx="minor">
            <a:schemeClr val="tx1"/>
          </a:fontRef>
        </p:style>
      </p:cxnSp>
      <p:cxnSp>
        <p:nvCxnSpPr>
          <p:cNvPr id="117" name="Conector recto 116">
            <a:extLst>
              <a:ext uri="{FF2B5EF4-FFF2-40B4-BE49-F238E27FC236}">
                <a16:creationId xmlns:a16="http://schemas.microsoft.com/office/drawing/2014/main" id="{3208F3E3-3AE1-4A0E-AA5B-4B23EA72AA79}"/>
              </a:ext>
            </a:extLst>
          </p:cNvPr>
          <p:cNvCxnSpPr>
            <a:cxnSpLocks/>
          </p:cNvCxnSpPr>
          <p:nvPr/>
        </p:nvCxnSpPr>
        <p:spPr>
          <a:xfrm flipH="1">
            <a:off x="8070210" y="3017709"/>
            <a:ext cx="315976" cy="0"/>
          </a:xfrm>
          <a:prstGeom prst="line">
            <a:avLst/>
          </a:prstGeom>
          <a:ln w="12700">
            <a:solidFill>
              <a:srgbClr val="CDD2E5"/>
            </a:solidFill>
          </a:ln>
        </p:spPr>
        <p:style>
          <a:lnRef idx="1">
            <a:schemeClr val="accent1"/>
          </a:lnRef>
          <a:fillRef idx="0">
            <a:schemeClr val="accent1"/>
          </a:fillRef>
          <a:effectRef idx="0">
            <a:schemeClr val="accent1"/>
          </a:effectRef>
          <a:fontRef idx="minor">
            <a:schemeClr val="tx1"/>
          </a:fontRef>
        </p:style>
      </p:cxnSp>
      <p:cxnSp>
        <p:nvCxnSpPr>
          <p:cNvPr id="118" name="Conector recto 117">
            <a:extLst>
              <a:ext uri="{FF2B5EF4-FFF2-40B4-BE49-F238E27FC236}">
                <a16:creationId xmlns:a16="http://schemas.microsoft.com/office/drawing/2014/main" id="{1E4BD0FC-97F8-40F2-86D7-D5CAEA4103BF}"/>
              </a:ext>
            </a:extLst>
          </p:cNvPr>
          <p:cNvCxnSpPr>
            <a:cxnSpLocks/>
          </p:cNvCxnSpPr>
          <p:nvPr/>
        </p:nvCxnSpPr>
        <p:spPr>
          <a:xfrm flipH="1">
            <a:off x="8073011" y="4431905"/>
            <a:ext cx="315976" cy="0"/>
          </a:xfrm>
          <a:prstGeom prst="line">
            <a:avLst/>
          </a:prstGeom>
          <a:ln w="12700">
            <a:solidFill>
              <a:srgbClr val="CDD2E5"/>
            </a:solidFill>
          </a:ln>
        </p:spPr>
        <p:style>
          <a:lnRef idx="1">
            <a:schemeClr val="accent1"/>
          </a:lnRef>
          <a:fillRef idx="0">
            <a:schemeClr val="accent1"/>
          </a:fillRef>
          <a:effectRef idx="0">
            <a:schemeClr val="accent1"/>
          </a:effectRef>
          <a:fontRef idx="minor">
            <a:schemeClr val="tx1"/>
          </a:fontRef>
        </p:style>
      </p:cxnSp>
      <p:cxnSp>
        <p:nvCxnSpPr>
          <p:cNvPr id="119" name="Conector recto 118">
            <a:extLst>
              <a:ext uri="{FF2B5EF4-FFF2-40B4-BE49-F238E27FC236}">
                <a16:creationId xmlns:a16="http://schemas.microsoft.com/office/drawing/2014/main" id="{233B88C6-0121-4504-A6B8-3CF2FA93A2D6}"/>
              </a:ext>
            </a:extLst>
          </p:cNvPr>
          <p:cNvCxnSpPr>
            <a:cxnSpLocks/>
          </p:cNvCxnSpPr>
          <p:nvPr/>
        </p:nvCxnSpPr>
        <p:spPr>
          <a:xfrm flipH="1">
            <a:off x="8067423" y="5516830"/>
            <a:ext cx="315976" cy="0"/>
          </a:xfrm>
          <a:prstGeom prst="line">
            <a:avLst/>
          </a:prstGeom>
          <a:ln w="12700">
            <a:solidFill>
              <a:srgbClr val="CDD2E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628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37 Rectángulo redondeado">
            <a:extLst>
              <a:ext uri="{FF2B5EF4-FFF2-40B4-BE49-F238E27FC236}">
                <a16:creationId xmlns:a16="http://schemas.microsoft.com/office/drawing/2014/main" id="{03A841D9-D5C9-43C9-A191-37725F272FE9}"/>
              </a:ext>
            </a:extLst>
          </p:cNvPr>
          <p:cNvSpPr/>
          <p:nvPr/>
        </p:nvSpPr>
        <p:spPr>
          <a:xfrm>
            <a:off x="685965" y="5184899"/>
            <a:ext cx="10775893" cy="1008504"/>
          </a:xfrm>
          <a:prstGeom prst="roundRect">
            <a:avLst>
              <a:gd name="adj" fmla="val 12167"/>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466" name="CuadroTexto 7">
            <a:extLst>
              <a:ext uri="{FF2B5EF4-FFF2-40B4-BE49-F238E27FC236}">
                <a16:creationId xmlns:a16="http://schemas.microsoft.com/office/drawing/2014/main" id="{CC9FBDF6-9695-714D-A093-BF8A1CFFAB35}"/>
              </a:ext>
            </a:extLst>
          </p:cNvPr>
          <p:cNvSpPr txBox="1">
            <a:spLocks noChangeArrowheads="1"/>
          </p:cNvSpPr>
          <p:nvPr/>
        </p:nvSpPr>
        <p:spPr bwMode="auto">
          <a:xfrm>
            <a:off x="3223391" y="883306"/>
            <a:ext cx="644703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spcBef>
                <a:spcPts val="0"/>
              </a:spcBef>
              <a:buNone/>
              <a:defRPr/>
            </a:pPr>
            <a:r>
              <a:rPr lang="en-US" altLang="en-US" sz="1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EasySend </a:t>
            </a:r>
            <a:r>
              <a:rPr lang="en-US" sz="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enables enterprises to digitize forms and processes to improve customer experience, increase conversion rates and reduce costs by optimizing process efficiency</a:t>
            </a:r>
            <a:endParaRPr lang="en-US" altLang="en-US" sz="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A27CE104-499B-4A1A-A06C-EDF120439C5B}"/>
              </a:ext>
            </a:extLst>
          </p:cNvPr>
          <p:cNvSpPr/>
          <p:nvPr/>
        </p:nvSpPr>
        <p:spPr>
          <a:xfrm>
            <a:off x="2419727" y="1817657"/>
            <a:ext cx="604653" cy="307777"/>
          </a:xfrm>
          <a:prstGeom prst="rect">
            <a:avLst/>
          </a:prstGeom>
        </p:spPr>
        <p:txBody>
          <a:bodyPr wrap="none">
            <a:spAutoFit/>
          </a:bodyPr>
          <a:lstStyle/>
          <a:p>
            <a:pPr algn="ctr">
              <a:defRPr sz="500" b="0" i="0" u="none" strike="noStrike" kern="1200" spc="0" baseline="0">
                <a:solidFill>
                  <a:srgbClr val="5B9BD5">
                    <a:lumMod val="75000"/>
                  </a:srgbClr>
                </a:solidFill>
                <a:latin typeface="Open Sans ExtraBold" pitchFamily="34" charset="0"/>
                <a:ea typeface="Open Sans ExtraBold" pitchFamily="34" charset="0"/>
                <a:cs typeface="Open Sans ExtraBold" pitchFamily="34" charset="0"/>
              </a:defRPr>
            </a:pPr>
            <a:r>
              <a:rPr lang="en-US" sz="1400" b="1" dirty="0">
                <a:solidFill>
                  <a:schemeClr val="tx1">
                    <a:lumMod val="95000"/>
                    <a:lumOff val="5000"/>
                  </a:schemeClr>
                </a:solidFill>
                <a:latin typeface="Open Sans ExtraBold" pitchFamily="34" charset="0"/>
                <a:ea typeface="Open Sans ExtraBold" pitchFamily="34" charset="0"/>
                <a:cs typeface="Open Sans ExtraBold" pitchFamily="34" charset="0"/>
              </a:rPr>
              <a:t>ARR </a:t>
            </a:r>
          </a:p>
        </p:txBody>
      </p:sp>
      <p:sp>
        <p:nvSpPr>
          <p:cNvPr id="59" name="35 Rectángulo redondeado">
            <a:extLst>
              <a:ext uri="{FF2B5EF4-FFF2-40B4-BE49-F238E27FC236}">
                <a16:creationId xmlns:a16="http://schemas.microsoft.com/office/drawing/2014/main" id="{35D34BA3-D0C5-4935-BCD7-6211BF1FAD7F}"/>
              </a:ext>
            </a:extLst>
          </p:cNvPr>
          <p:cNvSpPr/>
          <p:nvPr/>
        </p:nvSpPr>
        <p:spPr>
          <a:xfrm>
            <a:off x="5350850" y="1819376"/>
            <a:ext cx="2846044" cy="3205626"/>
          </a:xfrm>
          <a:prstGeom prst="roundRect">
            <a:avLst>
              <a:gd name="adj" fmla="val 4784"/>
            </a:avLst>
          </a:prstGeom>
          <a:noFill/>
          <a:ln w="127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0" name="Rectangle 59">
            <a:extLst>
              <a:ext uri="{FF2B5EF4-FFF2-40B4-BE49-F238E27FC236}">
                <a16:creationId xmlns:a16="http://schemas.microsoft.com/office/drawing/2014/main" id="{4F39A331-4C01-4F5F-94BC-1DC91D7694B9}"/>
              </a:ext>
            </a:extLst>
          </p:cNvPr>
          <p:cNvSpPr/>
          <p:nvPr/>
        </p:nvSpPr>
        <p:spPr>
          <a:xfrm>
            <a:off x="5320133" y="1927913"/>
            <a:ext cx="2876761" cy="261610"/>
          </a:xfrm>
          <a:prstGeom prst="rect">
            <a:avLst/>
          </a:prstGeom>
        </p:spPr>
        <p:txBody>
          <a:bodyPr wrap="square">
            <a:spAutoFit/>
          </a:bodyPr>
          <a:lstStyle/>
          <a:p>
            <a:pPr algn="ctr">
              <a:defRPr sz="500" b="0" i="0" u="none" strike="noStrike" kern="1200" spc="0" baseline="0">
                <a:solidFill>
                  <a:srgbClr val="5B9BD5">
                    <a:lumMod val="75000"/>
                  </a:srgbClr>
                </a:solidFill>
                <a:latin typeface="Open Sans ExtraBold" pitchFamily="34" charset="0"/>
                <a:ea typeface="Open Sans ExtraBold" pitchFamily="34" charset="0"/>
                <a:cs typeface="Open Sans ExtraBold" pitchFamily="34" charset="0"/>
              </a:defRPr>
            </a:pPr>
            <a:r>
              <a:rPr lang="en-US" sz="1100" b="1" dirty="0">
                <a:solidFill>
                  <a:schemeClr val="tx1">
                    <a:lumMod val="95000"/>
                    <a:lumOff val="5000"/>
                  </a:schemeClr>
                </a:solidFill>
                <a:latin typeface="Open Sans ExtraBold" pitchFamily="34" charset="0"/>
                <a:ea typeface="Open Sans ExtraBold" pitchFamily="34" charset="0"/>
                <a:cs typeface="Open Sans ExtraBold" pitchFamily="34" charset="0"/>
              </a:rPr>
              <a:t>INVESTMENT THESIS</a:t>
            </a:r>
          </a:p>
        </p:txBody>
      </p:sp>
      <p:graphicFrame>
        <p:nvGraphicFramePr>
          <p:cNvPr id="48" name="Chart 82">
            <a:extLst>
              <a:ext uri="{FF2B5EF4-FFF2-40B4-BE49-F238E27FC236}">
                <a16:creationId xmlns:a16="http://schemas.microsoft.com/office/drawing/2014/main" id="{68A39365-C78A-4E2F-B905-DA39F0202FFA}"/>
              </a:ext>
            </a:extLst>
          </p:cNvPr>
          <p:cNvGraphicFramePr/>
          <p:nvPr>
            <p:extLst>
              <p:ext uri="{D42A27DB-BD31-4B8C-83A1-F6EECF244321}">
                <p14:modId xmlns:p14="http://schemas.microsoft.com/office/powerpoint/2010/main" val="2602777136"/>
              </p:ext>
            </p:extLst>
          </p:nvPr>
        </p:nvGraphicFramePr>
        <p:xfrm>
          <a:off x="748213" y="2343161"/>
          <a:ext cx="3923392" cy="2430518"/>
        </p:xfrm>
        <a:graphic>
          <a:graphicData uri="http://schemas.openxmlformats.org/drawingml/2006/chart">
            <c:chart xmlns:c="http://schemas.openxmlformats.org/drawingml/2006/chart" xmlns:r="http://schemas.openxmlformats.org/officeDocument/2006/relationships" r:id="rId2"/>
          </a:graphicData>
        </a:graphic>
      </p:graphicFrame>
      <p:sp>
        <p:nvSpPr>
          <p:cNvPr id="42" name="92 Rectángulo redondeado">
            <a:extLst>
              <a:ext uri="{FF2B5EF4-FFF2-40B4-BE49-F238E27FC236}">
                <a16:creationId xmlns:a16="http://schemas.microsoft.com/office/drawing/2014/main" id="{8C9B9A0C-4917-4A5D-ABC1-9D663605502C}"/>
              </a:ext>
            </a:extLst>
          </p:cNvPr>
          <p:cNvSpPr/>
          <p:nvPr/>
        </p:nvSpPr>
        <p:spPr>
          <a:xfrm>
            <a:off x="8682039" y="1819377"/>
            <a:ext cx="2779819" cy="3205622"/>
          </a:xfrm>
          <a:prstGeom prst="roundRect">
            <a:avLst>
              <a:gd name="adj" fmla="val 4562"/>
            </a:avLst>
          </a:prstGeom>
          <a:noFill/>
          <a:ln w="127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7" name="Rectangle 59">
            <a:extLst>
              <a:ext uri="{FF2B5EF4-FFF2-40B4-BE49-F238E27FC236}">
                <a16:creationId xmlns:a16="http://schemas.microsoft.com/office/drawing/2014/main" id="{D8A47A73-F7FA-457C-A559-15501B5589E5}"/>
              </a:ext>
            </a:extLst>
          </p:cNvPr>
          <p:cNvSpPr/>
          <p:nvPr/>
        </p:nvSpPr>
        <p:spPr>
          <a:xfrm>
            <a:off x="8682039" y="1907050"/>
            <a:ext cx="2779819" cy="261610"/>
          </a:xfrm>
          <a:prstGeom prst="rect">
            <a:avLst/>
          </a:prstGeom>
        </p:spPr>
        <p:txBody>
          <a:bodyPr wrap="square">
            <a:spAutoFit/>
          </a:bodyPr>
          <a:lstStyle/>
          <a:p>
            <a:pPr algn="ctr">
              <a:defRPr sz="500" b="0" i="0" u="none" strike="noStrike" kern="1200" spc="0" baseline="0">
                <a:solidFill>
                  <a:srgbClr val="5B9BD5">
                    <a:lumMod val="75000"/>
                  </a:srgbClr>
                </a:solidFill>
                <a:latin typeface="Open Sans ExtraBold" pitchFamily="34" charset="0"/>
                <a:ea typeface="Open Sans ExtraBold" pitchFamily="34" charset="0"/>
                <a:cs typeface="Open Sans ExtraBold" pitchFamily="34" charset="0"/>
              </a:defRPr>
            </a:pPr>
            <a:r>
              <a:rPr lang="en-US" sz="1100" dirty="0">
                <a:solidFill>
                  <a:schemeClr val="tx1">
                    <a:lumMod val="95000"/>
                    <a:lumOff val="5000"/>
                  </a:schemeClr>
                </a:solidFill>
                <a:latin typeface="Open Sans ExtraBold" pitchFamily="34" charset="0"/>
                <a:ea typeface="Open Sans ExtraBold" pitchFamily="34" charset="0"/>
                <a:cs typeface="Open Sans ExtraBold" pitchFamily="34" charset="0"/>
              </a:rPr>
              <a:t>QUICK FACTS</a:t>
            </a:r>
          </a:p>
        </p:txBody>
      </p:sp>
      <p:cxnSp>
        <p:nvCxnSpPr>
          <p:cNvPr id="49" name="30 Conector recto">
            <a:extLst>
              <a:ext uri="{FF2B5EF4-FFF2-40B4-BE49-F238E27FC236}">
                <a16:creationId xmlns:a16="http://schemas.microsoft.com/office/drawing/2014/main" id="{8A6B3CFB-4C86-41EA-B763-38DF50D8AE15}"/>
              </a:ext>
            </a:extLst>
          </p:cNvPr>
          <p:cNvCxnSpPr>
            <a:cxnSpLocks/>
          </p:cNvCxnSpPr>
          <p:nvPr/>
        </p:nvCxnSpPr>
        <p:spPr>
          <a:xfrm>
            <a:off x="8774884" y="2252468"/>
            <a:ext cx="26118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37 Rectángulo redondeado"/>
          <p:cNvSpPr/>
          <p:nvPr/>
        </p:nvSpPr>
        <p:spPr>
          <a:xfrm>
            <a:off x="678655" y="542259"/>
            <a:ext cx="9278965" cy="1118549"/>
          </a:xfrm>
          <a:prstGeom prst="roundRect">
            <a:avLst>
              <a:gd name="adj" fmla="val 12167"/>
            </a:avLst>
          </a:prstGeom>
          <a:noFill/>
          <a:ln>
            <a:solidFill>
              <a:srgbClr val="F3F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 name="Picture 3">
            <a:extLst>
              <a:ext uri="{FF2B5EF4-FFF2-40B4-BE49-F238E27FC236}">
                <a16:creationId xmlns:a16="http://schemas.microsoft.com/office/drawing/2014/main" id="{0D7F026F-B7FC-6548-87D5-B72685202A29}"/>
              </a:ext>
            </a:extLst>
          </p:cNvPr>
          <p:cNvPicPr>
            <a:picLocks noChangeAspect="1"/>
          </p:cNvPicPr>
          <p:nvPr/>
        </p:nvPicPr>
        <p:blipFill>
          <a:blip r:embed="rId3"/>
          <a:stretch>
            <a:fillRect/>
          </a:stretch>
        </p:blipFill>
        <p:spPr>
          <a:xfrm>
            <a:off x="964645" y="911109"/>
            <a:ext cx="1590581" cy="403246"/>
          </a:xfrm>
          <a:prstGeom prst="rect">
            <a:avLst/>
          </a:prstGeom>
        </p:spPr>
      </p:pic>
      <p:sp>
        <p:nvSpPr>
          <p:cNvPr id="51" name="TextBox 83">
            <a:extLst>
              <a:ext uri="{FF2B5EF4-FFF2-40B4-BE49-F238E27FC236}">
                <a16:creationId xmlns:a16="http://schemas.microsoft.com/office/drawing/2014/main" id="{3D372B5B-D0C4-44BE-9B49-2D3AFE6CA1CD}"/>
              </a:ext>
            </a:extLst>
          </p:cNvPr>
          <p:cNvSpPr txBox="1"/>
          <p:nvPr/>
        </p:nvSpPr>
        <p:spPr>
          <a:xfrm>
            <a:off x="1073182" y="3815763"/>
            <a:ext cx="786579" cy="307777"/>
          </a:xfrm>
          <a:prstGeom prst="rect">
            <a:avLst/>
          </a:prstGeom>
          <a:noFill/>
        </p:spPr>
        <p:txBody>
          <a:bodyPr wrap="square" rtlCol="0">
            <a:spAutoFit/>
          </a:bodyPr>
          <a:lstStyle/>
          <a:p>
            <a:pPr algn="ctr"/>
            <a:r>
              <a:rPr lang="en-US" sz="1400" b="1" dirty="0"/>
              <a:t>$1.4m</a:t>
            </a:r>
          </a:p>
        </p:txBody>
      </p:sp>
      <p:sp>
        <p:nvSpPr>
          <p:cNvPr id="39" name="TextBox 83">
            <a:extLst>
              <a:ext uri="{FF2B5EF4-FFF2-40B4-BE49-F238E27FC236}">
                <a16:creationId xmlns:a16="http://schemas.microsoft.com/office/drawing/2014/main" id="{2278E4B3-F223-224B-BFD1-2C4CF7F35590}"/>
              </a:ext>
            </a:extLst>
          </p:cNvPr>
          <p:cNvSpPr txBox="1"/>
          <p:nvPr/>
        </p:nvSpPr>
        <p:spPr>
          <a:xfrm>
            <a:off x="1052113" y="4645168"/>
            <a:ext cx="786579" cy="307777"/>
          </a:xfrm>
          <a:prstGeom prst="rect">
            <a:avLst/>
          </a:prstGeom>
          <a:noFill/>
        </p:spPr>
        <p:txBody>
          <a:bodyPr wrap="square" rtlCol="0">
            <a:spAutoFit/>
          </a:bodyPr>
          <a:lstStyle/>
          <a:p>
            <a:pPr algn="ctr"/>
            <a:r>
              <a:rPr lang="en-US" sz="1400" b="1" dirty="0"/>
              <a:t>2019</a:t>
            </a:r>
          </a:p>
        </p:txBody>
      </p:sp>
      <p:sp>
        <p:nvSpPr>
          <p:cNvPr id="64" name="TextBox 37">
            <a:extLst>
              <a:ext uri="{FF2B5EF4-FFF2-40B4-BE49-F238E27FC236}">
                <a16:creationId xmlns:a16="http://schemas.microsoft.com/office/drawing/2014/main" id="{23C7BF58-37F9-4B8F-A7E3-5D38BA2EC68A}"/>
              </a:ext>
            </a:extLst>
          </p:cNvPr>
          <p:cNvSpPr txBox="1"/>
          <p:nvPr/>
        </p:nvSpPr>
        <p:spPr>
          <a:xfrm>
            <a:off x="2334324" y="3415249"/>
            <a:ext cx="701315" cy="307777"/>
          </a:xfrm>
          <a:prstGeom prst="rect">
            <a:avLst/>
          </a:prstGeom>
          <a:noFill/>
        </p:spPr>
        <p:txBody>
          <a:bodyPr wrap="square" rtlCol="0">
            <a:spAutoFit/>
          </a:bodyPr>
          <a:lstStyle/>
          <a:p>
            <a:pPr algn="ctr"/>
            <a:r>
              <a:rPr lang="en-US" sz="1400" b="1" dirty="0"/>
              <a:t>$2.7m</a:t>
            </a:r>
          </a:p>
        </p:txBody>
      </p:sp>
      <p:sp>
        <p:nvSpPr>
          <p:cNvPr id="44" name="TextBox 83">
            <a:extLst>
              <a:ext uri="{FF2B5EF4-FFF2-40B4-BE49-F238E27FC236}">
                <a16:creationId xmlns:a16="http://schemas.microsoft.com/office/drawing/2014/main" id="{E39420B7-517C-394A-92E7-5D1CD2F53F94}"/>
              </a:ext>
            </a:extLst>
          </p:cNvPr>
          <p:cNvSpPr txBox="1"/>
          <p:nvPr/>
        </p:nvSpPr>
        <p:spPr>
          <a:xfrm>
            <a:off x="2291692" y="4645168"/>
            <a:ext cx="786579" cy="307777"/>
          </a:xfrm>
          <a:prstGeom prst="rect">
            <a:avLst/>
          </a:prstGeom>
          <a:noFill/>
        </p:spPr>
        <p:txBody>
          <a:bodyPr wrap="square" rtlCol="0">
            <a:spAutoFit/>
          </a:bodyPr>
          <a:lstStyle/>
          <a:p>
            <a:pPr algn="ctr"/>
            <a:r>
              <a:rPr lang="en-US" sz="1400" b="1" dirty="0"/>
              <a:t>2020</a:t>
            </a:r>
          </a:p>
        </p:txBody>
      </p:sp>
      <p:sp>
        <p:nvSpPr>
          <p:cNvPr id="63" name="TextBox 85">
            <a:extLst>
              <a:ext uri="{FF2B5EF4-FFF2-40B4-BE49-F238E27FC236}">
                <a16:creationId xmlns:a16="http://schemas.microsoft.com/office/drawing/2014/main" id="{8737AC6E-79A3-4EA1-A6BE-A5D3E20D7325}"/>
              </a:ext>
            </a:extLst>
          </p:cNvPr>
          <p:cNvSpPr txBox="1"/>
          <p:nvPr/>
        </p:nvSpPr>
        <p:spPr>
          <a:xfrm>
            <a:off x="3600176" y="2417741"/>
            <a:ext cx="637847" cy="307777"/>
          </a:xfrm>
          <a:prstGeom prst="rect">
            <a:avLst/>
          </a:prstGeom>
          <a:noFill/>
        </p:spPr>
        <p:txBody>
          <a:bodyPr wrap="square" rtlCol="0">
            <a:spAutoFit/>
          </a:bodyPr>
          <a:lstStyle/>
          <a:p>
            <a:pPr algn="ctr"/>
            <a:r>
              <a:rPr lang="en-US" sz="1400" b="1" dirty="0"/>
              <a:t>$6m</a:t>
            </a:r>
          </a:p>
        </p:txBody>
      </p:sp>
      <p:sp>
        <p:nvSpPr>
          <p:cNvPr id="52" name="TextBox 83">
            <a:extLst>
              <a:ext uri="{FF2B5EF4-FFF2-40B4-BE49-F238E27FC236}">
                <a16:creationId xmlns:a16="http://schemas.microsoft.com/office/drawing/2014/main" id="{FDA75CF0-F396-5D40-BA79-6B75E20B40F4}"/>
              </a:ext>
            </a:extLst>
          </p:cNvPr>
          <p:cNvSpPr txBox="1"/>
          <p:nvPr/>
        </p:nvSpPr>
        <p:spPr>
          <a:xfrm>
            <a:off x="3525810" y="4645168"/>
            <a:ext cx="786579" cy="307777"/>
          </a:xfrm>
          <a:prstGeom prst="rect">
            <a:avLst/>
          </a:prstGeom>
          <a:noFill/>
        </p:spPr>
        <p:txBody>
          <a:bodyPr wrap="square" rtlCol="0">
            <a:spAutoFit/>
          </a:bodyPr>
          <a:lstStyle/>
          <a:p>
            <a:pPr algn="ctr"/>
            <a:r>
              <a:rPr lang="en-US" sz="1400" b="1" dirty="0"/>
              <a:t>2021</a:t>
            </a:r>
          </a:p>
        </p:txBody>
      </p:sp>
      <p:sp>
        <p:nvSpPr>
          <p:cNvPr id="56" name="14 CuadroTexto">
            <a:extLst>
              <a:ext uri="{FF2B5EF4-FFF2-40B4-BE49-F238E27FC236}">
                <a16:creationId xmlns:a16="http://schemas.microsoft.com/office/drawing/2014/main" id="{30CCE644-66AC-A346-87B1-C44284876D49}"/>
              </a:ext>
            </a:extLst>
          </p:cNvPr>
          <p:cNvSpPr txBox="1"/>
          <p:nvPr/>
        </p:nvSpPr>
        <p:spPr>
          <a:xfrm>
            <a:off x="8859361" y="2359690"/>
            <a:ext cx="2442650" cy="24902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050" dirty="0">
                <a:solidFill>
                  <a:schemeClr val="tx1">
                    <a:lumMod val="65000"/>
                    <a:lumOff val="35000"/>
                  </a:schemeClr>
                </a:solidFill>
                <a:latin typeface="Open Sans" pitchFamily="34" charset="0"/>
                <a:ea typeface="Open Sans" pitchFamily="34" charset="0"/>
                <a:cs typeface="Open Sans" pitchFamily="34" charset="0"/>
              </a:rPr>
              <a:t>Founded in 2015</a:t>
            </a:r>
          </a:p>
          <a:p>
            <a:pPr marL="171450" indent="-171450">
              <a:lnSpc>
                <a:spcPct val="150000"/>
              </a:lnSpc>
              <a:buFont typeface="Arial" panose="020B0604020202020204" pitchFamily="34" charset="0"/>
              <a:buChar char="•"/>
            </a:pPr>
            <a:r>
              <a:rPr lang="en-US" sz="1050" dirty="0">
                <a:solidFill>
                  <a:schemeClr val="tx1">
                    <a:lumMod val="65000"/>
                    <a:lumOff val="35000"/>
                  </a:schemeClr>
                </a:solidFill>
                <a:latin typeface="Open Sans" pitchFamily="34" charset="0"/>
                <a:ea typeface="Open Sans" pitchFamily="34" charset="0"/>
                <a:cs typeface="Open Sans" pitchFamily="34" charset="0"/>
              </a:rPr>
              <a:t>Bootstrapped and scaled in Israel through 2018</a:t>
            </a:r>
          </a:p>
          <a:p>
            <a:pPr marL="171450" indent="-171450">
              <a:lnSpc>
                <a:spcPct val="150000"/>
              </a:lnSpc>
              <a:buFont typeface="Arial" panose="020B0604020202020204" pitchFamily="34" charset="0"/>
              <a:buChar char="•"/>
            </a:pPr>
            <a:r>
              <a:rPr lang="en-US" sz="1050" dirty="0">
                <a:solidFill>
                  <a:schemeClr val="tx1">
                    <a:lumMod val="65000"/>
                    <a:lumOff val="35000"/>
                  </a:schemeClr>
                </a:solidFill>
                <a:latin typeface="Open Sans" pitchFamily="34" charset="0"/>
                <a:ea typeface="Open Sans" pitchFamily="34" charset="0"/>
                <a:cs typeface="Open Sans" pitchFamily="34" charset="0"/>
              </a:rPr>
              <a:t>Raised Seed in 2018</a:t>
            </a:r>
          </a:p>
          <a:p>
            <a:pPr marL="171450" indent="-171450">
              <a:lnSpc>
                <a:spcPct val="150000"/>
              </a:lnSpc>
              <a:buFont typeface="Arial" panose="020B0604020202020204" pitchFamily="34" charset="0"/>
              <a:buChar char="•"/>
            </a:pPr>
            <a:r>
              <a:rPr lang="en-US" sz="1050" dirty="0">
                <a:solidFill>
                  <a:schemeClr val="tx1">
                    <a:lumMod val="65000"/>
                    <a:lumOff val="35000"/>
                  </a:schemeClr>
                </a:solidFill>
                <a:latin typeface="Open Sans" pitchFamily="34" charset="0"/>
                <a:ea typeface="Open Sans" pitchFamily="34" charset="0"/>
                <a:cs typeface="Open Sans" pitchFamily="34" charset="0"/>
              </a:rPr>
              <a:t>45 employees</a:t>
            </a:r>
          </a:p>
          <a:p>
            <a:pPr marL="171450" indent="-171450">
              <a:lnSpc>
                <a:spcPct val="150000"/>
              </a:lnSpc>
              <a:buFont typeface="Arial" panose="020B0604020202020204" pitchFamily="34" charset="0"/>
              <a:buChar char="•"/>
            </a:pPr>
            <a:r>
              <a:rPr lang="en-US" sz="1050" dirty="0">
                <a:solidFill>
                  <a:schemeClr val="tx1">
                    <a:lumMod val="65000"/>
                    <a:lumOff val="35000"/>
                  </a:schemeClr>
                </a:solidFill>
                <a:latin typeface="Open Sans" pitchFamily="34" charset="0"/>
                <a:ea typeface="Open Sans" pitchFamily="34" charset="0"/>
                <a:cs typeface="Open Sans" pitchFamily="34" charset="0"/>
              </a:rPr>
              <a:t>25 customers across Germany, United States and Israel</a:t>
            </a:r>
          </a:p>
          <a:p>
            <a:pPr marL="171450" indent="-171450">
              <a:lnSpc>
                <a:spcPct val="150000"/>
              </a:lnSpc>
              <a:buFont typeface="Arial" panose="020B0604020202020204" pitchFamily="34" charset="0"/>
              <a:buChar char="•"/>
            </a:pPr>
            <a:r>
              <a:rPr lang="en-US" sz="1050" dirty="0">
                <a:solidFill>
                  <a:schemeClr val="tx1">
                    <a:lumMod val="65000"/>
                    <a:lumOff val="35000"/>
                  </a:schemeClr>
                </a:solidFill>
                <a:latin typeface="Open Sans" pitchFamily="34" charset="0"/>
                <a:ea typeface="Open Sans" pitchFamily="34" charset="0"/>
                <a:cs typeface="Open Sans" pitchFamily="34" charset="0"/>
              </a:rPr>
              <a:t>Customers from insurance, banks and financial services</a:t>
            </a:r>
          </a:p>
          <a:p>
            <a:pPr marL="171450" indent="-171450">
              <a:lnSpc>
                <a:spcPct val="150000"/>
              </a:lnSpc>
              <a:buFont typeface="Arial" panose="020B0604020202020204" pitchFamily="34" charset="0"/>
              <a:buChar char="•"/>
            </a:pPr>
            <a:r>
              <a:rPr lang="en-US" sz="1050" dirty="0">
                <a:solidFill>
                  <a:schemeClr val="tx1">
                    <a:lumMod val="65000"/>
                    <a:lumOff val="35000"/>
                  </a:schemeClr>
                </a:solidFill>
                <a:latin typeface="Open Sans" pitchFamily="34" charset="0"/>
                <a:ea typeface="Open Sans" pitchFamily="34" charset="0"/>
                <a:cs typeface="Open Sans" pitchFamily="34" charset="0"/>
              </a:rPr>
              <a:t>0 churn to date</a:t>
            </a:r>
          </a:p>
        </p:txBody>
      </p:sp>
      <p:pic>
        <p:nvPicPr>
          <p:cNvPr id="14" name="Picture 13">
            <a:extLst>
              <a:ext uri="{FF2B5EF4-FFF2-40B4-BE49-F238E27FC236}">
                <a16:creationId xmlns:a16="http://schemas.microsoft.com/office/drawing/2014/main" id="{0FF0BC1C-1173-4545-A0DB-B6DE20DDFB99}"/>
              </a:ext>
            </a:extLst>
          </p:cNvPr>
          <p:cNvPicPr>
            <a:picLocks noChangeAspect="1"/>
          </p:cNvPicPr>
          <p:nvPr/>
        </p:nvPicPr>
        <p:blipFill>
          <a:blip r:embed="rId4"/>
          <a:stretch>
            <a:fillRect/>
          </a:stretch>
        </p:blipFill>
        <p:spPr>
          <a:xfrm>
            <a:off x="5325448" y="5647461"/>
            <a:ext cx="1268093" cy="329704"/>
          </a:xfrm>
          <a:prstGeom prst="rect">
            <a:avLst/>
          </a:prstGeom>
        </p:spPr>
      </p:pic>
      <p:pic>
        <p:nvPicPr>
          <p:cNvPr id="18" name="Picture 17">
            <a:extLst>
              <a:ext uri="{FF2B5EF4-FFF2-40B4-BE49-F238E27FC236}">
                <a16:creationId xmlns:a16="http://schemas.microsoft.com/office/drawing/2014/main" id="{B3B290B9-3141-A147-A105-FA4D8C5EFC9C}"/>
              </a:ext>
            </a:extLst>
          </p:cNvPr>
          <p:cNvPicPr>
            <a:picLocks noChangeAspect="1"/>
          </p:cNvPicPr>
          <p:nvPr/>
        </p:nvPicPr>
        <p:blipFill>
          <a:blip r:embed="rId5"/>
          <a:stretch>
            <a:fillRect/>
          </a:stretch>
        </p:blipFill>
        <p:spPr>
          <a:xfrm>
            <a:off x="8215493" y="5675147"/>
            <a:ext cx="678315" cy="291110"/>
          </a:xfrm>
          <a:prstGeom prst="rect">
            <a:avLst/>
          </a:prstGeom>
        </p:spPr>
      </p:pic>
      <p:pic>
        <p:nvPicPr>
          <p:cNvPr id="19" name="Picture 18">
            <a:extLst>
              <a:ext uri="{FF2B5EF4-FFF2-40B4-BE49-F238E27FC236}">
                <a16:creationId xmlns:a16="http://schemas.microsoft.com/office/drawing/2014/main" id="{30B62D47-1B12-CF4F-84CC-4AA1ACAE2C53}"/>
              </a:ext>
            </a:extLst>
          </p:cNvPr>
          <p:cNvPicPr>
            <a:picLocks noChangeAspect="1"/>
          </p:cNvPicPr>
          <p:nvPr/>
        </p:nvPicPr>
        <p:blipFill>
          <a:blip r:embed="rId6"/>
          <a:stretch>
            <a:fillRect/>
          </a:stretch>
        </p:blipFill>
        <p:spPr>
          <a:xfrm>
            <a:off x="9362694" y="5669761"/>
            <a:ext cx="943323" cy="329705"/>
          </a:xfrm>
          <a:prstGeom prst="rect">
            <a:avLst/>
          </a:prstGeom>
        </p:spPr>
      </p:pic>
      <p:cxnSp>
        <p:nvCxnSpPr>
          <p:cNvPr id="62" name="30 Conector recto">
            <a:extLst>
              <a:ext uri="{FF2B5EF4-FFF2-40B4-BE49-F238E27FC236}">
                <a16:creationId xmlns:a16="http://schemas.microsoft.com/office/drawing/2014/main" id="{625A750C-2D53-A549-A074-2DBB1DA5070E}"/>
              </a:ext>
            </a:extLst>
          </p:cNvPr>
          <p:cNvCxnSpPr>
            <a:cxnSpLocks/>
          </p:cNvCxnSpPr>
          <p:nvPr/>
        </p:nvCxnSpPr>
        <p:spPr>
          <a:xfrm flipV="1">
            <a:off x="4504845" y="5306599"/>
            <a:ext cx="0" cy="78586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C999E4B6-D2BE-7448-8650-404985BB1610}"/>
              </a:ext>
            </a:extLst>
          </p:cNvPr>
          <p:cNvSpPr/>
          <p:nvPr/>
        </p:nvSpPr>
        <p:spPr>
          <a:xfrm>
            <a:off x="4504844" y="5289286"/>
            <a:ext cx="6957014" cy="261610"/>
          </a:xfrm>
          <a:prstGeom prst="rect">
            <a:avLst/>
          </a:prstGeom>
        </p:spPr>
        <p:txBody>
          <a:bodyPr wrap="square">
            <a:spAutoFit/>
          </a:bodyPr>
          <a:lstStyle/>
          <a:p>
            <a:pPr algn="ctr">
              <a:defRPr sz="500" b="0" i="0" u="none" strike="noStrike" kern="1200" spc="0" baseline="0">
                <a:solidFill>
                  <a:srgbClr val="5B9BD5">
                    <a:lumMod val="75000"/>
                  </a:srgbClr>
                </a:solidFill>
                <a:latin typeface="Open Sans ExtraBold" pitchFamily="34" charset="0"/>
                <a:ea typeface="Open Sans ExtraBold" pitchFamily="34" charset="0"/>
                <a:cs typeface="Open Sans ExtraBold" pitchFamily="34" charset="0"/>
              </a:defRPr>
            </a:pPr>
            <a:r>
              <a:rPr lang="en-US" sz="1050" b="1" dirty="0">
                <a:solidFill>
                  <a:schemeClr val="tx1">
                    <a:lumMod val="95000"/>
                    <a:lumOff val="5000"/>
                  </a:schemeClr>
                </a:solidFill>
                <a:latin typeface="Open Sans ExtraBold" pitchFamily="34" charset="0"/>
                <a:ea typeface="Open Sans ExtraBold" pitchFamily="34" charset="0"/>
                <a:cs typeface="Open Sans ExtraBold" pitchFamily="34" charset="0"/>
              </a:rPr>
              <a:t>CUSTOMERS:</a:t>
            </a:r>
          </a:p>
        </p:txBody>
      </p:sp>
      <p:sp>
        <p:nvSpPr>
          <p:cNvPr id="66" name="Rectangle 65">
            <a:extLst>
              <a:ext uri="{FF2B5EF4-FFF2-40B4-BE49-F238E27FC236}">
                <a16:creationId xmlns:a16="http://schemas.microsoft.com/office/drawing/2014/main" id="{062BA5FE-62BA-A749-94E4-096D25A04D6F}"/>
              </a:ext>
            </a:extLst>
          </p:cNvPr>
          <p:cNvSpPr/>
          <p:nvPr/>
        </p:nvSpPr>
        <p:spPr>
          <a:xfrm>
            <a:off x="755213" y="5275879"/>
            <a:ext cx="3749631" cy="261610"/>
          </a:xfrm>
          <a:prstGeom prst="rect">
            <a:avLst/>
          </a:prstGeom>
        </p:spPr>
        <p:txBody>
          <a:bodyPr wrap="square">
            <a:spAutoFit/>
          </a:bodyPr>
          <a:lstStyle/>
          <a:p>
            <a:pPr algn="ctr">
              <a:defRPr sz="500" b="0" i="0" u="none" strike="noStrike" kern="1200" spc="0" baseline="0">
                <a:solidFill>
                  <a:srgbClr val="5B9BD5">
                    <a:lumMod val="75000"/>
                  </a:srgbClr>
                </a:solidFill>
                <a:latin typeface="Open Sans ExtraBold" pitchFamily="34" charset="0"/>
                <a:ea typeface="Open Sans ExtraBold" pitchFamily="34" charset="0"/>
                <a:cs typeface="Open Sans ExtraBold" pitchFamily="34" charset="0"/>
              </a:defRPr>
            </a:pPr>
            <a:r>
              <a:rPr lang="en-US" sz="1050" b="1" dirty="0">
                <a:solidFill>
                  <a:schemeClr val="tx1">
                    <a:lumMod val="95000"/>
                    <a:lumOff val="5000"/>
                  </a:schemeClr>
                </a:solidFill>
                <a:latin typeface="Open Sans ExtraBold" pitchFamily="34" charset="0"/>
                <a:ea typeface="Open Sans ExtraBold" pitchFamily="34" charset="0"/>
                <a:cs typeface="Open Sans ExtraBold" pitchFamily="34" charset="0"/>
              </a:rPr>
              <a:t>COINVESTOR:</a:t>
            </a:r>
          </a:p>
        </p:txBody>
      </p:sp>
      <p:sp>
        <p:nvSpPr>
          <p:cNvPr id="67" name="14 CuadroTexto">
            <a:extLst>
              <a:ext uri="{FF2B5EF4-FFF2-40B4-BE49-F238E27FC236}">
                <a16:creationId xmlns:a16="http://schemas.microsoft.com/office/drawing/2014/main" id="{AFD88988-5959-4244-83AA-04181F94AC7A}"/>
              </a:ext>
            </a:extLst>
          </p:cNvPr>
          <p:cNvSpPr txBox="1"/>
          <p:nvPr/>
        </p:nvSpPr>
        <p:spPr>
          <a:xfrm>
            <a:off x="6527484" y="4726964"/>
            <a:ext cx="1669409" cy="230832"/>
          </a:xfrm>
          <a:prstGeom prst="rect">
            <a:avLst/>
          </a:prstGeom>
          <a:noFill/>
        </p:spPr>
        <p:txBody>
          <a:bodyPr wrap="square" rtlCol="0">
            <a:spAutoFit/>
          </a:bodyPr>
          <a:lstStyle/>
          <a:p>
            <a:pPr algn="ctr"/>
            <a:r>
              <a:rPr lang="en-US" sz="9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Corona accelerated trend</a:t>
            </a:r>
            <a:endParaRPr lang="en-US" sz="900" dirty="0">
              <a:solidFill>
                <a:schemeClr val="tx1">
                  <a:lumMod val="65000"/>
                  <a:lumOff val="35000"/>
                </a:schemeClr>
              </a:solidFill>
              <a:latin typeface="Open Sans" pitchFamily="34" charset="0"/>
              <a:ea typeface="Open Sans" pitchFamily="34" charset="0"/>
              <a:cs typeface="Open Sans" pitchFamily="34" charset="0"/>
            </a:endParaRPr>
          </a:p>
        </p:txBody>
      </p:sp>
      <p:sp>
        <p:nvSpPr>
          <p:cNvPr id="69" name="14 CuadroTexto">
            <a:extLst>
              <a:ext uri="{FF2B5EF4-FFF2-40B4-BE49-F238E27FC236}">
                <a16:creationId xmlns:a16="http://schemas.microsoft.com/office/drawing/2014/main" id="{226D45E5-B16A-6E48-BDD9-AF1337914F8D}"/>
              </a:ext>
            </a:extLst>
          </p:cNvPr>
          <p:cNvSpPr txBox="1"/>
          <p:nvPr/>
        </p:nvSpPr>
        <p:spPr>
          <a:xfrm>
            <a:off x="5540800" y="2359690"/>
            <a:ext cx="2506755" cy="1223412"/>
          </a:xfrm>
          <a:prstGeom prst="rect">
            <a:avLst/>
          </a:prstGeom>
          <a:noFill/>
        </p:spPr>
        <p:txBody>
          <a:bodyPr wrap="square" rtlCol="0">
            <a:spAutoFit/>
          </a:bodyPr>
          <a:lstStyle/>
          <a:p>
            <a:r>
              <a:rPr lang="en-US" sz="1050" dirty="0">
                <a:solidFill>
                  <a:schemeClr val="tx1">
                    <a:lumMod val="65000"/>
                    <a:lumOff val="35000"/>
                  </a:schemeClr>
                </a:solidFill>
                <a:latin typeface="Open Sans" pitchFamily="34" charset="0"/>
                <a:ea typeface="Open Sans" pitchFamily="34" charset="0"/>
                <a:cs typeface="Open Sans" pitchFamily="34" charset="0"/>
              </a:rPr>
              <a:t>Enterprises still rely on physical forms and manual processes for customer onboarding and service (ex. Insurance claims) and lack the internal development teams to build and deploy internal and external technology alternatives</a:t>
            </a:r>
          </a:p>
        </p:txBody>
      </p:sp>
      <p:sp>
        <p:nvSpPr>
          <p:cNvPr id="2" name="Rectángulo: esquinas redondeadas 1">
            <a:extLst>
              <a:ext uri="{FF2B5EF4-FFF2-40B4-BE49-F238E27FC236}">
                <a16:creationId xmlns:a16="http://schemas.microsoft.com/office/drawing/2014/main" id="{03715DB8-6C91-48E4-882C-D87955EC1709}"/>
              </a:ext>
            </a:extLst>
          </p:cNvPr>
          <p:cNvSpPr/>
          <p:nvPr/>
        </p:nvSpPr>
        <p:spPr>
          <a:xfrm>
            <a:off x="2955592" y="696286"/>
            <a:ext cx="45719" cy="832591"/>
          </a:xfrm>
          <a:prstGeom prst="roundRect">
            <a:avLst>
              <a:gd name="adj" fmla="val 25443"/>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3" name="37 Rectángulo redondeado">
            <a:extLst>
              <a:ext uri="{FF2B5EF4-FFF2-40B4-BE49-F238E27FC236}">
                <a16:creationId xmlns:a16="http://schemas.microsoft.com/office/drawing/2014/main" id="{840A8F4C-ADC1-42EC-9190-D4DB0D9FA06B}"/>
              </a:ext>
            </a:extLst>
          </p:cNvPr>
          <p:cNvSpPr/>
          <p:nvPr/>
        </p:nvSpPr>
        <p:spPr>
          <a:xfrm>
            <a:off x="10239906" y="542259"/>
            <a:ext cx="1188749" cy="1118549"/>
          </a:xfrm>
          <a:prstGeom prst="roundRect">
            <a:avLst>
              <a:gd name="adj" fmla="val 12167"/>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1" name="51 Rectángulo redondeado">
            <a:extLst>
              <a:ext uri="{FF2B5EF4-FFF2-40B4-BE49-F238E27FC236}">
                <a16:creationId xmlns:a16="http://schemas.microsoft.com/office/drawing/2014/main" id="{DAF86AFF-5C75-4777-80FC-1A70B6D921B7}"/>
              </a:ext>
            </a:extLst>
          </p:cNvPr>
          <p:cNvSpPr/>
          <p:nvPr/>
        </p:nvSpPr>
        <p:spPr>
          <a:xfrm>
            <a:off x="10109251" y="663489"/>
            <a:ext cx="1450058" cy="1050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bg1"/>
                </a:solidFill>
                <a:latin typeface="Open Sans ExtraBold" pitchFamily="34" charset="0"/>
                <a:ea typeface="Open Sans ExtraBold" pitchFamily="34" charset="0"/>
                <a:cs typeface="Open Sans ExtraBold" pitchFamily="34" charset="0"/>
              </a:rPr>
              <a:t>SERIES A</a:t>
            </a:r>
          </a:p>
          <a:p>
            <a:pPr algn="ctr"/>
            <a:endParaRPr lang="es-ES" sz="105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s-E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$11m A round co-lead by Hanaco and Intel Capital</a:t>
            </a:r>
          </a:p>
          <a:p>
            <a:pPr algn="ctr"/>
            <a:endParaRPr lang="es-ES" sz="1200" dirty="0">
              <a:solidFill>
                <a:schemeClr val="bg1"/>
              </a:solidFill>
            </a:endParaRPr>
          </a:p>
        </p:txBody>
      </p:sp>
      <p:pic>
        <p:nvPicPr>
          <p:cNvPr id="45" name="Imagen 5">
            <a:extLst>
              <a:ext uri="{FF2B5EF4-FFF2-40B4-BE49-F238E27FC236}">
                <a16:creationId xmlns:a16="http://schemas.microsoft.com/office/drawing/2014/main" id="{393E3C0D-0EEC-41A6-8DC5-F3BAB791F5ED}"/>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13 Rectángulo redondeado">
            <a:extLst>
              <a:ext uri="{FF2B5EF4-FFF2-40B4-BE49-F238E27FC236}">
                <a16:creationId xmlns:a16="http://schemas.microsoft.com/office/drawing/2014/main" id="{15187851-CE6D-4FED-AB7C-9437582F75D4}"/>
              </a:ext>
            </a:extLst>
          </p:cNvPr>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50" name="30 Conector recto">
            <a:extLst>
              <a:ext uri="{FF2B5EF4-FFF2-40B4-BE49-F238E27FC236}">
                <a16:creationId xmlns:a16="http://schemas.microsoft.com/office/drawing/2014/main" id="{44187E23-3B3A-4A8E-A64D-16497BECE994}"/>
              </a:ext>
            </a:extLst>
          </p:cNvPr>
          <p:cNvCxnSpPr>
            <a:cxnSpLocks/>
          </p:cNvCxnSpPr>
          <p:nvPr/>
        </p:nvCxnSpPr>
        <p:spPr>
          <a:xfrm>
            <a:off x="5472311" y="2252468"/>
            <a:ext cx="26118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7" name="Rectángulo 56">
            <a:extLst>
              <a:ext uri="{FF2B5EF4-FFF2-40B4-BE49-F238E27FC236}">
                <a16:creationId xmlns:a16="http://schemas.microsoft.com/office/drawing/2014/main" id="{4C91671E-2980-4066-A3D7-907390BD379A}"/>
              </a:ext>
            </a:extLst>
          </p:cNvPr>
          <p:cNvSpPr/>
          <p:nvPr/>
        </p:nvSpPr>
        <p:spPr>
          <a:xfrm>
            <a:off x="6528992" y="4131184"/>
            <a:ext cx="1669409" cy="570745"/>
          </a:xfrm>
          <a:prstGeom prst="rect">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8" name="Rectángulo 20">
            <a:extLst>
              <a:ext uri="{FF2B5EF4-FFF2-40B4-BE49-F238E27FC236}">
                <a16:creationId xmlns:a16="http://schemas.microsoft.com/office/drawing/2014/main" id="{7192E58B-29C1-40D5-939F-C12A9822BFE6}"/>
              </a:ext>
            </a:extLst>
          </p:cNvPr>
          <p:cNvSpPr/>
          <p:nvPr/>
        </p:nvSpPr>
        <p:spPr bwMode="auto">
          <a:xfrm rot="5400000">
            <a:off x="6273970" y="4391157"/>
            <a:ext cx="570745" cy="50800"/>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defRPr/>
            </a:pPr>
            <a:endParaRPr lang="en-US" altLang="en-US" sz="1800" dirty="0">
              <a:solidFill>
                <a:srgbClr val="FFFFFF"/>
              </a:solidFill>
            </a:endParaRPr>
          </a:p>
        </p:txBody>
      </p:sp>
      <p:sp>
        <p:nvSpPr>
          <p:cNvPr id="70" name="CuadroTexto 6">
            <a:extLst>
              <a:ext uri="{FF2B5EF4-FFF2-40B4-BE49-F238E27FC236}">
                <a16:creationId xmlns:a16="http://schemas.microsoft.com/office/drawing/2014/main" id="{EAC2E8B7-D04B-46B6-B0FA-08A773BDB0DA}"/>
              </a:ext>
            </a:extLst>
          </p:cNvPr>
          <p:cNvSpPr txBox="1">
            <a:spLocks noChangeArrowheads="1"/>
          </p:cNvSpPr>
          <p:nvPr/>
        </p:nvSpPr>
        <p:spPr bwMode="auto">
          <a:xfrm>
            <a:off x="6584742" y="4216501"/>
            <a:ext cx="1613659" cy="400110"/>
          </a:xfrm>
          <a:prstGeom prst="rect">
            <a:avLst/>
          </a:prstGeom>
          <a:noFill/>
          <a:ln w="9525">
            <a:noFill/>
            <a:miter lim="800000"/>
            <a:headEnd/>
            <a:tailEnd/>
          </a:ln>
        </p:spPr>
        <p:txBody>
          <a:bodyPr wrap="square">
            <a:spAutoFit/>
          </a:bodyPr>
          <a:lstStyle/>
          <a:p>
            <a:pPr algn="ctr">
              <a:defRPr/>
            </a:pPr>
            <a:r>
              <a:rPr lang="en-US" altLang="en-US" sz="1000" dirty="0">
                <a:solidFill>
                  <a:schemeClr val="bg2">
                    <a:lumMod val="25000"/>
                  </a:schemeClr>
                </a:solidFill>
                <a:latin typeface="Open Sans ExtraBold" pitchFamily="34" charset="0"/>
                <a:ea typeface="Open Sans ExtraBold" pitchFamily="34" charset="0"/>
                <a:cs typeface="Open Sans ExtraBold" pitchFamily="34" charset="0"/>
              </a:rPr>
              <a:t>DIGITAL TRANSFORMATION</a:t>
            </a:r>
          </a:p>
        </p:txBody>
      </p:sp>
      <p:sp>
        <p:nvSpPr>
          <p:cNvPr id="71" name="CuadroTexto 6">
            <a:extLst>
              <a:ext uri="{FF2B5EF4-FFF2-40B4-BE49-F238E27FC236}">
                <a16:creationId xmlns:a16="http://schemas.microsoft.com/office/drawing/2014/main" id="{42FA10F9-C646-42DF-BCFD-3D1303BB7F7C}"/>
              </a:ext>
            </a:extLst>
          </p:cNvPr>
          <p:cNvSpPr txBox="1">
            <a:spLocks noChangeArrowheads="1"/>
          </p:cNvSpPr>
          <p:nvPr/>
        </p:nvSpPr>
        <p:spPr bwMode="auto">
          <a:xfrm>
            <a:off x="5350850" y="4135729"/>
            <a:ext cx="1201771" cy="553998"/>
          </a:xfrm>
          <a:prstGeom prst="rect">
            <a:avLst/>
          </a:prstGeom>
          <a:noFill/>
          <a:ln w="9525">
            <a:noFill/>
            <a:miter lim="800000"/>
            <a:headEnd/>
            <a:tailEnd/>
          </a:ln>
        </p:spPr>
        <p:txBody>
          <a:bodyPr wrap="square">
            <a:spAutoFit/>
          </a:bodyPr>
          <a:lstStyle/>
          <a:p>
            <a:pPr algn="ctr" eaLnBrk="1" hangingPunct="1">
              <a:defRPr/>
            </a:pPr>
            <a:r>
              <a:rPr lang="en-US" altLang="en-US" sz="1000" dirty="0">
                <a:solidFill>
                  <a:srgbClr val="B59E60"/>
                </a:solidFill>
                <a:latin typeface="Open Sans ExtraBold" pitchFamily="34" charset="0"/>
                <a:ea typeface="Open Sans ExtraBold" pitchFamily="34" charset="0"/>
                <a:cs typeface="Open Sans ExtraBold" pitchFamily="34" charset="0"/>
              </a:rPr>
              <a:t>MACRO: </a:t>
            </a:r>
          </a:p>
          <a:p>
            <a:pPr algn="ctr" eaLnBrk="1" hangingPunct="1">
              <a:defRPr/>
            </a:pPr>
            <a:r>
              <a:rPr lang="en-US" altLang="en-US" sz="1000" dirty="0">
                <a:solidFill>
                  <a:schemeClr val="bg2">
                    <a:lumMod val="25000"/>
                  </a:schemeClr>
                </a:solidFill>
                <a:latin typeface="Open Sans ExtraBold" pitchFamily="34" charset="0"/>
                <a:ea typeface="Open Sans ExtraBold" pitchFamily="34" charset="0"/>
                <a:cs typeface="Open Sans ExtraBold" pitchFamily="34" charset="0"/>
              </a:rPr>
              <a:t>MODERN ENTERPRISE </a:t>
            </a:r>
          </a:p>
        </p:txBody>
      </p:sp>
      <p:sp>
        <p:nvSpPr>
          <p:cNvPr id="72" name="9 Elipse">
            <a:extLst>
              <a:ext uri="{FF2B5EF4-FFF2-40B4-BE49-F238E27FC236}">
                <a16:creationId xmlns:a16="http://schemas.microsoft.com/office/drawing/2014/main" id="{CE679E29-1064-44C2-A4EB-B45FF3A1984E}"/>
              </a:ext>
            </a:extLst>
          </p:cNvPr>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3" name="11 CuadroTexto">
            <a:extLst>
              <a:ext uri="{FF2B5EF4-FFF2-40B4-BE49-F238E27FC236}">
                <a16:creationId xmlns:a16="http://schemas.microsoft.com/office/drawing/2014/main" id="{975A90C7-E1BB-4ACB-B5A7-46C339FE05B0}"/>
              </a:ext>
            </a:extLst>
          </p:cNvPr>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13</a:t>
            </a:fld>
            <a:endParaRPr lang="es-ES" sz="1050" dirty="0">
              <a:latin typeface="Open Sans ExtraBold" pitchFamily="34" charset="0"/>
              <a:ea typeface="Open Sans ExtraBold" pitchFamily="34" charset="0"/>
              <a:cs typeface="Open Sans ExtraBold" pitchFamily="34" charset="0"/>
            </a:endParaRPr>
          </a:p>
        </p:txBody>
      </p:sp>
      <p:sp>
        <p:nvSpPr>
          <p:cNvPr id="74" name="12 CuadroTexto">
            <a:extLst>
              <a:ext uri="{FF2B5EF4-FFF2-40B4-BE49-F238E27FC236}">
                <a16:creationId xmlns:a16="http://schemas.microsoft.com/office/drawing/2014/main" id="{5E3893A0-CA0E-4BF3-B671-9C0B41C31106}"/>
              </a:ext>
            </a:extLst>
          </p:cNvPr>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pic>
        <p:nvPicPr>
          <p:cNvPr id="9" name="Imagen 8">
            <a:extLst>
              <a:ext uri="{FF2B5EF4-FFF2-40B4-BE49-F238E27FC236}">
                <a16:creationId xmlns:a16="http://schemas.microsoft.com/office/drawing/2014/main" id="{15BC3134-151A-4547-8E9C-81739D62B2C7}"/>
              </a:ext>
            </a:extLst>
          </p:cNvPr>
          <p:cNvPicPr>
            <a:picLocks noChangeAspect="1"/>
          </p:cNvPicPr>
          <p:nvPr/>
        </p:nvPicPr>
        <p:blipFill>
          <a:blip r:embed="rId8"/>
          <a:stretch>
            <a:fillRect/>
          </a:stretch>
        </p:blipFill>
        <p:spPr>
          <a:xfrm>
            <a:off x="7013986" y="5709161"/>
            <a:ext cx="753651" cy="223081"/>
          </a:xfrm>
          <a:prstGeom prst="rect">
            <a:avLst/>
          </a:prstGeom>
        </p:spPr>
      </p:pic>
      <p:pic>
        <p:nvPicPr>
          <p:cNvPr id="11" name="Imagen 10">
            <a:extLst>
              <a:ext uri="{FF2B5EF4-FFF2-40B4-BE49-F238E27FC236}">
                <a16:creationId xmlns:a16="http://schemas.microsoft.com/office/drawing/2014/main" id="{24861236-D4AE-4D80-B5D9-378B80BE0C5E}"/>
              </a:ext>
            </a:extLst>
          </p:cNvPr>
          <p:cNvPicPr>
            <a:picLocks noChangeAspect="1"/>
          </p:cNvPicPr>
          <p:nvPr/>
        </p:nvPicPr>
        <p:blipFill>
          <a:blip r:embed="rId9"/>
          <a:stretch>
            <a:fillRect/>
          </a:stretch>
        </p:blipFill>
        <p:spPr>
          <a:xfrm>
            <a:off x="1825517" y="5287022"/>
            <a:ext cx="1609024" cy="1008505"/>
          </a:xfrm>
          <a:prstGeom prst="rect">
            <a:avLst/>
          </a:prstGeom>
        </p:spPr>
      </p:pic>
    </p:spTree>
    <p:extLst>
      <p:ext uri="{BB962C8B-B14F-4D97-AF65-F5344CB8AC3E}">
        <p14:creationId xmlns:p14="http://schemas.microsoft.com/office/powerpoint/2010/main" val="2250750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37 Rectángulo redondeado">
            <a:extLst>
              <a:ext uri="{FF2B5EF4-FFF2-40B4-BE49-F238E27FC236}">
                <a16:creationId xmlns:a16="http://schemas.microsoft.com/office/drawing/2014/main" id="{03A841D9-D5C9-43C9-A191-37725F272FE9}"/>
              </a:ext>
            </a:extLst>
          </p:cNvPr>
          <p:cNvSpPr/>
          <p:nvPr/>
        </p:nvSpPr>
        <p:spPr>
          <a:xfrm>
            <a:off x="685965" y="5184899"/>
            <a:ext cx="10775893" cy="1008504"/>
          </a:xfrm>
          <a:prstGeom prst="roundRect">
            <a:avLst>
              <a:gd name="adj" fmla="val 12167"/>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466" name="CuadroTexto 7">
            <a:extLst>
              <a:ext uri="{FF2B5EF4-FFF2-40B4-BE49-F238E27FC236}">
                <a16:creationId xmlns:a16="http://schemas.microsoft.com/office/drawing/2014/main" id="{CC9FBDF6-9695-714D-A093-BF8A1CFFAB35}"/>
              </a:ext>
            </a:extLst>
          </p:cNvPr>
          <p:cNvSpPr txBox="1">
            <a:spLocks noChangeArrowheads="1"/>
          </p:cNvSpPr>
          <p:nvPr/>
        </p:nvSpPr>
        <p:spPr bwMode="auto">
          <a:xfrm>
            <a:off x="3223157" y="972267"/>
            <a:ext cx="6447037"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spcBef>
                <a:spcPts val="0"/>
              </a:spcBef>
              <a:buNone/>
              <a:defRPr/>
            </a:pPr>
            <a:r>
              <a:rPr lang="en-US" altLang="en-US" sz="1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FeeX </a:t>
            </a:r>
            <a:r>
              <a:rPr lang="en-US" sz="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enables financial advisors to monitor and trade upon a clients held-away assets</a:t>
            </a:r>
            <a:endParaRPr lang="en-US" altLang="en-US" sz="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37 Rectángulo redondeado"/>
          <p:cNvSpPr/>
          <p:nvPr/>
        </p:nvSpPr>
        <p:spPr>
          <a:xfrm>
            <a:off x="678655" y="542259"/>
            <a:ext cx="9278965" cy="1118549"/>
          </a:xfrm>
          <a:prstGeom prst="roundRect">
            <a:avLst>
              <a:gd name="adj" fmla="val 12167"/>
            </a:avLst>
          </a:prstGeom>
          <a:noFill/>
          <a:ln>
            <a:solidFill>
              <a:srgbClr val="F3F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5" name="Rectangle 64">
            <a:extLst>
              <a:ext uri="{FF2B5EF4-FFF2-40B4-BE49-F238E27FC236}">
                <a16:creationId xmlns:a16="http://schemas.microsoft.com/office/drawing/2014/main" id="{C999E4B6-D2BE-7448-8650-404985BB1610}"/>
              </a:ext>
            </a:extLst>
          </p:cNvPr>
          <p:cNvSpPr/>
          <p:nvPr/>
        </p:nvSpPr>
        <p:spPr>
          <a:xfrm>
            <a:off x="4504844" y="5289286"/>
            <a:ext cx="6957014" cy="261610"/>
          </a:xfrm>
          <a:prstGeom prst="rect">
            <a:avLst/>
          </a:prstGeom>
        </p:spPr>
        <p:txBody>
          <a:bodyPr wrap="square">
            <a:spAutoFit/>
          </a:bodyPr>
          <a:lstStyle/>
          <a:p>
            <a:pPr algn="ctr">
              <a:defRPr sz="500" b="0" i="0" u="none" strike="noStrike" kern="1200" spc="0" baseline="0">
                <a:solidFill>
                  <a:srgbClr val="5B9BD5">
                    <a:lumMod val="75000"/>
                  </a:srgbClr>
                </a:solidFill>
                <a:latin typeface="Open Sans ExtraBold" pitchFamily="34" charset="0"/>
                <a:ea typeface="Open Sans ExtraBold" pitchFamily="34" charset="0"/>
                <a:cs typeface="Open Sans ExtraBold" pitchFamily="34" charset="0"/>
              </a:defRPr>
            </a:pPr>
            <a:r>
              <a:rPr lang="en-US" sz="1050" b="1" dirty="0">
                <a:solidFill>
                  <a:schemeClr val="tx1">
                    <a:lumMod val="95000"/>
                    <a:lumOff val="5000"/>
                  </a:schemeClr>
                </a:solidFill>
                <a:latin typeface="Open Sans ExtraBold" pitchFamily="34" charset="0"/>
                <a:ea typeface="Open Sans ExtraBold" pitchFamily="34" charset="0"/>
                <a:cs typeface="Open Sans ExtraBold" pitchFamily="34" charset="0"/>
              </a:rPr>
              <a:t>CUSTOMERS:</a:t>
            </a:r>
          </a:p>
        </p:txBody>
      </p:sp>
      <p:sp>
        <p:nvSpPr>
          <p:cNvPr id="2" name="Rectángulo: esquinas redondeadas 1">
            <a:extLst>
              <a:ext uri="{FF2B5EF4-FFF2-40B4-BE49-F238E27FC236}">
                <a16:creationId xmlns:a16="http://schemas.microsoft.com/office/drawing/2014/main" id="{03715DB8-6C91-48E4-882C-D87955EC1709}"/>
              </a:ext>
            </a:extLst>
          </p:cNvPr>
          <p:cNvSpPr/>
          <p:nvPr/>
        </p:nvSpPr>
        <p:spPr>
          <a:xfrm>
            <a:off x="2955592" y="696286"/>
            <a:ext cx="45719" cy="832591"/>
          </a:xfrm>
          <a:prstGeom prst="roundRect">
            <a:avLst>
              <a:gd name="adj" fmla="val 25443"/>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5" name="Imagen 5">
            <a:extLst>
              <a:ext uri="{FF2B5EF4-FFF2-40B4-BE49-F238E27FC236}">
                <a16:creationId xmlns:a16="http://schemas.microsoft.com/office/drawing/2014/main" id="{393E3C0D-0EEC-41A6-8DC5-F3BAB791F5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9 Elipse">
            <a:extLst>
              <a:ext uri="{FF2B5EF4-FFF2-40B4-BE49-F238E27FC236}">
                <a16:creationId xmlns:a16="http://schemas.microsoft.com/office/drawing/2014/main" id="{CE679E29-1064-44C2-A4EB-B45FF3A1984E}"/>
              </a:ext>
            </a:extLst>
          </p:cNvPr>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3" name="11 CuadroTexto">
            <a:extLst>
              <a:ext uri="{FF2B5EF4-FFF2-40B4-BE49-F238E27FC236}">
                <a16:creationId xmlns:a16="http://schemas.microsoft.com/office/drawing/2014/main" id="{975A90C7-E1BB-4ACB-B5A7-46C339FE05B0}"/>
              </a:ext>
            </a:extLst>
          </p:cNvPr>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14</a:t>
            </a:fld>
            <a:endParaRPr lang="es-ES" sz="1050" dirty="0">
              <a:latin typeface="Open Sans ExtraBold" pitchFamily="34" charset="0"/>
              <a:ea typeface="Open Sans ExtraBold" pitchFamily="34" charset="0"/>
              <a:cs typeface="Open Sans ExtraBold" pitchFamily="34" charset="0"/>
            </a:endParaRPr>
          </a:p>
        </p:txBody>
      </p:sp>
      <p:sp>
        <p:nvSpPr>
          <p:cNvPr id="74" name="12 CuadroTexto">
            <a:extLst>
              <a:ext uri="{FF2B5EF4-FFF2-40B4-BE49-F238E27FC236}">
                <a16:creationId xmlns:a16="http://schemas.microsoft.com/office/drawing/2014/main" id="{5E3893A0-CA0E-4BF3-B671-9C0B41C31106}"/>
              </a:ext>
            </a:extLst>
          </p:cNvPr>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grpSp>
        <p:nvGrpSpPr>
          <p:cNvPr id="6" name="Group 5">
            <a:extLst>
              <a:ext uri="{FF2B5EF4-FFF2-40B4-BE49-F238E27FC236}">
                <a16:creationId xmlns:a16="http://schemas.microsoft.com/office/drawing/2014/main" id="{488297C0-924E-4A49-A5D4-39FB1D44544C}"/>
              </a:ext>
            </a:extLst>
          </p:cNvPr>
          <p:cNvGrpSpPr/>
          <p:nvPr/>
        </p:nvGrpSpPr>
        <p:grpSpPr>
          <a:xfrm>
            <a:off x="5149795" y="1785582"/>
            <a:ext cx="2999027" cy="3266692"/>
            <a:chOff x="529009" y="1808159"/>
            <a:chExt cx="2999027" cy="3266692"/>
          </a:xfrm>
        </p:grpSpPr>
        <p:grpSp>
          <p:nvGrpSpPr>
            <p:cNvPr id="3" name="Group 2">
              <a:extLst>
                <a:ext uri="{FF2B5EF4-FFF2-40B4-BE49-F238E27FC236}">
                  <a16:creationId xmlns:a16="http://schemas.microsoft.com/office/drawing/2014/main" id="{D5248172-DA1A-274C-B76B-1390561551B8}"/>
                </a:ext>
              </a:extLst>
            </p:cNvPr>
            <p:cNvGrpSpPr/>
            <p:nvPr/>
          </p:nvGrpSpPr>
          <p:grpSpPr>
            <a:xfrm>
              <a:off x="651275" y="1808159"/>
              <a:ext cx="2876761" cy="3266692"/>
              <a:chOff x="5320133" y="1819376"/>
              <a:chExt cx="2876761" cy="3266692"/>
            </a:xfrm>
          </p:grpSpPr>
          <p:sp>
            <p:nvSpPr>
              <p:cNvPr id="59" name="35 Rectángulo redondeado">
                <a:extLst>
                  <a:ext uri="{FF2B5EF4-FFF2-40B4-BE49-F238E27FC236}">
                    <a16:creationId xmlns:a16="http://schemas.microsoft.com/office/drawing/2014/main" id="{35D34BA3-D0C5-4935-BCD7-6211BF1FAD7F}"/>
                  </a:ext>
                </a:extLst>
              </p:cNvPr>
              <p:cNvSpPr/>
              <p:nvPr/>
            </p:nvSpPr>
            <p:spPr>
              <a:xfrm>
                <a:off x="5350850" y="1819376"/>
                <a:ext cx="2846044" cy="3266692"/>
              </a:xfrm>
              <a:prstGeom prst="roundRect">
                <a:avLst>
                  <a:gd name="adj" fmla="val 4784"/>
                </a:avLst>
              </a:prstGeom>
              <a:noFill/>
              <a:ln w="127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0" name="Rectangle 59">
                <a:extLst>
                  <a:ext uri="{FF2B5EF4-FFF2-40B4-BE49-F238E27FC236}">
                    <a16:creationId xmlns:a16="http://schemas.microsoft.com/office/drawing/2014/main" id="{4F39A331-4C01-4F5F-94BC-1DC91D7694B9}"/>
                  </a:ext>
                </a:extLst>
              </p:cNvPr>
              <p:cNvSpPr/>
              <p:nvPr/>
            </p:nvSpPr>
            <p:spPr>
              <a:xfrm>
                <a:off x="5320133" y="1927913"/>
                <a:ext cx="2876761" cy="261610"/>
              </a:xfrm>
              <a:prstGeom prst="rect">
                <a:avLst/>
              </a:prstGeom>
            </p:spPr>
            <p:txBody>
              <a:bodyPr wrap="square">
                <a:spAutoFit/>
              </a:bodyPr>
              <a:lstStyle/>
              <a:p>
                <a:pPr algn="ctr">
                  <a:defRPr sz="500" b="0" i="0" u="none" strike="noStrike" kern="1200" spc="0" baseline="0">
                    <a:solidFill>
                      <a:srgbClr val="5B9BD5">
                        <a:lumMod val="75000"/>
                      </a:srgbClr>
                    </a:solidFill>
                    <a:latin typeface="Open Sans ExtraBold" pitchFamily="34" charset="0"/>
                    <a:ea typeface="Open Sans ExtraBold" pitchFamily="34" charset="0"/>
                    <a:cs typeface="Open Sans ExtraBold" pitchFamily="34" charset="0"/>
                  </a:defRPr>
                </a:pPr>
                <a:r>
                  <a:rPr lang="en-US" sz="1100" b="1" dirty="0">
                    <a:solidFill>
                      <a:schemeClr val="tx1">
                        <a:lumMod val="95000"/>
                        <a:lumOff val="5000"/>
                      </a:schemeClr>
                    </a:solidFill>
                    <a:latin typeface="Open Sans ExtraBold" pitchFamily="34" charset="0"/>
                    <a:ea typeface="Open Sans ExtraBold" pitchFamily="34" charset="0"/>
                    <a:cs typeface="Open Sans ExtraBold" pitchFamily="34" charset="0"/>
                  </a:rPr>
                  <a:t>INVESTMENT THESIS</a:t>
                </a:r>
              </a:p>
            </p:txBody>
          </p:sp>
          <p:cxnSp>
            <p:nvCxnSpPr>
              <p:cNvPr id="50" name="30 Conector recto">
                <a:extLst>
                  <a:ext uri="{FF2B5EF4-FFF2-40B4-BE49-F238E27FC236}">
                    <a16:creationId xmlns:a16="http://schemas.microsoft.com/office/drawing/2014/main" id="{44187E23-3B3A-4A8E-A64D-16497BECE994}"/>
                  </a:ext>
                </a:extLst>
              </p:cNvPr>
              <p:cNvCxnSpPr>
                <a:cxnSpLocks/>
              </p:cNvCxnSpPr>
              <p:nvPr/>
            </p:nvCxnSpPr>
            <p:spPr>
              <a:xfrm>
                <a:off x="5472311" y="2252468"/>
                <a:ext cx="26118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9" name="14 CuadroTexto">
                <a:extLst>
                  <a:ext uri="{FF2B5EF4-FFF2-40B4-BE49-F238E27FC236}">
                    <a16:creationId xmlns:a16="http://schemas.microsoft.com/office/drawing/2014/main" id="{1A999B0C-F98A-DE41-9BD5-1577CD218256}"/>
                  </a:ext>
                </a:extLst>
              </p:cNvPr>
              <p:cNvSpPr txBox="1"/>
              <p:nvPr/>
            </p:nvSpPr>
            <p:spPr>
              <a:xfrm>
                <a:off x="5510002" y="3294752"/>
                <a:ext cx="2506755" cy="1546577"/>
              </a:xfrm>
              <a:prstGeom prst="rect">
                <a:avLst/>
              </a:prstGeom>
              <a:noFill/>
            </p:spPr>
            <p:txBody>
              <a:bodyPr wrap="square" rtlCol="0">
                <a:spAutoFit/>
              </a:bodyPr>
              <a:lstStyle/>
              <a:p>
                <a:r>
                  <a:rPr lang="en-US" sz="1050" dirty="0">
                    <a:solidFill>
                      <a:schemeClr val="tx1">
                        <a:lumMod val="65000"/>
                        <a:lumOff val="35000"/>
                      </a:schemeClr>
                    </a:solidFill>
                    <a:latin typeface="Open Sans" pitchFamily="34" charset="0"/>
                    <a:ea typeface="Open Sans" pitchFamily="34" charset="0"/>
                    <a:cs typeface="Open Sans" pitchFamily="34" charset="0"/>
                  </a:rPr>
                  <a:t>Refocused business accelerating through Corona despite negligible marketing spend to-date. The company is well positioned to maintain its growth post-Corona as recent market volatility resurfaced the need for active management across one’s assets, especially their held-away retirement savings. </a:t>
                </a:r>
              </a:p>
            </p:txBody>
          </p:sp>
        </p:grpSp>
        <p:grpSp>
          <p:nvGrpSpPr>
            <p:cNvPr id="68" name="Group 67">
              <a:extLst>
                <a:ext uri="{FF2B5EF4-FFF2-40B4-BE49-F238E27FC236}">
                  <a16:creationId xmlns:a16="http://schemas.microsoft.com/office/drawing/2014/main" id="{C7A6231F-4931-42F2-AD27-DE9E5790BE73}"/>
                </a:ext>
              </a:extLst>
            </p:cNvPr>
            <p:cNvGrpSpPr/>
            <p:nvPr/>
          </p:nvGrpSpPr>
          <p:grpSpPr>
            <a:xfrm>
              <a:off x="529009" y="2406404"/>
              <a:ext cx="2847551" cy="570745"/>
              <a:chOff x="639188" y="3691260"/>
              <a:chExt cx="2847551" cy="570745"/>
            </a:xfrm>
          </p:grpSpPr>
          <p:sp>
            <p:nvSpPr>
              <p:cNvPr id="80" name="Rectángulo 56">
                <a:extLst>
                  <a:ext uri="{FF2B5EF4-FFF2-40B4-BE49-F238E27FC236}">
                    <a16:creationId xmlns:a16="http://schemas.microsoft.com/office/drawing/2014/main" id="{05ECCC1E-8DC4-4334-9299-ED6C8D8A61EF}"/>
                  </a:ext>
                </a:extLst>
              </p:cNvPr>
              <p:cNvSpPr/>
              <p:nvPr/>
            </p:nvSpPr>
            <p:spPr>
              <a:xfrm>
                <a:off x="1817330" y="3691260"/>
                <a:ext cx="1669409" cy="570745"/>
              </a:xfrm>
              <a:prstGeom prst="rect">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1" name="Rectángulo 20">
                <a:extLst>
                  <a:ext uri="{FF2B5EF4-FFF2-40B4-BE49-F238E27FC236}">
                    <a16:creationId xmlns:a16="http://schemas.microsoft.com/office/drawing/2014/main" id="{AAD09CAD-AA11-4760-AADC-F1EC11F57F1C}"/>
                  </a:ext>
                </a:extLst>
              </p:cNvPr>
              <p:cNvSpPr/>
              <p:nvPr/>
            </p:nvSpPr>
            <p:spPr bwMode="auto">
              <a:xfrm rot="5400000">
                <a:off x="1562308" y="3951233"/>
                <a:ext cx="570745" cy="50800"/>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defRPr/>
                </a:pPr>
                <a:endParaRPr lang="en-US" altLang="en-US" sz="1800" dirty="0">
                  <a:solidFill>
                    <a:srgbClr val="FFFFFF"/>
                  </a:solidFill>
                </a:endParaRPr>
              </a:p>
            </p:txBody>
          </p:sp>
          <p:sp>
            <p:nvSpPr>
              <p:cNvPr id="82" name="CuadroTexto 6">
                <a:extLst>
                  <a:ext uri="{FF2B5EF4-FFF2-40B4-BE49-F238E27FC236}">
                    <a16:creationId xmlns:a16="http://schemas.microsoft.com/office/drawing/2014/main" id="{1EF629B8-8F2B-42CA-83A8-20CE89D8A56F}"/>
                  </a:ext>
                </a:extLst>
              </p:cNvPr>
              <p:cNvSpPr txBox="1">
                <a:spLocks noChangeArrowheads="1"/>
              </p:cNvSpPr>
              <p:nvPr/>
            </p:nvSpPr>
            <p:spPr bwMode="auto">
              <a:xfrm>
                <a:off x="1873080" y="3776577"/>
                <a:ext cx="1613659" cy="400110"/>
              </a:xfrm>
              <a:prstGeom prst="rect">
                <a:avLst/>
              </a:prstGeom>
              <a:noFill/>
              <a:ln w="9525">
                <a:noFill/>
                <a:miter lim="800000"/>
                <a:headEnd/>
                <a:tailEnd/>
              </a:ln>
            </p:spPr>
            <p:txBody>
              <a:bodyPr wrap="square">
                <a:spAutoFit/>
              </a:bodyPr>
              <a:lstStyle/>
              <a:p>
                <a:pPr algn="ctr">
                  <a:defRPr/>
                </a:pPr>
                <a:r>
                  <a:rPr lang="en-US" altLang="en-US" sz="1000" dirty="0">
                    <a:solidFill>
                      <a:schemeClr val="bg2">
                        <a:lumMod val="25000"/>
                      </a:schemeClr>
                    </a:solidFill>
                    <a:latin typeface="Open Sans ExtraBold" pitchFamily="34" charset="0"/>
                    <a:ea typeface="Open Sans ExtraBold" pitchFamily="34" charset="0"/>
                    <a:cs typeface="Open Sans ExtraBold" pitchFamily="34" charset="0"/>
                  </a:rPr>
                  <a:t>DIGITAL TRANSFORMATION</a:t>
                </a:r>
              </a:p>
            </p:txBody>
          </p:sp>
          <p:sp>
            <p:nvSpPr>
              <p:cNvPr id="83" name="CuadroTexto 6">
                <a:extLst>
                  <a:ext uri="{FF2B5EF4-FFF2-40B4-BE49-F238E27FC236}">
                    <a16:creationId xmlns:a16="http://schemas.microsoft.com/office/drawing/2014/main" id="{8FE98CE1-7260-4648-BDF8-E814DCFE8499}"/>
                  </a:ext>
                </a:extLst>
              </p:cNvPr>
              <p:cNvSpPr txBox="1">
                <a:spLocks noChangeArrowheads="1"/>
              </p:cNvSpPr>
              <p:nvPr/>
            </p:nvSpPr>
            <p:spPr bwMode="auto">
              <a:xfrm>
                <a:off x="639188" y="3695805"/>
                <a:ext cx="1201771" cy="553998"/>
              </a:xfrm>
              <a:prstGeom prst="rect">
                <a:avLst/>
              </a:prstGeom>
              <a:noFill/>
              <a:ln w="9525">
                <a:noFill/>
                <a:miter lim="800000"/>
                <a:headEnd/>
                <a:tailEnd/>
              </a:ln>
            </p:spPr>
            <p:txBody>
              <a:bodyPr wrap="square">
                <a:spAutoFit/>
              </a:bodyPr>
              <a:lstStyle/>
              <a:p>
                <a:pPr algn="ctr" eaLnBrk="1" hangingPunct="1">
                  <a:defRPr/>
                </a:pPr>
                <a:r>
                  <a:rPr lang="en-US" altLang="en-US" sz="1000" dirty="0">
                    <a:solidFill>
                      <a:srgbClr val="B59E60"/>
                    </a:solidFill>
                    <a:latin typeface="Open Sans ExtraBold" pitchFamily="34" charset="0"/>
                    <a:ea typeface="Open Sans ExtraBold" pitchFamily="34" charset="0"/>
                    <a:cs typeface="Open Sans ExtraBold" pitchFamily="34" charset="0"/>
                  </a:rPr>
                  <a:t>MACRO: </a:t>
                </a:r>
              </a:p>
              <a:p>
                <a:pPr algn="ctr" eaLnBrk="1" hangingPunct="1">
                  <a:defRPr/>
                </a:pPr>
                <a:r>
                  <a:rPr lang="en-US" altLang="en-US" sz="1000" dirty="0">
                    <a:solidFill>
                      <a:schemeClr val="bg2">
                        <a:lumMod val="25000"/>
                      </a:schemeClr>
                    </a:solidFill>
                    <a:latin typeface="Open Sans ExtraBold" pitchFamily="34" charset="0"/>
                    <a:ea typeface="Open Sans ExtraBold" pitchFamily="34" charset="0"/>
                    <a:cs typeface="Open Sans ExtraBold" pitchFamily="34" charset="0"/>
                  </a:rPr>
                  <a:t>MODERN ENTERPRISE </a:t>
                </a:r>
              </a:p>
            </p:txBody>
          </p:sp>
        </p:grpSp>
      </p:grpSp>
      <p:sp>
        <p:nvSpPr>
          <p:cNvPr id="84" name="37 Rectángulo redondeado">
            <a:extLst>
              <a:ext uri="{FF2B5EF4-FFF2-40B4-BE49-F238E27FC236}">
                <a16:creationId xmlns:a16="http://schemas.microsoft.com/office/drawing/2014/main" id="{5D1C2D1D-D973-4EC4-BA55-602831D78503}"/>
              </a:ext>
            </a:extLst>
          </p:cNvPr>
          <p:cNvSpPr/>
          <p:nvPr/>
        </p:nvSpPr>
        <p:spPr>
          <a:xfrm>
            <a:off x="10239906" y="542259"/>
            <a:ext cx="1188749" cy="1118549"/>
          </a:xfrm>
          <a:prstGeom prst="roundRect">
            <a:avLst>
              <a:gd name="adj" fmla="val 12167"/>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6" name="13 Rectángulo redondeado">
            <a:extLst>
              <a:ext uri="{FF2B5EF4-FFF2-40B4-BE49-F238E27FC236}">
                <a16:creationId xmlns:a16="http://schemas.microsoft.com/office/drawing/2014/main" id="{C129DE99-5276-49D0-AC00-9CF5E08EE640}"/>
              </a:ext>
            </a:extLst>
          </p:cNvPr>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03" name="30 Conector recto">
            <a:extLst>
              <a:ext uri="{FF2B5EF4-FFF2-40B4-BE49-F238E27FC236}">
                <a16:creationId xmlns:a16="http://schemas.microsoft.com/office/drawing/2014/main" id="{9BD8BF12-3FF9-45BC-8997-072BF2E84B71}"/>
              </a:ext>
            </a:extLst>
          </p:cNvPr>
          <p:cNvCxnSpPr>
            <a:cxnSpLocks/>
          </p:cNvCxnSpPr>
          <p:nvPr/>
        </p:nvCxnSpPr>
        <p:spPr>
          <a:xfrm flipV="1">
            <a:off x="4418408" y="5306599"/>
            <a:ext cx="0" cy="78586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236B5EB-B07C-C242-82B3-B0050F8FC688}"/>
              </a:ext>
            </a:extLst>
          </p:cNvPr>
          <p:cNvGrpSpPr/>
          <p:nvPr/>
        </p:nvGrpSpPr>
        <p:grpSpPr>
          <a:xfrm>
            <a:off x="691695" y="1789776"/>
            <a:ext cx="3924883" cy="3258305"/>
            <a:chOff x="4112355" y="1804316"/>
            <a:chExt cx="3924883" cy="3258305"/>
          </a:xfrm>
        </p:grpSpPr>
        <p:sp>
          <p:nvSpPr>
            <p:cNvPr id="15" name="Rectangle 14">
              <a:extLst>
                <a:ext uri="{FF2B5EF4-FFF2-40B4-BE49-F238E27FC236}">
                  <a16:creationId xmlns:a16="http://schemas.microsoft.com/office/drawing/2014/main" id="{A27CE104-499B-4A1A-A06C-EDF120439C5B}"/>
                </a:ext>
              </a:extLst>
            </p:cNvPr>
            <p:cNvSpPr/>
            <p:nvPr/>
          </p:nvSpPr>
          <p:spPr>
            <a:xfrm>
              <a:off x="4932896" y="1851255"/>
              <a:ext cx="1966695" cy="261610"/>
            </a:xfrm>
            <a:prstGeom prst="rect">
              <a:avLst/>
            </a:prstGeom>
          </p:spPr>
          <p:txBody>
            <a:bodyPr wrap="square">
              <a:spAutoFit/>
            </a:bodyPr>
            <a:lstStyle/>
            <a:p>
              <a:pPr lvl="1" algn="ctr"/>
              <a:r>
                <a:rPr lang="en-US" sz="1100" b="1" dirty="0">
                  <a:solidFill>
                    <a:schemeClr val="tx1">
                      <a:lumMod val="95000"/>
                      <a:lumOff val="5000"/>
                    </a:schemeClr>
                  </a:solidFill>
                  <a:latin typeface="Open Sans ExtraBold" pitchFamily="34" charset="0"/>
                  <a:ea typeface="Open Sans ExtraBold" pitchFamily="34" charset="0"/>
                  <a:cs typeface="Open Sans ExtraBold" pitchFamily="34" charset="0"/>
                </a:rPr>
                <a:t>REVENUE</a:t>
              </a:r>
            </a:p>
          </p:txBody>
        </p:sp>
        <p:sp>
          <p:nvSpPr>
            <p:cNvPr id="53" name="35 Rectángulo redondeado">
              <a:extLst>
                <a:ext uri="{FF2B5EF4-FFF2-40B4-BE49-F238E27FC236}">
                  <a16:creationId xmlns:a16="http://schemas.microsoft.com/office/drawing/2014/main" id="{0BFB0F54-7C37-AB4C-90AB-2E96359025B3}"/>
                </a:ext>
              </a:extLst>
            </p:cNvPr>
            <p:cNvSpPr/>
            <p:nvPr/>
          </p:nvSpPr>
          <p:spPr>
            <a:xfrm>
              <a:off x="4112355" y="1804316"/>
              <a:ext cx="3924883" cy="1540455"/>
            </a:xfrm>
            <a:prstGeom prst="roundRect">
              <a:avLst>
                <a:gd name="adj" fmla="val 4784"/>
              </a:avLst>
            </a:prstGeom>
            <a:noFill/>
            <a:ln w="127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1" name="35 Rectángulo redondeado">
              <a:extLst>
                <a:ext uri="{FF2B5EF4-FFF2-40B4-BE49-F238E27FC236}">
                  <a16:creationId xmlns:a16="http://schemas.microsoft.com/office/drawing/2014/main" id="{39BD864D-497F-478C-9CA1-C4923AE69588}"/>
                </a:ext>
              </a:extLst>
            </p:cNvPr>
            <p:cNvSpPr/>
            <p:nvPr/>
          </p:nvSpPr>
          <p:spPr>
            <a:xfrm>
              <a:off x="4112355" y="1804316"/>
              <a:ext cx="3924883" cy="1540455"/>
            </a:xfrm>
            <a:prstGeom prst="roundRect">
              <a:avLst>
                <a:gd name="adj" fmla="val 4784"/>
              </a:avLst>
            </a:prstGeom>
            <a:noFill/>
            <a:ln w="127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4" name="Rectangle 133">
              <a:extLst>
                <a:ext uri="{FF2B5EF4-FFF2-40B4-BE49-F238E27FC236}">
                  <a16:creationId xmlns:a16="http://schemas.microsoft.com/office/drawing/2014/main" id="{315D7766-327B-4AD7-AA50-43525A4A2324}"/>
                </a:ext>
              </a:extLst>
            </p:cNvPr>
            <p:cNvSpPr/>
            <p:nvPr/>
          </p:nvSpPr>
          <p:spPr>
            <a:xfrm>
              <a:off x="5448150" y="3569104"/>
              <a:ext cx="1235848" cy="261610"/>
            </a:xfrm>
            <a:prstGeom prst="rect">
              <a:avLst/>
            </a:prstGeom>
          </p:spPr>
          <p:txBody>
            <a:bodyPr wrap="square">
              <a:spAutoFit/>
            </a:bodyPr>
            <a:lstStyle/>
            <a:p>
              <a:pPr algn="ctr"/>
              <a:r>
                <a:rPr lang="en-US" sz="1100" b="1" dirty="0">
                  <a:solidFill>
                    <a:schemeClr val="tx1">
                      <a:lumMod val="95000"/>
                      <a:lumOff val="5000"/>
                    </a:schemeClr>
                  </a:solidFill>
                  <a:latin typeface="Open Sans ExtraBold" pitchFamily="34" charset="0"/>
                  <a:ea typeface="Open Sans ExtraBold" pitchFamily="34" charset="0"/>
                  <a:cs typeface="Open Sans ExtraBold" pitchFamily="34" charset="0"/>
                </a:rPr>
                <a:t># OF ADVISORS</a:t>
              </a:r>
            </a:p>
          </p:txBody>
        </p:sp>
        <p:sp>
          <p:nvSpPr>
            <p:cNvPr id="142" name="35 Rectángulo redondeado">
              <a:extLst>
                <a:ext uri="{FF2B5EF4-FFF2-40B4-BE49-F238E27FC236}">
                  <a16:creationId xmlns:a16="http://schemas.microsoft.com/office/drawing/2014/main" id="{47EBD4B6-A0F0-4A30-9B1F-F9320B2F8391}"/>
                </a:ext>
              </a:extLst>
            </p:cNvPr>
            <p:cNvSpPr/>
            <p:nvPr/>
          </p:nvSpPr>
          <p:spPr>
            <a:xfrm>
              <a:off x="4112355" y="3522166"/>
              <a:ext cx="3924883" cy="1540455"/>
            </a:xfrm>
            <a:prstGeom prst="roundRect">
              <a:avLst>
                <a:gd name="adj" fmla="val 4784"/>
              </a:avLst>
            </a:prstGeom>
            <a:noFill/>
            <a:ln w="127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2" name="35 Rectángulo redondeado">
              <a:extLst>
                <a:ext uri="{FF2B5EF4-FFF2-40B4-BE49-F238E27FC236}">
                  <a16:creationId xmlns:a16="http://schemas.microsoft.com/office/drawing/2014/main" id="{9C3B299F-21C8-49DC-939E-145CF70C3F88}"/>
                </a:ext>
              </a:extLst>
            </p:cNvPr>
            <p:cNvSpPr/>
            <p:nvPr/>
          </p:nvSpPr>
          <p:spPr>
            <a:xfrm>
              <a:off x="4112355" y="3522166"/>
              <a:ext cx="3924883" cy="1540455"/>
            </a:xfrm>
            <a:prstGeom prst="roundRect">
              <a:avLst>
                <a:gd name="adj" fmla="val 4784"/>
              </a:avLst>
            </a:prstGeom>
            <a:noFill/>
            <a:ln w="127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87" name="Chart 82">
              <a:extLst>
                <a:ext uri="{FF2B5EF4-FFF2-40B4-BE49-F238E27FC236}">
                  <a16:creationId xmlns:a16="http://schemas.microsoft.com/office/drawing/2014/main" id="{B75D21A7-E2BF-4D3C-BE55-3E3F6788AB57}"/>
                </a:ext>
              </a:extLst>
            </p:cNvPr>
            <p:cNvGraphicFramePr/>
            <p:nvPr>
              <p:extLst>
                <p:ext uri="{D42A27DB-BD31-4B8C-83A1-F6EECF244321}">
                  <p14:modId xmlns:p14="http://schemas.microsoft.com/office/powerpoint/2010/main" val="2011656863"/>
                </p:ext>
              </p:extLst>
            </p:nvPr>
          </p:nvGraphicFramePr>
          <p:xfrm>
            <a:off x="4269657" y="2559891"/>
            <a:ext cx="3701777" cy="721571"/>
          </p:xfrm>
          <a:graphic>
            <a:graphicData uri="http://schemas.openxmlformats.org/drawingml/2006/chart">
              <c:chart xmlns:c="http://schemas.openxmlformats.org/drawingml/2006/chart" xmlns:r="http://schemas.openxmlformats.org/officeDocument/2006/relationships" r:id="rId3"/>
            </a:graphicData>
          </a:graphic>
        </p:graphicFrame>
        <p:sp>
          <p:nvSpPr>
            <p:cNvPr id="88" name="TextBox 83">
              <a:extLst>
                <a:ext uri="{FF2B5EF4-FFF2-40B4-BE49-F238E27FC236}">
                  <a16:creationId xmlns:a16="http://schemas.microsoft.com/office/drawing/2014/main" id="{E24579B2-B37E-4664-8FCB-C3EE28581FD9}"/>
                </a:ext>
              </a:extLst>
            </p:cNvPr>
            <p:cNvSpPr txBox="1"/>
            <p:nvPr/>
          </p:nvSpPr>
          <p:spPr>
            <a:xfrm>
              <a:off x="4570498" y="2658439"/>
              <a:ext cx="729508" cy="307777"/>
            </a:xfrm>
            <a:prstGeom prst="rect">
              <a:avLst/>
            </a:prstGeom>
            <a:noFill/>
          </p:spPr>
          <p:txBody>
            <a:bodyPr wrap="square" rtlCol="0">
              <a:spAutoFit/>
            </a:bodyPr>
            <a:lstStyle/>
            <a:p>
              <a:pPr algn="ctr"/>
              <a:r>
                <a:rPr lang="en-US" sz="1400" b="1" dirty="0"/>
                <a:t>$0.1M</a:t>
              </a:r>
            </a:p>
          </p:txBody>
        </p:sp>
        <p:sp>
          <p:nvSpPr>
            <p:cNvPr id="90" name="TextBox 37">
              <a:extLst>
                <a:ext uri="{FF2B5EF4-FFF2-40B4-BE49-F238E27FC236}">
                  <a16:creationId xmlns:a16="http://schemas.microsoft.com/office/drawing/2014/main" id="{473D42FB-E3E9-4A53-83E2-BF0141D90D4F}"/>
                </a:ext>
              </a:extLst>
            </p:cNvPr>
            <p:cNvSpPr txBox="1"/>
            <p:nvPr/>
          </p:nvSpPr>
          <p:spPr>
            <a:xfrm>
              <a:off x="5712609" y="2584054"/>
              <a:ext cx="766782" cy="307777"/>
            </a:xfrm>
            <a:prstGeom prst="rect">
              <a:avLst/>
            </a:prstGeom>
            <a:noFill/>
          </p:spPr>
          <p:txBody>
            <a:bodyPr wrap="square" rtlCol="0">
              <a:spAutoFit/>
            </a:bodyPr>
            <a:lstStyle/>
            <a:p>
              <a:pPr algn="ctr"/>
              <a:r>
                <a:rPr lang="en-US" sz="1400" b="1" dirty="0"/>
                <a:t>$.5M</a:t>
              </a:r>
            </a:p>
          </p:txBody>
        </p:sp>
        <p:sp>
          <p:nvSpPr>
            <p:cNvPr id="91" name="TextBox 37">
              <a:extLst>
                <a:ext uri="{FF2B5EF4-FFF2-40B4-BE49-F238E27FC236}">
                  <a16:creationId xmlns:a16="http://schemas.microsoft.com/office/drawing/2014/main" id="{860AAEC9-5546-42B5-900B-B1E27785CE31}"/>
                </a:ext>
              </a:extLst>
            </p:cNvPr>
            <p:cNvSpPr txBox="1"/>
            <p:nvPr/>
          </p:nvSpPr>
          <p:spPr>
            <a:xfrm>
              <a:off x="6842021" y="2448214"/>
              <a:ext cx="766782" cy="307777"/>
            </a:xfrm>
            <a:prstGeom prst="rect">
              <a:avLst/>
            </a:prstGeom>
            <a:noFill/>
          </p:spPr>
          <p:txBody>
            <a:bodyPr wrap="square" rtlCol="0">
              <a:spAutoFit/>
            </a:bodyPr>
            <a:lstStyle/>
            <a:p>
              <a:pPr algn="ctr"/>
              <a:r>
                <a:rPr lang="en-US" sz="1400" b="1" dirty="0"/>
                <a:t>$2M</a:t>
              </a:r>
            </a:p>
          </p:txBody>
        </p:sp>
        <p:graphicFrame>
          <p:nvGraphicFramePr>
            <p:cNvPr id="97" name="Chart 82">
              <a:extLst>
                <a:ext uri="{FF2B5EF4-FFF2-40B4-BE49-F238E27FC236}">
                  <a16:creationId xmlns:a16="http://schemas.microsoft.com/office/drawing/2014/main" id="{B7F1CB9A-4768-405D-B990-EDE74D3D31D8}"/>
                </a:ext>
              </a:extLst>
            </p:cNvPr>
            <p:cNvGraphicFramePr/>
            <p:nvPr>
              <p:extLst>
                <p:ext uri="{D42A27DB-BD31-4B8C-83A1-F6EECF244321}">
                  <p14:modId xmlns:p14="http://schemas.microsoft.com/office/powerpoint/2010/main" val="1006299704"/>
                </p:ext>
              </p:extLst>
            </p:nvPr>
          </p:nvGraphicFramePr>
          <p:xfrm>
            <a:off x="4254149" y="4238207"/>
            <a:ext cx="3701777" cy="721571"/>
          </p:xfrm>
          <a:graphic>
            <a:graphicData uri="http://schemas.openxmlformats.org/drawingml/2006/chart">
              <c:chart xmlns:c="http://schemas.openxmlformats.org/drawingml/2006/chart" xmlns:r="http://schemas.openxmlformats.org/officeDocument/2006/relationships" r:id="rId4"/>
            </a:graphicData>
          </a:graphic>
        </p:graphicFrame>
        <p:sp>
          <p:nvSpPr>
            <p:cNvPr id="98" name="TextBox 83">
              <a:extLst>
                <a:ext uri="{FF2B5EF4-FFF2-40B4-BE49-F238E27FC236}">
                  <a16:creationId xmlns:a16="http://schemas.microsoft.com/office/drawing/2014/main" id="{E74EF66F-E9E2-4A4C-B4B5-0D58CF0357A4}"/>
                </a:ext>
              </a:extLst>
            </p:cNvPr>
            <p:cNvSpPr txBox="1"/>
            <p:nvPr/>
          </p:nvSpPr>
          <p:spPr>
            <a:xfrm>
              <a:off x="4554990" y="4313310"/>
              <a:ext cx="729508" cy="307777"/>
            </a:xfrm>
            <a:prstGeom prst="rect">
              <a:avLst/>
            </a:prstGeom>
            <a:noFill/>
          </p:spPr>
          <p:txBody>
            <a:bodyPr wrap="square" rtlCol="0">
              <a:spAutoFit/>
            </a:bodyPr>
            <a:lstStyle/>
            <a:p>
              <a:pPr algn="ctr"/>
              <a:r>
                <a:rPr lang="en-US" sz="1400" b="1" dirty="0"/>
                <a:t>65</a:t>
              </a:r>
            </a:p>
          </p:txBody>
        </p:sp>
        <p:sp>
          <p:nvSpPr>
            <p:cNvPr id="99" name="TextBox 37">
              <a:extLst>
                <a:ext uri="{FF2B5EF4-FFF2-40B4-BE49-F238E27FC236}">
                  <a16:creationId xmlns:a16="http://schemas.microsoft.com/office/drawing/2014/main" id="{7AA0B798-A81D-47E3-A961-291A08AAE224}"/>
                </a:ext>
              </a:extLst>
            </p:cNvPr>
            <p:cNvSpPr txBox="1"/>
            <p:nvPr/>
          </p:nvSpPr>
          <p:spPr>
            <a:xfrm>
              <a:off x="5712609" y="4189180"/>
              <a:ext cx="766782" cy="307777"/>
            </a:xfrm>
            <a:prstGeom prst="rect">
              <a:avLst/>
            </a:prstGeom>
            <a:noFill/>
          </p:spPr>
          <p:txBody>
            <a:bodyPr wrap="square" rtlCol="0">
              <a:spAutoFit/>
            </a:bodyPr>
            <a:lstStyle/>
            <a:p>
              <a:pPr algn="ctr"/>
              <a:r>
                <a:rPr lang="en-US" sz="1400" b="1" dirty="0"/>
                <a:t>264</a:t>
              </a:r>
            </a:p>
          </p:txBody>
        </p:sp>
        <p:sp>
          <p:nvSpPr>
            <p:cNvPr id="100" name="TextBox 37">
              <a:extLst>
                <a:ext uri="{FF2B5EF4-FFF2-40B4-BE49-F238E27FC236}">
                  <a16:creationId xmlns:a16="http://schemas.microsoft.com/office/drawing/2014/main" id="{21C13694-75EE-46B9-8C7F-2DBC6FB56D03}"/>
                </a:ext>
              </a:extLst>
            </p:cNvPr>
            <p:cNvSpPr txBox="1"/>
            <p:nvPr/>
          </p:nvSpPr>
          <p:spPr>
            <a:xfrm>
              <a:off x="6842021" y="4005533"/>
              <a:ext cx="766782" cy="307777"/>
            </a:xfrm>
            <a:prstGeom prst="rect">
              <a:avLst/>
            </a:prstGeom>
            <a:noFill/>
          </p:spPr>
          <p:txBody>
            <a:bodyPr wrap="square" rtlCol="0">
              <a:spAutoFit/>
            </a:bodyPr>
            <a:lstStyle/>
            <a:p>
              <a:pPr algn="ctr"/>
              <a:r>
                <a:rPr lang="en-US" sz="1400" b="1" dirty="0"/>
                <a:t>700</a:t>
              </a:r>
            </a:p>
          </p:txBody>
        </p:sp>
      </p:grpSp>
      <p:pic>
        <p:nvPicPr>
          <p:cNvPr id="67" name="Picture 66">
            <a:extLst>
              <a:ext uri="{FF2B5EF4-FFF2-40B4-BE49-F238E27FC236}">
                <a16:creationId xmlns:a16="http://schemas.microsoft.com/office/drawing/2014/main" id="{3C8CEA1A-156F-410B-A0EC-EECCCB91D55E}"/>
              </a:ext>
            </a:extLst>
          </p:cNvPr>
          <p:cNvPicPr>
            <a:picLocks noChangeAspect="1"/>
          </p:cNvPicPr>
          <p:nvPr/>
        </p:nvPicPr>
        <p:blipFill>
          <a:blip r:embed="rId5"/>
          <a:stretch>
            <a:fillRect/>
          </a:stretch>
        </p:blipFill>
        <p:spPr>
          <a:xfrm>
            <a:off x="1177475" y="699848"/>
            <a:ext cx="1523506" cy="694142"/>
          </a:xfrm>
          <a:prstGeom prst="rect">
            <a:avLst/>
          </a:prstGeom>
        </p:spPr>
      </p:pic>
      <p:pic>
        <p:nvPicPr>
          <p:cNvPr id="69" name="Picture 68">
            <a:extLst>
              <a:ext uri="{FF2B5EF4-FFF2-40B4-BE49-F238E27FC236}">
                <a16:creationId xmlns:a16="http://schemas.microsoft.com/office/drawing/2014/main" id="{A3253AE1-4C9B-4D69-8429-679B737AAA9A}"/>
              </a:ext>
            </a:extLst>
          </p:cNvPr>
          <p:cNvPicPr>
            <a:picLocks noChangeAspect="1"/>
          </p:cNvPicPr>
          <p:nvPr/>
        </p:nvPicPr>
        <p:blipFill>
          <a:blip r:embed="rId6"/>
          <a:stretch>
            <a:fillRect/>
          </a:stretch>
        </p:blipFill>
        <p:spPr>
          <a:xfrm>
            <a:off x="4615834" y="5611878"/>
            <a:ext cx="1772041" cy="356841"/>
          </a:xfrm>
          <a:prstGeom prst="rect">
            <a:avLst/>
          </a:prstGeom>
        </p:spPr>
      </p:pic>
      <p:pic>
        <p:nvPicPr>
          <p:cNvPr id="70" name="Picture 69">
            <a:extLst>
              <a:ext uri="{FF2B5EF4-FFF2-40B4-BE49-F238E27FC236}">
                <a16:creationId xmlns:a16="http://schemas.microsoft.com/office/drawing/2014/main" id="{2CC47B87-593D-4A3D-AACA-7DE07C6F93B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716466" y="5603482"/>
            <a:ext cx="1244280" cy="373632"/>
          </a:xfrm>
          <a:prstGeom prst="rect">
            <a:avLst/>
          </a:prstGeom>
        </p:spPr>
      </p:pic>
      <p:pic>
        <p:nvPicPr>
          <p:cNvPr id="71" name="Picture 70">
            <a:extLst>
              <a:ext uri="{FF2B5EF4-FFF2-40B4-BE49-F238E27FC236}">
                <a16:creationId xmlns:a16="http://schemas.microsoft.com/office/drawing/2014/main" id="{8F3D6C55-E249-4202-B880-DFB2FBEFE8F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854741" y="5557939"/>
            <a:ext cx="1447270" cy="437242"/>
          </a:xfrm>
          <a:prstGeom prst="rect">
            <a:avLst/>
          </a:prstGeom>
        </p:spPr>
      </p:pic>
      <p:pic>
        <p:nvPicPr>
          <p:cNvPr id="76" name="Picture 75">
            <a:extLst>
              <a:ext uri="{FF2B5EF4-FFF2-40B4-BE49-F238E27FC236}">
                <a16:creationId xmlns:a16="http://schemas.microsoft.com/office/drawing/2014/main" id="{F8030E83-5BD1-41E4-9C5A-0640E74F7C2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437846" y="5597353"/>
            <a:ext cx="874476" cy="418994"/>
          </a:xfrm>
          <a:prstGeom prst="rect">
            <a:avLst/>
          </a:prstGeom>
        </p:spPr>
      </p:pic>
      <p:grpSp>
        <p:nvGrpSpPr>
          <p:cNvPr id="8" name="Group 7">
            <a:extLst>
              <a:ext uri="{FF2B5EF4-FFF2-40B4-BE49-F238E27FC236}">
                <a16:creationId xmlns:a16="http://schemas.microsoft.com/office/drawing/2014/main" id="{4FEBA355-0B7F-0744-9C58-0FA94B55BD62}"/>
              </a:ext>
            </a:extLst>
          </p:cNvPr>
          <p:cNvGrpSpPr/>
          <p:nvPr/>
        </p:nvGrpSpPr>
        <p:grpSpPr>
          <a:xfrm>
            <a:off x="8682039" y="1785583"/>
            <a:ext cx="2779819" cy="3266691"/>
            <a:chOff x="8682039" y="1819376"/>
            <a:chExt cx="2779819" cy="3266691"/>
          </a:xfrm>
        </p:grpSpPr>
        <p:sp>
          <p:nvSpPr>
            <p:cNvPr id="42" name="92 Rectángulo redondeado">
              <a:extLst>
                <a:ext uri="{FF2B5EF4-FFF2-40B4-BE49-F238E27FC236}">
                  <a16:creationId xmlns:a16="http://schemas.microsoft.com/office/drawing/2014/main" id="{8C9B9A0C-4917-4A5D-ABC1-9D663605502C}"/>
                </a:ext>
              </a:extLst>
            </p:cNvPr>
            <p:cNvSpPr/>
            <p:nvPr/>
          </p:nvSpPr>
          <p:spPr>
            <a:xfrm>
              <a:off x="8682039" y="1819376"/>
              <a:ext cx="2779819" cy="3266691"/>
            </a:xfrm>
            <a:prstGeom prst="roundRect">
              <a:avLst>
                <a:gd name="adj" fmla="val 4562"/>
              </a:avLst>
            </a:prstGeom>
            <a:noFill/>
            <a:ln w="127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7" name="Rectangle 59">
              <a:extLst>
                <a:ext uri="{FF2B5EF4-FFF2-40B4-BE49-F238E27FC236}">
                  <a16:creationId xmlns:a16="http://schemas.microsoft.com/office/drawing/2014/main" id="{D8A47A73-F7FA-457C-A559-15501B5589E5}"/>
                </a:ext>
              </a:extLst>
            </p:cNvPr>
            <p:cNvSpPr/>
            <p:nvPr/>
          </p:nvSpPr>
          <p:spPr>
            <a:xfrm>
              <a:off x="8682039" y="1907050"/>
              <a:ext cx="2779819" cy="261610"/>
            </a:xfrm>
            <a:prstGeom prst="rect">
              <a:avLst/>
            </a:prstGeom>
          </p:spPr>
          <p:txBody>
            <a:bodyPr wrap="square">
              <a:spAutoFit/>
            </a:bodyPr>
            <a:lstStyle/>
            <a:p>
              <a:pPr algn="ctr">
                <a:defRPr sz="500" b="0" i="0" u="none" strike="noStrike" kern="1200" spc="0" baseline="0">
                  <a:solidFill>
                    <a:srgbClr val="5B9BD5">
                      <a:lumMod val="75000"/>
                    </a:srgbClr>
                  </a:solidFill>
                  <a:latin typeface="Open Sans ExtraBold" pitchFamily="34" charset="0"/>
                  <a:ea typeface="Open Sans ExtraBold" pitchFamily="34" charset="0"/>
                  <a:cs typeface="Open Sans ExtraBold" pitchFamily="34" charset="0"/>
                </a:defRPr>
              </a:pPr>
              <a:r>
                <a:rPr lang="en-US" sz="1100" dirty="0">
                  <a:solidFill>
                    <a:schemeClr val="tx1">
                      <a:lumMod val="95000"/>
                      <a:lumOff val="5000"/>
                    </a:schemeClr>
                  </a:solidFill>
                  <a:latin typeface="Open Sans ExtraBold" pitchFamily="34" charset="0"/>
                  <a:ea typeface="Open Sans ExtraBold" pitchFamily="34" charset="0"/>
                  <a:cs typeface="Open Sans ExtraBold" pitchFamily="34" charset="0"/>
                </a:rPr>
                <a:t>QUICK FACTS</a:t>
              </a:r>
            </a:p>
          </p:txBody>
        </p:sp>
        <p:cxnSp>
          <p:nvCxnSpPr>
            <p:cNvPr id="49" name="30 Conector recto">
              <a:extLst>
                <a:ext uri="{FF2B5EF4-FFF2-40B4-BE49-F238E27FC236}">
                  <a16:creationId xmlns:a16="http://schemas.microsoft.com/office/drawing/2014/main" id="{8A6B3CFB-4C86-41EA-B763-38DF50D8AE15}"/>
                </a:ext>
              </a:extLst>
            </p:cNvPr>
            <p:cNvCxnSpPr>
              <a:cxnSpLocks/>
            </p:cNvCxnSpPr>
            <p:nvPr/>
          </p:nvCxnSpPr>
          <p:spPr>
            <a:xfrm>
              <a:off x="8774884" y="2252468"/>
              <a:ext cx="26118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14 CuadroTexto">
              <a:extLst>
                <a:ext uri="{FF2B5EF4-FFF2-40B4-BE49-F238E27FC236}">
                  <a16:creationId xmlns:a16="http://schemas.microsoft.com/office/drawing/2014/main" id="{30CCE644-66AC-A346-87B1-C44284876D49}"/>
                </a:ext>
              </a:extLst>
            </p:cNvPr>
            <p:cNvSpPr txBox="1"/>
            <p:nvPr/>
          </p:nvSpPr>
          <p:spPr>
            <a:xfrm>
              <a:off x="8756839" y="2431957"/>
              <a:ext cx="2649682" cy="248939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050" dirty="0">
                  <a:solidFill>
                    <a:schemeClr val="tx1">
                      <a:lumMod val="65000"/>
                      <a:lumOff val="35000"/>
                    </a:schemeClr>
                  </a:solidFill>
                  <a:latin typeface="Open Sans" pitchFamily="34" charset="0"/>
                  <a:ea typeface="Open Sans" pitchFamily="34" charset="0"/>
                  <a:cs typeface="Open Sans" pitchFamily="34" charset="0"/>
                </a:rPr>
                <a:t>Founded in 2012 as a consumer-facing fee management software</a:t>
              </a:r>
            </a:p>
            <a:p>
              <a:pPr marL="171450" indent="-171450">
                <a:lnSpc>
                  <a:spcPct val="150000"/>
                </a:lnSpc>
                <a:buFont typeface="Arial" panose="020B0604020202020204" pitchFamily="34" charset="0"/>
                <a:buChar char="•"/>
              </a:pPr>
              <a:r>
                <a:rPr lang="en-US" sz="1050" dirty="0">
                  <a:solidFill>
                    <a:schemeClr val="tx1">
                      <a:lumMod val="65000"/>
                      <a:lumOff val="35000"/>
                    </a:schemeClr>
                  </a:solidFill>
                  <a:latin typeface="Open Sans" pitchFamily="34" charset="0"/>
                  <a:ea typeface="Open Sans" pitchFamily="34" charset="0"/>
                  <a:cs typeface="Open Sans" pitchFamily="34" charset="0"/>
                </a:rPr>
                <a:t>Raised $20m+ of capital prior to this recap</a:t>
              </a:r>
            </a:p>
            <a:p>
              <a:pPr marL="171450" indent="-171450">
                <a:lnSpc>
                  <a:spcPct val="150000"/>
                </a:lnSpc>
                <a:buFont typeface="Arial" panose="020B0604020202020204" pitchFamily="34" charset="0"/>
                <a:buChar char="•"/>
              </a:pPr>
              <a:r>
                <a:rPr lang="en-US" sz="1050" dirty="0">
                  <a:solidFill>
                    <a:schemeClr val="tx1">
                      <a:lumMod val="65000"/>
                      <a:lumOff val="35000"/>
                    </a:schemeClr>
                  </a:solidFill>
                  <a:latin typeface="Open Sans" pitchFamily="34" charset="0"/>
                  <a:ea typeface="Open Sans" pitchFamily="34" charset="0"/>
                  <a:cs typeface="Open Sans" pitchFamily="34" charset="0"/>
                </a:rPr>
                <a:t>30 employees</a:t>
              </a:r>
            </a:p>
            <a:p>
              <a:pPr marL="171450" indent="-171450">
                <a:lnSpc>
                  <a:spcPct val="150000"/>
                </a:lnSpc>
                <a:buFont typeface="Arial" panose="020B0604020202020204" pitchFamily="34" charset="0"/>
                <a:buChar char="•"/>
              </a:pPr>
              <a:r>
                <a:rPr lang="en-US" sz="1050" dirty="0">
                  <a:solidFill>
                    <a:schemeClr val="tx1">
                      <a:lumMod val="65000"/>
                      <a:lumOff val="35000"/>
                    </a:schemeClr>
                  </a:solidFill>
                  <a:latin typeface="Open Sans" pitchFamily="34" charset="0"/>
                  <a:ea typeface="Open Sans" pitchFamily="34" charset="0"/>
                  <a:cs typeface="Open Sans" pitchFamily="34" charset="0"/>
                </a:rPr>
                <a:t>&gt;$380m in AUM on the platform</a:t>
              </a:r>
            </a:p>
            <a:p>
              <a:pPr marL="171450" indent="-171450">
                <a:lnSpc>
                  <a:spcPct val="150000"/>
                </a:lnSpc>
                <a:buFont typeface="Arial" panose="020B0604020202020204" pitchFamily="34" charset="0"/>
                <a:buChar char="•"/>
              </a:pPr>
              <a:r>
                <a:rPr lang="en-US" sz="1050" dirty="0">
                  <a:solidFill>
                    <a:schemeClr val="tx1">
                      <a:lumMod val="65000"/>
                      <a:lumOff val="35000"/>
                    </a:schemeClr>
                  </a:solidFill>
                  <a:latin typeface="Open Sans" pitchFamily="34" charset="0"/>
                  <a:ea typeface="Open Sans" pitchFamily="34" charset="0"/>
                  <a:cs typeface="Open Sans" pitchFamily="34" charset="0"/>
                </a:rPr>
                <a:t>&gt;500 advisors on the platform</a:t>
              </a:r>
            </a:p>
            <a:p>
              <a:pPr marL="171450" indent="-171450">
                <a:lnSpc>
                  <a:spcPct val="150000"/>
                </a:lnSpc>
                <a:buFont typeface="Arial" panose="020B0604020202020204" pitchFamily="34" charset="0"/>
                <a:buChar char="•"/>
              </a:pPr>
              <a:r>
                <a:rPr lang="en-US" sz="1050" dirty="0">
                  <a:solidFill>
                    <a:schemeClr val="tx1">
                      <a:lumMod val="65000"/>
                      <a:lumOff val="35000"/>
                    </a:schemeClr>
                  </a:solidFill>
                  <a:latin typeface="Open Sans" pitchFamily="34" charset="0"/>
                  <a:ea typeface="Open Sans" pitchFamily="34" charset="0"/>
                  <a:cs typeface="Open Sans" pitchFamily="34" charset="0"/>
                </a:rPr>
                <a:t>&gt;300 advisory firms on the platform</a:t>
              </a:r>
            </a:p>
            <a:p>
              <a:pPr marL="171450" indent="-171450">
                <a:lnSpc>
                  <a:spcPct val="150000"/>
                </a:lnSpc>
                <a:buFont typeface="Arial" panose="020B0604020202020204" pitchFamily="34" charset="0"/>
                <a:buChar char="•"/>
              </a:pPr>
              <a:r>
                <a:rPr lang="en-US" sz="1050" dirty="0">
                  <a:solidFill>
                    <a:schemeClr val="tx1">
                      <a:lumMod val="65000"/>
                      <a:lumOff val="35000"/>
                    </a:schemeClr>
                  </a:solidFill>
                  <a:latin typeface="Open Sans" pitchFamily="34" charset="0"/>
                  <a:ea typeface="Open Sans" pitchFamily="34" charset="0"/>
                  <a:cs typeface="Open Sans" pitchFamily="34" charset="0"/>
                </a:rPr>
                <a:t>&gt;2k customer accounts managed</a:t>
              </a:r>
            </a:p>
            <a:p>
              <a:pPr marL="171450" indent="-171450">
                <a:lnSpc>
                  <a:spcPct val="150000"/>
                </a:lnSpc>
                <a:buFont typeface="Arial" panose="020B0604020202020204" pitchFamily="34" charset="0"/>
                <a:buChar char="•"/>
              </a:pPr>
              <a:r>
                <a:rPr lang="en-US" sz="1050" dirty="0">
                  <a:solidFill>
                    <a:schemeClr val="tx1">
                      <a:lumMod val="65000"/>
                      <a:lumOff val="35000"/>
                    </a:schemeClr>
                  </a:solidFill>
                  <a:latin typeface="Open Sans" pitchFamily="34" charset="0"/>
                  <a:ea typeface="Open Sans" pitchFamily="34" charset="0"/>
                  <a:cs typeface="Open Sans" pitchFamily="34" charset="0"/>
                </a:rPr>
                <a:t> </a:t>
              </a:r>
              <a:r>
                <a:rPr lang="en-US" sz="105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a:t>
              </a:r>
              <a:r>
                <a:rPr lang="en-US" sz="1050" u="sng"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only 1 sales rep</a:t>
              </a:r>
              <a:endParaRPr lang="en-US" sz="1050" u="sng" dirty="0">
                <a:solidFill>
                  <a:schemeClr val="tx1">
                    <a:lumMod val="65000"/>
                    <a:lumOff val="35000"/>
                  </a:schemeClr>
                </a:solidFill>
                <a:latin typeface="Open Sans" pitchFamily="34" charset="0"/>
                <a:ea typeface="Open Sans" pitchFamily="34" charset="0"/>
                <a:cs typeface="Open Sans" pitchFamily="34" charset="0"/>
              </a:endParaRPr>
            </a:p>
          </p:txBody>
        </p:sp>
      </p:grpSp>
      <p:sp>
        <p:nvSpPr>
          <p:cNvPr id="66" name="51 Rectángulo redondeado">
            <a:extLst>
              <a:ext uri="{FF2B5EF4-FFF2-40B4-BE49-F238E27FC236}">
                <a16:creationId xmlns:a16="http://schemas.microsoft.com/office/drawing/2014/main" id="{E15CA58F-FD5F-BC4E-9B5C-75F7639E9E96}"/>
              </a:ext>
            </a:extLst>
          </p:cNvPr>
          <p:cNvSpPr/>
          <p:nvPr/>
        </p:nvSpPr>
        <p:spPr>
          <a:xfrm>
            <a:off x="10109251" y="663489"/>
            <a:ext cx="1450058" cy="1050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bg1"/>
                </a:solidFill>
                <a:latin typeface="Open Sans ExtraBold" pitchFamily="34" charset="0"/>
                <a:ea typeface="Open Sans ExtraBold" pitchFamily="34" charset="0"/>
                <a:cs typeface="Open Sans ExtraBold" pitchFamily="34" charset="0"/>
              </a:rPr>
              <a:t>SERIES A</a:t>
            </a:r>
          </a:p>
          <a:p>
            <a:pPr algn="ctr"/>
            <a:endParaRPr lang="es-ES" sz="105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s-E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$7.5m A round co-lead by Hanaco and Lightspeed</a:t>
            </a:r>
          </a:p>
          <a:p>
            <a:pPr algn="ctr"/>
            <a:endParaRPr lang="es-ES" sz="1200" dirty="0">
              <a:solidFill>
                <a:schemeClr val="bg1"/>
              </a:solidFill>
            </a:endParaRPr>
          </a:p>
        </p:txBody>
      </p:sp>
      <p:sp>
        <p:nvSpPr>
          <p:cNvPr id="89" name="Rectangle 88">
            <a:extLst>
              <a:ext uri="{FF2B5EF4-FFF2-40B4-BE49-F238E27FC236}">
                <a16:creationId xmlns:a16="http://schemas.microsoft.com/office/drawing/2014/main" id="{4980208A-DB4C-3B45-B120-1C8634F78A0C}"/>
              </a:ext>
            </a:extLst>
          </p:cNvPr>
          <p:cNvSpPr/>
          <p:nvPr/>
        </p:nvSpPr>
        <p:spPr>
          <a:xfrm>
            <a:off x="696598" y="5275879"/>
            <a:ext cx="3749631" cy="261610"/>
          </a:xfrm>
          <a:prstGeom prst="rect">
            <a:avLst/>
          </a:prstGeom>
        </p:spPr>
        <p:txBody>
          <a:bodyPr wrap="square">
            <a:spAutoFit/>
          </a:bodyPr>
          <a:lstStyle/>
          <a:p>
            <a:pPr algn="ctr">
              <a:defRPr sz="500" b="0" i="0" u="none" strike="noStrike" kern="1200" spc="0" baseline="0">
                <a:solidFill>
                  <a:srgbClr val="5B9BD5">
                    <a:lumMod val="75000"/>
                  </a:srgbClr>
                </a:solidFill>
                <a:latin typeface="Open Sans ExtraBold" pitchFamily="34" charset="0"/>
                <a:ea typeface="Open Sans ExtraBold" pitchFamily="34" charset="0"/>
                <a:cs typeface="Open Sans ExtraBold" pitchFamily="34" charset="0"/>
              </a:defRPr>
            </a:pPr>
            <a:r>
              <a:rPr lang="en-US" sz="1050" b="1" dirty="0">
                <a:solidFill>
                  <a:schemeClr val="tx1">
                    <a:lumMod val="95000"/>
                    <a:lumOff val="5000"/>
                  </a:schemeClr>
                </a:solidFill>
                <a:latin typeface="Open Sans ExtraBold" pitchFamily="34" charset="0"/>
                <a:ea typeface="Open Sans ExtraBold" pitchFamily="34" charset="0"/>
                <a:cs typeface="Open Sans ExtraBold" pitchFamily="34" charset="0"/>
              </a:rPr>
              <a:t>COINVESTORS:</a:t>
            </a:r>
          </a:p>
        </p:txBody>
      </p:sp>
      <p:pic>
        <p:nvPicPr>
          <p:cNvPr id="4" name="Picture 3">
            <a:extLst>
              <a:ext uri="{FF2B5EF4-FFF2-40B4-BE49-F238E27FC236}">
                <a16:creationId xmlns:a16="http://schemas.microsoft.com/office/drawing/2014/main" id="{59A85F15-BD89-5848-8E98-CBD45EE4AA9D}"/>
              </a:ext>
            </a:extLst>
          </p:cNvPr>
          <p:cNvPicPr>
            <a:picLocks noChangeAspect="1"/>
          </p:cNvPicPr>
          <p:nvPr/>
        </p:nvPicPr>
        <p:blipFill>
          <a:blip r:embed="rId10"/>
          <a:stretch>
            <a:fillRect/>
          </a:stretch>
        </p:blipFill>
        <p:spPr>
          <a:xfrm>
            <a:off x="1541069" y="5512230"/>
            <a:ext cx="1998319" cy="556136"/>
          </a:xfrm>
          <a:prstGeom prst="rect">
            <a:avLst/>
          </a:prstGeom>
        </p:spPr>
      </p:pic>
    </p:spTree>
    <p:extLst>
      <p:ext uri="{BB962C8B-B14F-4D97-AF65-F5344CB8AC3E}">
        <p14:creationId xmlns:p14="http://schemas.microsoft.com/office/powerpoint/2010/main" val="4009990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0EEE153-9196-DE4F-920B-D47D940DFBBD}"/>
              </a:ext>
            </a:extLst>
          </p:cNvPr>
          <p:cNvSpPr txBox="1"/>
          <p:nvPr/>
        </p:nvSpPr>
        <p:spPr>
          <a:xfrm>
            <a:off x="0" y="350838"/>
            <a:ext cx="12192000" cy="587375"/>
          </a:xfrm>
          <a:prstGeom prst="rect">
            <a:avLst/>
          </a:prstGeom>
          <a:noFill/>
        </p:spPr>
        <p:txBody>
          <a:bodyPr>
            <a:spAutoFit/>
          </a:bodyPr>
          <a:lstStyle/>
          <a:p>
            <a:pPr algn="ctr" eaLnBrk="1" fontAlgn="auto" hangingPunct="1">
              <a:lnSpc>
                <a:spcPct val="150000"/>
              </a:lnSpc>
              <a:spcBef>
                <a:spcPts val="0"/>
              </a:spcBef>
              <a:spcAft>
                <a:spcPts val="0"/>
              </a:spcAft>
              <a:defRPr/>
            </a:pPr>
            <a:r>
              <a:rPr lang="es-CO" sz="2400" b="1" spc="300">
                <a:latin typeface="Open Sans Extrabold" panose="020B0906030804020204" pitchFamily="34" charset="0"/>
                <a:ea typeface="Open Sans Extrabold" panose="020B0906030804020204" pitchFamily="34" charset="0"/>
                <a:cs typeface="Open Sans Extrabold" panose="020B0906030804020204" pitchFamily="34" charset="0"/>
              </a:rPr>
              <a:t>DEALFLOW</a:t>
            </a:r>
          </a:p>
        </p:txBody>
      </p:sp>
      <p:sp>
        <p:nvSpPr>
          <p:cNvPr id="33" name="32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4"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15</a:t>
            </a:fld>
            <a:endParaRPr lang="es-ES" sz="1050" dirty="0">
              <a:latin typeface="Open Sans ExtraBold" pitchFamily="34" charset="0"/>
              <a:ea typeface="Open Sans ExtraBold" pitchFamily="34" charset="0"/>
              <a:cs typeface="Open Sans ExtraBold" pitchFamily="34" charset="0"/>
            </a:endParaRPr>
          </a:p>
        </p:txBody>
      </p:sp>
      <p:sp>
        <p:nvSpPr>
          <p:cNvPr id="36" name="35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64" name="39 Rectángulo redondeado">
            <a:extLst>
              <a:ext uri="{FF2B5EF4-FFF2-40B4-BE49-F238E27FC236}">
                <a16:creationId xmlns:a16="http://schemas.microsoft.com/office/drawing/2014/main" id="{ED791A32-F8CC-6A47-B094-BE0A48B7BE27}"/>
              </a:ext>
            </a:extLst>
          </p:cNvPr>
          <p:cNvSpPr/>
          <p:nvPr/>
        </p:nvSpPr>
        <p:spPr>
          <a:xfrm>
            <a:off x="451432" y="2982024"/>
            <a:ext cx="11428730" cy="1244861"/>
          </a:xfrm>
          <a:prstGeom prst="roundRect">
            <a:avLst>
              <a:gd name="adj" fmla="val 5980"/>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6" name="Rectángulo 2">
            <a:extLst>
              <a:ext uri="{FF2B5EF4-FFF2-40B4-BE49-F238E27FC236}">
                <a16:creationId xmlns:a16="http://schemas.microsoft.com/office/drawing/2014/main" id="{EDF81B84-BABB-534B-AB62-39109ACF3173}"/>
              </a:ext>
            </a:extLst>
          </p:cNvPr>
          <p:cNvSpPr/>
          <p:nvPr/>
        </p:nvSpPr>
        <p:spPr bwMode="auto">
          <a:xfrm>
            <a:off x="539750" y="3073540"/>
            <a:ext cx="2989263" cy="1061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67" name="Rectángulo 18">
            <a:extLst>
              <a:ext uri="{FF2B5EF4-FFF2-40B4-BE49-F238E27FC236}">
                <a16:creationId xmlns:a16="http://schemas.microsoft.com/office/drawing/2014/main" id="{5A719787-D98F-1B4C-9D98-B8A8BF31320D}"/>
              </a:ext>
            </a:extLst>
          </p:cNvPr>
          <p:cNvSpPr>
            <a:spLocks noChangeArrowheads="1"/>
          </p:cNvSpPr>
          <p:nvPr/>
        </p:nvSpPr>
        <p:spPr bwMode="auto">
          <a:xfrm>
            <a:off x="4007834" y="3111276"/>
            <a:ext cx="361155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None/>
            </a:pPr>
            <a:r>
              <a:rPr lang="en-US" altLang="en-US" sz="1050" b="1" dirty="0">
                <a:latin typeface="Open Sans ExtraBold" pitchFamily="34" charset="0"/>
                <a:ea typeface="Open Sans ExtraBold" pitchFamily="34" charset="0"/>
                <a:cs typeface="Open Sans ExtraBold" pitchFamily="34" charset="0"/>
              </a:rPr>
              <a:t>Thesis: </a:t>
            </a:r>
            <a:r>
              <a:rPr lang="en-US" altLang="en-US" sz="1050" dirty="0">
                <a:latin typeface="Open Sans" pitchFamily="34" charset="0"/>
                <a:ea typeface="Open Sans" pitchFamily="34" charset="0"/>
                <a:cs typeface="Open Sans" pitchFamily="34" charset="0"/>
              </a:rPr>
              <a:t>Digital Transformation of Healthcare</a:t>
            </a:r>
            <a:endParaRPr lang="en-US" altLang="en-US" sz="1050" b="1" dirty="0">
              <a:latin typeface="Open Sans ExtraBold" pitchFamily="34" charset="0"/>
              <a:ea typeface="Open Sans ExtraBold" pitchFamily="34" charset="0"/>
              <a:cs typeface="Open Sans ExtraBold" pitchFamily="34" charset="0"/>
            </a:endParaRPr>
          </a:p>
          <a:p>
            <a:pPr>
              <a:lnSpc>
                <a:spcPct val="100000"/>
              </a:lnSpc>
              <a:spcBef>
                <a:spcPct val="0"/>
              </a:spcBef>
              <a:buNone/>
            </a:pPr>
            <a:endParaRPr lang="en-US" altLang="en-US" sz="1050" b="1" dirty="0">
              <a:latin typeface="Open Sans ExtraBold" pitchFamily="34" charset="0"/>
              <a:ea typeface="Open Sans ExtraBold" pitchFamily="34" charset="0"/>
              <a:cs typeface="Open Sans ExtraBold" pitchFamily="34" charset="0"/>
            </a:endParaRPr>
          </a:p>
          <a:p>
            <a:pPr>
              <a:lnSpc>
                <a:spcPct val="100000"/>
              </a:lnSpc>
              <a:spcBef>
                <a:spcPct val="0"/>
              </a:spcBef>
              <a:buNone/>
            </a:pPr>
            <a:r>
              <a:rPr lang="en-US" altLang="en-US" sz="1050" b="1" dirty="0">
                <a:latin typeface="Open Sans ExtraBold" pitchFamily="34" charset="0"/>
                <a:ea typeface="Open Sans ExtraBold" pitchFamily="34" charset="0"/>
                <a:cs typeface="Open Sans ExtraBold" pitchFamily="34" charset="0"/>
              </a:rPr>
              <a:t>Description</a:t>
            </a:r>
            <a:r>
              <a:rPr lang="en-US" altLang="en-US" sz="1050" dirty="0">
                <a:solidFill>
                  <a:srgbClr val="B59E60"/>
                </a:solidFill>
                <a:latin typeface="Open Sans ExtraBold" pitchFamily="34" charset="0"/>
                <a:ea typeface="Open Sans ExtraBold" pitchFamily="34" charset="0"/>
                <a:cs typeface="Open Sans ExtraBold" pitchFamily="34" charset="0"/>
              </a:rPr>
              <a:t>: </a:t>
            </a:r>
            <a:r>
              <a:rPr lang="en-US" altLang="en-US" sz="1050" b="1" dirty="0">
                <a:solidFill>
                  <a:srgbClr val="B59E60"/>
                </a:solidFill>
                <a:latin typeface="Open Sans ExtraBold" pitchFamily="34" charset="0"/>
                <a:ea typeface="Open Sans ExtraBold" pitchFamily="34" charset="0"/>
                <a:cs typeface="Open Sans ExtraBold" pitchFamily="34" charset="0"/>
              </a:rPr>
              <a:t>MDI</a:t>
            </a:r>
            <a:r>
              <a:rPr lang="en-US" sz="1050" dirty="0">
                <a:latin typeface="Open Sans" pitchFamily="34" charset="0"/>
                <a:ea typeface="Open Sans" pitchFamily="34" charset="0"/>
                <a:cs typeface="Open Sans" pitchFamily="34" charset="0"/>
              </a:rPr>
              <a:t> improves patient outcomes and reduces payer costs by enabling providers to offer data-driven polypharmacy management (MTM)across all populations</a:t>
            </a:r>
          </a:p>
        </p:txBody>
      </p:sp>
      <p:sp>
        <p:nvSpPr>
          <p:cNvPr id="68" name="Rectángulo 1">
            <a:extLst>
              <a:ext uri="{FF2B5EF4-FFF2-40B4-BE49-F238E27FC236}">
                <a16:creationId xmlns:a16="http://schemas.microsoft.com/office/drawing/2014/main" id="{769521F4-BF1D-CA4B-BA03-E9C93C51812C}"/>
              </a:ext>
            </a:extLst>
          </p:cNvPr>
          <p:cNvSpPr>
            <a:spLocks noChangeArrowheads="1"/>
          </p:cNvSpPr>
          <p:nvPr/>
        </p:nvSpPr>
        <p:spPr bwMode="auto">
          <a:xfrm>
            <a:off x="7809780" y="3234736"/>
            <a:ext cx="38424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a:lnSpc>
                <a:spcPct val="100000"/>
              </a:lnSpc>
              <a:spcBef>
                <a:spcPct val="0"/>
              </a:spcBef>
              <a:buNone/>
            </a:pPr>
            <a:r>
              <a:rPr lang="en-US" altLang="en-US" sz="1050" b="1" dirty="0">
                <a:latin typeface="Open Sans" pitchFamily="34" charset="0"/>
                <a:ea typeface="Open Sans" pitchFamily="34" charset="0"/>
                <a:cs typeface="Open Sans" pitchFamily="34" charset="0"/>
              </a:rPr>
              <a:t>Access: </a:t>
            </a:r>
            <a:r>
              <a:rPr lang="en-US" altLang="en-US" sz="1050" dirty="0">
                <a:latin typeface="Open Sans" pitchFamily="34" charset="0"/>
                <a:ea typeface="Open Sans" pitchFamily="34" charset="0"/>
                <a:cs typeface="Open Sans" pitchFamily="34" charset="0"/>
              </a:rPr>
              <a:t>Pasha was introduced by the seed investor</a:t>
            </a:r>
          </a:p>
          <a:p>
            <a:pPr lvl="1">
              <a:lnSpc>
                <a:spcPct val="100000"/>
              </a:lnSpc>
              <a:spcBef>
                <a:spcPct val="0"/>
              </a:spcBef>
              <a:buNone/>
            </a:pPr>
            <a:endParaRPr lang="en-US" altLang="en-US" sz="1050" dirty="0">
              <a:latin typeface="Open Sans" pitchFamily="34" charset="0"/>
              <a:ea typeface="Open Sans" pitchFamily="34" charset="0"/>
              <a:cs typeface="Open Sans" pitchFamily="34" charset="0"/>
            </a:endParaRPr>
          </a:p>
          <a:p>
            <a:pPr lvl="1">
              <a:lnSpc>
                <a:spcPct val="100000"/>
              </a:lnSpc>
              <a:spcBef>
                <a:spcPct val="0"/>
              </a:spcBef>
              <a:buNone/>
            </a:pPr>
            <a:r>
              <a:rPr lang="en-US" altLang="en-US" sz="1050" b="1" dirty="0">
                <a:latin typeface="Open Sans" pitchFamily="34" charset="0"/>
                <a:ea typeface="Open Sans" pitchFamily="34" charset="0"/>
                <a:cs typeface="Open Sans" pitchFamily="34" charset="0"/>
              </a:rPr>
              <a:t>Traction: </a:t>
            </a:r>
            <a:r>
              <a:rPr lang="en-US" altLang="en-US" sz="1050" dirty="0">
                <a:latin typeface="Open Sans" pitchFamily="34" charset="0"/>
                <a:ea typeface="Open Sans" pitchFamily="34" charset="0"/>
                <a:cs typeface="Open Sans" pitchFamily="34" charset="0"/>
              </a:rPr>
              <a:t>Launching two POCs this quarter with payer-providers in the US (CT) and Israel </a:t>
            </a:r>
            <a:endParaRPr lang="en-US" altLang="en-US" sz="1050" dirty="0">
              <a:latin typeface="Open Sans" pitchFamily="34" charset="0"/>
            </a:endParaRPr>
          </a:p>
        </p:txBody>
      </p:sp>
      <p:sp>
        <p:nvSpPr>
          <p:cNvPr id="69" name="Rectángulo 20">
            <a:extLst>
              <a:ext uri="{FF2B5EF4-FFF2-40B4-BE49-F238E27FC236}">
                <a16:creationId xmlns:a16="http://schemas.microsoft.com/office/drawing/2014/main" id="{85278F98-04E9-914C-BCA7-3699A6E8D945}"/>
              </a:ext>
            </a:extLst>
          </p:cNvPr>
          <p:cNvSpPr/>
          <p:nvPr/>
        </p:nvSpPr>
        <p:spPr bwMode="auto">
          <a:xfrm rot="5400000">
            <a:off x="3115556" y="3581595"/>
            <a:ext cx="1223412" cy="45719"/>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defRPr/>
            </a:pPr>
            <a:endParaRPr lang="es-CO" altLang="es-CO">
              <a:solidFill>
                <a:srgbClr val="FFFFFF"/>
              </a:solidFill>
            </a:endParaRPr>
          </a:p>
        </p:txBody>
      </p:sp>
      <p:cxnSp>
        <p:nvCxnSpPr>
          <p:cNvPr id="70" name="Conector recto 20">
            <a:extLst>
              <a:ext uri="{FF2B5EF4-FFF2-40B4-BE49-F238E27FC236}">
                <a16:creationId xmlns:a16="http://schemas.microsoft.com/office/drawing/2014/main" id="{393A7135-00B6-784F-BDD0-3B9FB64542B6}"/>
              </a:ext>
            </a:extLst>
          </p:cNvPr>
          <p:cNvCxnSpPr>
            <a:cxnSpLocks/>
          </p:cNvCxnSpPr>
          <p:nvPr/>
        </p:nvCxnSpPr>
        <p:spPr bwMode="auto">
          <a:xfrm>
            <a:off x="7840673" y="3006926"/>
            <a:ext cx="0" cy="119505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39 Rectángulo redondeado">
            <a:extLst>
              <a:ext uri="{FF2B5EF4-FFF2-40B4-BE49-F238E27FC236}">
                <a16:creationId xmlns:a16="http://schemas.microsoft.com/office/drawing/2014/main" id="{6A6339AE-26EF-BF4D-8D94-DD92A282F82E}"/>
              </a:ext>
            </a:extLst>
          </p:cNvPr>
          <p:cNvSpPr/>
          <p:nvPr/>
        </p:nvSpPr>
        <p:spPr>
          <a:xfrm>
            <a:off x="451432" y="4424502"/>
            <a:ext cx="11428730" cy="1244861"/>
          </a:xfrm>
          <a:prstGeom prst="roundRect">
            <a:avLst>
              <a:gd name="adj" fmla="val 5980"/>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7" name="Rectángulo 2">
            <a:extLst>
              <a:ext uri="{FF2B5EF4-FFF2-40B4-BE49-F238E27FC236}">
                <a16:creationId xmlns:a16="http://schemas.microsoft.com/office/drawing/2014/main" id="{47548248-7A10-CF4E-8208-8BAA97E269BC}"/>
              </a:ext>
            </a:extLst>
          </p:cNvPr>
          <p:cNvSpPr/>
          <p:nvPr/>
        </p:nvSpPr>
        <p:spPr bwMode="auto">
          <a:xfrm>
            <a:off x="539750" y="4516018"/>
            <a:ext cx="2989263" cy="1061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58" name="Rectángulo 18">
            <a:extLst>
              <a:ext uri="{FF2B5EF4-FFF2-40B4-BE49-F238E27FC236}">
                <a16:creationId xmlns:a16="http://schemas.microsoft.com/office/drawing/2014/main" id="{17CDDF6D-3960-634E-888A-7F9D961B5533}"/>
              </a:ext>
            </a:extLst>
          </p:cNvPr>
          <p:cNvSpPr>
            <a:spLocks noChangeArrowheads="1"/>
          </p:cNvSpPr>
          <p:nvPr/>
        </p:nvSpPr>
        <p:spPr bwMode="auto">
          <a:xfrm>
            <a:off x="4007833" y="4535649"/>
            <a:ext cx="3611559"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None/>
            </a:pPr>
            <a:r>
              <a:rPr lang="en-US" altLang="en-US" sz="1050" b="1" dirty="0">
                <a:latin typeface="Open Sans ExtraBold" pitchFamily="34" charset="0"/>
                <a:ea typeface="Open Sans ExtraBold" pitchFamily="34" charset="0"/>
                <a:cs typeface="Open Sans ExtraBold" pitchFamily="34" charset="0"/>
              </a:rPr>
              <a:t>Thesis: </a:t>
            </a:r>
            <a:r>
              <a:rPr lang="en-US" altLang="en-US" sz="1050" dirty="0">
                <a:latin typeface="Open Sans" pitchFamily="34" charset="0"/>
                <a:ea typeface="Open Sans" pitchFamily="34" charset="0"/>
                <a:cs typeface="Open Sans" pitchFamily="34" charset="0"/>
              </a:rPr>
              <a:t>Logistics Infrastructure</a:t>
            </a:r>
            <a:endParaRPr lang="en-US" altLang="en-US" sz="1050" b="1" dirty="0">
              <a:latin typeface="Open Sans ExtraBold" pitchFamily="34" charset="0"/>
              <a:ea typeface="Open Sans ExtraBold" pitchFamily="34" charset="0"/>
              <a:cs typeface="Open Sans ExtraBold" pitchFamily="34" charset="0"/>
            </a:endParaRPr>
          </a:p>
          <a:p>
            <a:pPr>
              <a:lnSpc>
                <a:spcPct val="100000"/>
              </a:lnSpc>
              <a:spcBef>
                <a:spcPct val="0"/>
              </a:spcBef>
              <a:buFontTx/>
              <a:buNone/>
            </a:pPr>
            <a:endParaRPr lang="en-US" altLang="en-US" sz="1050" b="1" dirty="0">
              <a:latin typeface="Open Sans ExtraBold" pitchFamily="34" charset="0"/>
              <a:ea typeface="Open Sans ExtraBold" pitchFamily="34" charset="0"/>
              <a:cs typeface="Open Sans ExtraBold" pitchFamily="34" charset="0"/>
            </a:endParaRPr>
          </a:p>
          <a:p>
            <a:pPr>
              <a:lnSpc>
                <a:spcPct val="100000"/>
              </a:lnSpc>
              <a:spcBef>
                <a:spcPct val="0"/>
              </a:spcBef>
              <a:buFontTx/>
              <a:buNone/>
            </a:pPr>
            <a:r>
              <a:rPr lang="en-US" altLang="en-US" sz="1050" b="1" dirty="0">
                <a:latin typeface="Open Sans ExtraBold" pitchFamily="34" charset="0"/>
                <a:ea typeface="Open Sans ExtraBold" pitchFamily="34" charset="0"/>
                <a:cs typeface="Open Sans ExtraBold" pitchFamily="34" charset="0"/>
              </a:rPr>
              <a:t>Description</a:t>
            </a:r>
            <a:r>
              <a:rPr lang="en-US" altLang="en-US" sz="1050" dirty="0">
                <a:solidFill>
                  <a:srgbClr val="B59E60"/>
                </a:solidFill>
                <a:latin typeface="Open Sans ExtraBold" pitchFamily="34" charset="0"/>
                <a:ea typeface="Open Sans ExtraBold" pitchFamily="34" charset="0"/>
                <a:cs typeface="Open Sans ExtraBold" pitchFamily="34" charset="0"/>
              </a:rPr>
              <a:t>: </a:t>
            </a:r>
            <a:r>
              <a:rPr lang="en-US" altLang="en-US" sz="1050" b="1" dirty="0">
                <a:solidFill>
                  <a:srgbClr val="B59E60"/>
                </a:solidFill>
                <a:latin typeface="Open Sans ExtraBold" pitchFamily="34" charset="0"/>
                <a:ea typeface="Open Sans ExtraBold" pitchFamily="34" charset="0"/>
                <a:cs typeface="Open Sans ExtraBold" pitchFamily="34" charset="0"/>
              </a:rPr>
              <a:t>BOXSENSE</a:t>
            </a:r>
            <a:r>
              <a:rPr lang="en-US" altLang="en-US" sz="1050" dirty="0">
                <a:solidFill>
                  <a:srgbClr val="B59E60"/>
                </a:solidFill>
                <a:latin typeface="Open Sans ExtraBold" pitchFamily="34" charset="0"/>
                <a:ea typeface="Open Sans ExtraBold" pitchFamily="34" charset="0"/>
                <a:cs typeface="Open Sans ExtraBold" pitchFamily="34" charset="0"/>
              </a:rPr>
              <a:t> </a:t>
            </a:r>
            <a:r>
              <a:rPr lang="en-US" sz="1050" dirty="0">
                <a:latin typeface="Open Sans" pitchFamily="34" charset="0"/>
                <a:ea typeface="Open Sans" pitchFamily="34" charset="0"/>
                <a:cs typeface="Open Sans" pitchFamily="34" charset="0"/>
              </a:rPr>
              <a:t>is developing an IoT layer for packages to unlock insights for brands of their delivered products to increase revenues and operational efficiencies</a:t>
            </a:r>
          </a:p>
        </p:txBody>
      </p:sp>
      <p:sp>
        <p:nvSpPr>
          <p:cNvPr id="59" name="Rectángulo 1">
            <a:extLst>
              <a:ext uri="{FF2B5EF4-FFF2-40B4-BE49-F238E27FC236}">
                <a16:creationId xmlns:a16="http://schemas.microsoft.com/office/drawing/2014/main" id="{68767F52-09AE-9240-A62F-587439500724}"/>
              </a:ext>
            </a:extLst>
          </p:cNvPr>
          <p:cNvSpPr>
            <a:spLocks noChangeArrowheads="1"/>
          </p:cNvSpPr>
          <p:nvPr/>
        </p:nvSpPr>
        <p:spPr bwMode="auto">
          <a:xfrm>
            <a:off x="7809780" y="4588087"/>
            <a:ext cx="4039687"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a:lnSpc>
                <a:spcPct val="100000"/>
              </a:lnSpc>
              <a:spcBef>
                <a:spcPct val="0"/>
              </a:spcBef>
              <a:buNone/>
            </a:pPr>
            <a:r>
              <a:rPr lang="en-US" altLang="en-US" sz="1050" b="1" dirty="0">
                <a:latin typeface="Open Sans" pitchFamily="34" charset="0"/>
                <a:ea typeface="Open Sans" pitchFamily="34" charset="0"/>
                <a:cs typeface="Open Sans" pitchFamily="34" charset="0"/>
              </a:rPr>
              <a:t>Access: </a:t>
            </a:r>
            <a:r>
              <a:rPr lang="en-US" altLang="en-US" sz="1050" dirty="0">
                <a:latin typeface="Open Sans" pitchFamily="34" charset="0"/>
                <a:ea typeface="Open Sans" pitchFamily="34" charset="0"/>
                <a:cs typeface="Open Sans" pitchFamily="34" charset="0"/>
              </a:rPr>
              <a:t>Lior &amp; Alon have a longstanding relationship with the founder</a:t>
            </a:r>
          </a:p>
          <a:p>
            <a:pPr lvl="1">
              <a:lnSpc>
                <a:spcPct val="100000"/>
              </a:lnSpc>
              <a:spcBef>
                <a:spcPct val="0"/>
              </a:spcBef>
              <a:buNone/>
            </a:pPr>
            <a:endParaRPr lang="en-US" altLang="en-US" sz="1050" dirty="0">
              <a:latin typeface="Open Sans" pitchFamily="34" charset="0"/>
              <a:ea typeface="Open Sans" pitchFamily="34" charset="0"/>
              <a:cs typeface="Open Sans" pitchFamily="34" charset="0"/>
            </a:endParaRPr>
          </a:p>
          <a:p>
            <a:pPr lvl="1">
              <a:lnSpc>
                <a:spcPct val="100000"/>
              </a:lnSpc>
              <a:spcBef>
                <a:spcPct val="0"/>
              </a:spcBef>
              <a:buFontTx/>
              <a:buNone/>
            </a:pPr>
            <a:r>
              <a:rPr lang="en-US" altLang="en-US" sz="1050" b="1" dirty="0">
                <a:latin typeface="Open Sans" pitchFamily="34" charset="0"/>
                <a:ea typeface="Open Sans" pitchFamily="34" charset="0"/>
                <a:cs typeface="Open Sans" pitchFamily="34" charset="0"/>
              </a:rPr>
              <a:t>Traction: </a:t>
            </a:r>
            <a:r>
              <a:rPr lang="en-US" altLang="en-US" sz="1050" dirty="0">
                <a:latin typeface="Open Sans" pitchFamily="34" charset="0"/>
                <a:ea typeface="Open Sans" pitchFamily="34" charset="0"/>
                <a:cs typeface="Open Sans" pitchFamily="34" charset="0"/>
              </a:rPr>
              <a:t>Design partnership with one of the largest</a:t>
            </a:r>
          </a:p>
          <a:p>
            <a:pPr lvl="1">
              <a:lnSpc>
                <a:spcPct val="100000"/>
              </a:lnSpc>
              <a:spcBef>
                <a:spcPct val="0"/>
              </a:spcBef>
              <a:buFontTx/>
              <a:buNone/>
            </a:pPr>
            <a:r>
              <a:rPr lang="en-US" altLang="en-US" sz="1050" dirty="0">
                <a:latin typeface="Open Sans" pitchFamily="34" charset="0"/>
                <a:ea typeface="Open Sans" pitchFamily="34" charset="0"/>
                <a:cs typeface="Open Sans" pitchFamily="34" charset="0"/>
              </a:rPr>
              <a:t>e-grocers and logistics companies in the US</a:t>
            </a:r>
          </a:p>
        </p:txBody>
      </p:sp>
      <p:sp>
        <p:nvSpPr>
          <p:cNvPr id="61" name="Rectángulo 20">
            <a:extLst>
              <a:ext uri="{FF2B5EF4-FFF2-40B4-BE49-F238E27FC236}">
                <a16:creationId xmlns:a16="http://schemas.microsoft.com/office/drawing/2014/main" id="{963C3FBE-ADB1-2B4A-ACFA-C82CB89EE61A}"/>
              </a:ext>
            </a:extLst>
          </p:cNvPr>
          <p:cNvSpPr/>
          <p:nvPr/>
        </p:nvSpPr>
        <p:spPr bwMode="auto">
          <a:xfrm rot="5400000">
            <a:off x="3115556" y="5024073"/>
            <a:ext cx="1223412" cy="45719"/>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defRPr/>
            </a:pPr>
            <a:endParaRPr lang="es-CO" altLang="es-CO">
              <a:solidFill>
                <a:srgbClr val="FFFFFF"/>
              </a:solidFill>
            </a:endParaRPr>
          </a:p>
        </p:txBody>
      </p:sp>
      <p:cxnSp>
        <p:nvCxnSpPr>
          <p:cNvPr id="62" name="Conector recto 20">
            <a:extLst>
              <a:ext uri="{FF2B5EF4-FFF2-40B4-BE49-F238E27FC236}">
                <a16:creationId xmlns:a16="http://schemas.microsoft.com/office/drawing/2014/main" id="{88C8A586-9E6E-7E43-9DF1-F2B9ECB5AF7F}"/>
              </a:ext>
            </a:extLst>
          </p:cNvPr>
          <p:cNvCxnSpPr>
            <a:cxnSpLocks/>
          </p:cNvCxnSpPr>
          <p:nvPr/>
        </p:nvCxnSpPr>
        <p:spPr bwMode="auto">
          <a:xfrm>
            <a:off x="7840673" y="4449404"/>
            <a:ext cx="0" cy="119505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38 Rectángulo redondeado">
            <a:extLst>
              <a:ext uri="{FF2B5EF4-FFF2-40B4-BE49-F238E27FC236}">
                <a16:creationId xmlns:a16="http://schemas.microsoft.com/office/drawing/2014/main" id="{DC2A932E-D68A-4941-8898-8AE634B15558}"/>
              </a:ext>
            </a:extLst>
          </p:cNvPr>
          <p:cNvSpPr/>
          <p:nvPr/>
        </p:nvSpPr>
        <p:spPr>
          <a:xfrm>
            <a:off x="451432" y="1455046"/>
            <a:ext cx="11428730" cy="1328976"/>
          </a:xfrm>
          <a:prstGeom prst="roundRect">
            <a:avLst>
              <a:gd name="adj" fmla="val 5980"/>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1" name="Rectángulo 2">
            <a:extLst>
              <a:ext uri="{FF2B5EF4-FFF2-40B4-BE49-F238E27FC236}">
                <a16:creationId xmlns:a16="http://schemas.microsoft.com/office/drawing/2014/main" id="{B98E1AA5-50E6-5C42-9470-5C963021F105}"/>
              </a:ext>
            </a:extLst>
          </p:cNvPr>
          <p:cNvSpPr/>
          <p:nvPr/>
        </p:nvSpPr>
        <p:spPr bwMode="auto">
          <a:xfrm>
            <a:off x="539750" y="1558446"/>
            <a:ext cx="2989263" cy="1122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42" name="Rectángulo 18">
            <a:extLst>
              <a:ext uri="{FF2B5EF4-FFF2-40B4-BE49-F238E27FC236}">
                <a16:creationId xmlns:a16="http://schemas.microsoft.com/office/drawing/2014/main" id="{FE8F6882-79CC-3045-9562-DE27495F8E7A}"/>
              </a:ext>
            </a:extLst>
          </p:cNvPr>
          <p:cNvSpPr>
            <a:spLocks noChangeArrowheads="1"/>
          </p:cNvSpPr>
          <p:nvPr/>
        </p:nvSpPr>
        <p:spPr bwMode="auto">
          <a:xfrm>
            <a:off x="4007833" y="1618794"/>
            <a:ext cx="3710507"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None/>
            </a:pPr>
            <a:r>
              <a:rPr lang="en-US" altLang="en-US" sz="1050" b="1" dirty="0">
                <a:latin typeface="Open Sans ExtraBold" pitchFamily="34" charset="0"/>
                <a:ea typeface="Open Sans ExtraBold" pitchFamily="34" charset="0"/>
                <a:cs typeface="Open Sans ExtraBold" pitchFamily="34" charset="0"/>
              </a:rPr>
              <a:t>Thesis: </a:t>
            </a:r>
            <a:r>
              <a:rPr lang="en-US" altLang="en-US" sz="1050" dirty="0">
                <a:latin typeface="Open Sans" pitchFamily="34" charset="0"/>
                <a:ea typeface="Open Sans" pitchFamily="34" charset="0"/>
                <a:cs typeface="Open Sans" pitchFamily="34" charset="0"/>
              </a:rPr>
              <a:t>Grocery &amp; Food 2.0</a:t>
            </a:r>
          </a:p>
          <a:p>
            <a:pPr>
              <a:lnSpc>
                <a:spcPct val="100000"/>
              </a:lnSpc>
              <a:spcBef>
                <a:spcPct val="0"/>
              </a:spcBef>
              <a:buFontTx/>
              <a:buNone/>
            </a:pPr>
            <a:endParaRPr lang="en-US" altLang="en-US" sz="1050" b="1" dirty="0">
              <a:latin typeface="Open Sans" pitchFamily="34" charset="0"/>
              <a:ea typeface="Open Sans" pitchFamily="34" charset="0"/>
              <a:cs typeface="Open Sans" pitchFamily="34" charset="0"/>
            </a:endParaRPr>
          </a:p>
          <a:p>
            <a:pPr>
              <a:lnSpc>
                <a:spcPct val="100000"/>
              </a:lnSpc>
              <a:spcBef>
                <a:spcPct val="0"/>
              </a:spcBef>
              <a:buFontTx/>
              <a:buNone/>
            </a:pPr>
            <a:r>
              <a:rPr lang="en-US" altLang="en-US" sz="1050" b="1" dirty="0">
                <a:latin typeface="Open Sans" pitchFamily="34" charset="0"/>
                <a:ea typeface="Open Sans" pitchFamily="34" charset="0"/>
                <a:cs typeface="Open Sans" pitchFamily="34" charset="0"/>
              </a:rPr>
              <a:t>Description: </a:t>
            </a:r>
            <a:r>
              <a:rPr lang="en-US" altLang="en-US" sz="1050" dirty="0">
                <a:solidFill>
                  <a:srgbClr val="B59E60"/>
                </a:solidFill>
                <a:latin typeface="Open Sans ExtraBold" pitchFamily="34" charset="0"/>
                <a:ea typeface="Open Sans ExtraBold" pitchFamily="34" charset="0"/>
                <a:cs typeface="Open Sans ExtraBold" pitchFamily="34" charset="0"/>
              </a:rPr>
              <a:t>Package.AI </a:t>
            </a:r>
            <a:r>
              <a:rPr lang="en-US" sz="1050" dirty="0">
                <a:latin typeface="Open Sans" pitchFamily="34" charset="0"/>
                <a:ea typeface="Open Sans" pitchFamily="34" charset="0"/>
                <a:cs typeface="Open Sans" pitchFamily="34" charset="0"/>
              </a:rPr>
              <a:t>is a SaaS platform optimizing last-mile delivery enabling delivery operators to provide more efficient delivery services by automating consumer communications and optimizing productivity</a:t>
            </a:r>
          </a:p>
        </p:txBody>
      </p:sp>
      <p:sp>
        <p:nvSpPr>
          <p:cNvPr id="43" name="Rectángulo 1">
            <a:extLst>
              <a:ext uri="{FF2B5EF4-FFF2-40B4-BE49-F238E27FC236}">
                <a16:creationId xmlns:a16="http://schemas.microsoft.com/office/drawing/2014/main" id="{769F4C30-2C92-7242-824E-B249E3B3B5EB}"/>
              </a:ext>
            </a:extLst>
          </p:cNvPr>
          <p:cNvSpPr>
            <a:spLocks noChangeArrowheads="1"/>
          </p:cNvSpPr>
          <p:nvPr/>
        </p:nvSpPr>
        <p:spPr bwMode="auto">
          <a:xfrm>
            <a:off x="7809780" y="1780376"/>
            <a:ext cx="39307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a:lnSpc>
                <a:spcPct val="100000"/>
              </a:lnSpc>
              <a:spcBef>
                <a:spcPct val="0"/>
              </a:spcBef>
              <a:buNone/>
            </a:pPr>
            <a:r>
              <a:rPr lang="en-US" altLang="en-US" sz="1050" b="1" dirty="0">
                <a:latin typeface="Open Sans" pitchFamily="34" charset="0"/>
                <a:ea typeface="Open Sans" pitchFamily="34" charset="0"/>
                <a:cs typeface="Open Sans" pitchFamily="34" charset="0"/>
              </a:rPr>
              <a:t>Access:</a:t>
            </a:r>
            <a:r>
              <a:rPr lang="en-US" altLang="en-US" sz="1050" dirty="0">
                <a:latin typeface="Open Sans" pitchFamily="34" charset="0"/>
                <a:ea typeface="Open Sans" pitchFamily="34" charset="0"/>
                <a:cs typeface="Open Sans" pitchFamily="34" charset="0"/>
              </a:rPr>
              <a:t> Lior was introduced by the pre-seed investor</a:t>
            </a:r>
            <a:endParaRPr lang="en-US" altLang="en-US" sz="1050" b="1" dirty="0">
              <a:latin typeface="Open Sans" pitchFamily="34" charset="0"/>
              <a:ea typeface="Open Sans" pitchFamily="34" charset="0"/>
              <a:cs typeface="Open Sans" pitchFamily="34" charset="0"/>
            </a:endParaRPr>
          </a:p>
          <a:p>
            <a:pPr lvl="1">
              <a:lnSpc>
                <a:spcPct val="100000"/>
              </a:lnSpc>
              <a:spcBef>
                <a:spcPct val="0"/>
              </a:spcBef>
              <a:buFont typeface="Arial" panose="020B0604020202020204" pitchFamily="34" charset="0"/>
              <a:buNone/>
            </a:pPr>
            <a:endParaRPr lang="en-US" altLang="en-US" sz="1050" b="1" dirty="0">
              <a:latin typeface="Open Sans" pitchFamily="34" charset="0"/>
              <a:ea typeface="Open Sans" pitchFamily="34" charset="0"/>
              <a:cs typeface="Open Sans" pitchFamily="34" charset="0"/>
            </a:endParaRPr>
          </a:p>
          <a:p>
            <a:pPr lvl="1">
              <a:lnSpc>
                <a:spcPct val="100000"/>
              </a:lnSpc>
              <a:spcBef>
                <a:spcPct val="0"/>
              </a:spcBef>
              <a:buFont typeface="Arial" panose="020B0604020202020204" pitchFamily="34" charset="0"/>
              <a:buNone/>
            </a:pPr>
            <a:r>
              <a:rPr lang="en-US" altLang="en-US" sz="1050" b="1" dirty="0">
                <a:latin typeface="Open Sans" pitchFamily="34" charset="0"/>
                <a:ea typeface="Open Sans" pitchFamily="34" charset="0"/>
                <a:cs typeface="Open Sans" pitchFamily="34" charset="0"/>
              </a:rPr>
              <a:t>Traction: </a:t>
            </a:r>
            <a:r>
              <a:rPr lang="en-US" altLang="en-US" sz="1050" dirty="0">
                <a:latin typeface="Open Sans" pitchFamily="34" charset="0"/>
                <a:ea typeface="Open Sans" pitchFamily="34" charset="0"/>
                <a:cs typeface="Open Sans" pitchFamily="34" charset="0"/>
              </a:rPr>
              <a:t>$700k of ARR tracking towards $1.3m ARR by EOY ‘20</a:t>
            </a:r>
          </a:p>
        </p:txBody>
      </p:sp>
      <p:sp>
        <p:nvSpPr>
          <p:cNvPr id="47" name="Rectángulo 20">
            <a:extLst>
              <a:ext uri="{FF2B5EF4-FFF2-40B4-BE49-F238E27FC236}">
                <a16:creationId xmlns:a16="http://schemas.microsoft.com/office/drawing/2014/main" id="{2C30E8E6-A3C3-8D42-99A0-8FEF95DC0F7E}"/>
              </a:ext>
            </a:extLst>
          </p:cNvPr>
          <p:cNvSpPr/>
          <p:nvPr/>
        </p:nvSpPr>
        <p:spPr bwMode="auto">
          <a:xfrm rot="5400000">
            <a:off x="3115556" y="2096675"/>
            <a:ext cx="1223412" cy="45719"/>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defRPr/>
            </a:pPr>
            <a:endParaRPr lang="es-CO" altLang="es-CO">
              <a:solidFill>
                <a:srgbClr val="FFFFFF"/>
              </a:solidFill>
            </a:endParaRPr>
          </a:p>
        </p:txBody>
      </p:sp>
      <p:cxnSp>
        <p:nvCxnSpPr>
          <p:cNvPr id="49" name="Conector recto 20">
            <a:extLst>
              <a:ext uri="{FF2B5EF4-FFF2-40B4-BE49-F238E27FC236}">
                <a16:creationId xmlns:a16="http://schemas.microsoft.com/office/drawing/2014/main" id="{3B5655CA-3D5B-8442-8F1B-02BC7D47BDDB}"/>
              </a:ext>
            </a:extLst>
          </p:cNvPr>
          <p:cNvCxnSpPr>
            <a:cxnSpLocks/>
          </p:cNvCxnSpPr>
          <p:nvPr/>
        </p:nvCxnSpPr>
        <p:spPr bwMode="auto">
          <a:xfrm>
            <a:off x="7839664" y="1522006"/>
            <a:ext cx="0" cy="119505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E1E6CA6-0A72-DB46-925E-6EB3BF44DB63}"/>
              </a:ext>
            </a:extLst>
          </p:cNvPr>
          <p:cNvPicPr>
            <a:picLocks noChangeAspect="1"/>
          </p:cNvPicPr>
          <p:nvPr/>
        </p:nvPicPr>
        <p:blipFill>
          <a:blip r:embed="rId3"/>
          <a:stretch>
            <a:fillRect/>
          </a:stretch>
        </p:blipFill>
        <p:spPr>
          <a:xfrm>
            <a:off x="1130961" y="3101185"/>
            <a:ext cx="1794979" cy="1014382"/>
          </a:xfrm>
          <a:prstGeom prst="rect">
            <a:avLst/>
          </a:prstGeom>
        </p:spPr>
      </p:pic>
      <p:pic>
        <p:nvPicPr>
          <p:cNvPr id="6" name="Picture 5">
            <a:extLst>
              <a:ext uri="{FF2B5EF4-FFF2-40B4-BE49-F238E27FC236}">
                <a16:creationId xmlns:a16="http://schemas.microsoft.com/office/drawing/2014/main" id="{B1C61531-982C-8344-B4C5-F27727A0928C}"/>
              </a:ext>
            </a:extLst>
          </p:cNvPr>
          <p:cNvPicPr>
            <a:picLocks noChangeAspect="1"/>
          </p:cNvPicPr>
          <p:nvPr/>
        </p:nvPicPr>
        <p:blipFill>
          <a:blip r:embed="rId4"/>
          <a:stretch>
            <a:fillRect/>
          </a:stretch>
        </p:blipFill>
        <p:spPr>
          <a:xfrm>
            <a:off x="684752" y="1646804"/>
            <a:ext cx="2687395" cy="1005808"/>
          </a:xfrm>
          <a:prstGeom prst="rect">
            <a:avLst/>
          </a:prstGeom>
        </p:spPr>
      </p:pic>
      <p:pic>
        <p:nvPicPr>
          <p:cNvPr id="7" name="Picture 6">
            <a:extLst>
              <a:ext uri="{FF2B5EF4-FFF2-40B4-BE49-F238E27FC236}">
                <a16:creationId xmlns:a16="http://schemas.microsoft.com/office/drawing/2014/main" id="{94B6D956-84DF-9441-903F-460072B3F876}"/>
              </a:ext>
            </a:extLst>
          </p:cNvPr>
          <p:cNvPicPr>
            <a:picLocks noChangeAspect="1"/>
          </p:cNvPicPr>
          <p:nvPr/>
        </p:nvPicPr>
        <p:blipFill>
          <a:blip r:embed="rId5"/>
          <a:stretch>
            <a:fillRect/>
          </a:stretch>
        </p:blipFill>
        <p:spPr>
          <a:xfrm>
            <a:off x="586451" y="4568310"/>
            <a:ext cx="2908300" cy="939800"/>
          </a:xfrm>
          <a:prstGeom prst="rect">
            <a:avLst/>
          </a:prstGeom>
        </p:spPr>
      </p:pic>
    </p:spTree>
    <p:extLst>
      <p:ext uri="{BB962C8B-B14F-4D97-AF65-F5344CB8AC3E}">
        <p14:creationId xmlns:p14="http://schemas.microsoft.com/office/powerpoint/2010/main" val="2866607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126 Circular"/>
          <p:cNvSpPr/>
          <p:nvPr/>
        </p:nvSpPr>
        <p:spPr>
          <a:xfrm>
            <a:off x="8142605" y="2246228"/>
            <a:ext cx="3484730" cy="3484730"/>
          </a:xfrm>
          <a:prstGeom prst="pie">
            <a:avLst>
              <a:gd name="adj1" fmla="val 16148690"/>
              <a:gd name="adj2" fmla="val 172249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112" name="Picture 24">
            <a:extLst>
              <a:ext uri="{FF2B5EF4-FFF2-40B4-BE49-F238E27FC236}">
                <a16:creationId xmlns:a16="http://schemas.microsoft.com/office/drawing/2014/main" id="{822DBED6-1289-454F-A7C9-E9F27F2946A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900799" y="3604439"/>
            <a:ext cx="984042" cy="17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121 Circular"/>
          <p:cNvSpPr/>
          <p:nvPr/>
        </p:nvSpPr>
        <p:spPr>
          <a:xfrm>
            <a:off x="8152038" y="2262101"/>
            <a:ext cx="3484730" cy="3484730"/>
          </a:xfrm>
          <a:prstGeom prst="pie">
            <a:avLst>
              <a:gd name="adj1" fmla="val 8726892"/>
              <a:gd name="adj2" fmla="val 16173445"/>
            </a:avLst>
          </a:prstGeom>
          <a:noFill/>
          <a:ln w="19050">
            <a:solidFill>
              <a:srgbClr val="CDD2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120" name="119 Circular"/>
          <p:cNvSpPr/>
          <p:nvPr/>
        </p:nvSpPr>
        <p:spPr>
          <a:xfrm>
            <a:off x="8142120" y="2263223"/>
            <a:ext cx="3484730" cy="3484730"/>
          </a:xfrm>
          <a:prstGeom prst="pie">
            <a:avLst>
              <a:gd name="adj1" fmla="val 1371133"/>
              <a:gd name="adj2" fmla="val 8702096"/>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25604" name="CuadroTexto 1">
            <a:extLst>
              <a:ext uri="{FF2B5EF4-FFF2-40B4-BE49-F238E27FC236}">
                <a16:creationId xmlns:a16="http://schemas.microsoft.com/office/drawing/2014/main" id="{8EB9EF7E-8CCD-6E4F-BF1D-B338E6773C2B}"/>
              </a:ext>
            </a:extLst>
          </p:cNvPr>
          <p:cNvSpPr txBox="1">
            <a:spLocks noChangeArrowheads="1"/>
          </p:cNvSpPr>
          <p:nvPr/>
        </p:nvSpPr>
        <p:spPr bwMode="auto">
          <a:xfrm>
            <a:off x="-1" y="504581"/>
            <a:ext cx="121920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s-CO" altLang="en-US" sz="2400" b="1">
                <a:latin typeface="Open Sans Extrabold" panose="020B0606030504020204" pitchFamily="34" charset="0"/>
              </a:rPr>
              <a:t>DEAL FLOW</a:t>
            </a:r>
          </a:p>
          <a:p>
            <a:pPr algn="ctr" eaLnBrk="1" hangingPunct="1">
              <a:lnSpc>
                <a:spcPct val="150000"/>
              </a:lnSpc>
              <a:spcBef>
                <a:spcPct val="0"/>
              </a:spcBef>
              <a:buFontTx/>
              <a:buNone/>
            </a:pPr>
            <a:r>
              <a:rPr lang="en-US" altLang="en-US" sz="1200" b="1" dirty="0">
                <a:solidFill>
                  <a:srgbClr val="B59E60"/>
                </a:solidFill>
                <a:latin typeface="Open Sans SemiBold" panose="020B0606030504020204" pitchFamily="34" charset="0"/>
              </a:rPr>
              <a:t>SECTORS WE HAVE REVIEWED – FUNNEL – SOURCING CHANNELS</a:t>
            </a:r>
          </a:p>
        </p:txBody>
      </p:sp>
      <p:sp>
        <p:nvSpPr>
          <p:cNvPr id="124" name="CuadroTexto 1">
            <a:extLst>
              <a:ext uri="{FF2B5EF4-FFF2-40B4-BE49-F238E27FC236}">
                <a16:creationId xmlns:a16="http://schemas.microsoft.com/office/drawing/2014/main" id="{BD67C187-DCA3-2A43-94FB-40D87A0FD3A6}"/>
              </a:ext>
            </a:extLst>
          </p:cNvPr>
          <p:cNvSpPr txBox="1"/>
          <p:nvPr/>
        </p:nvSpPr>
        <p:spPr>
          <a:xfrm>
            <a:off x="4070838" y="1637505"/>
            <a:ext cx="4053051" cy="369887"/>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s-CO" sz="1200" spc="300">
                <a:solidFill>
                  <a:schemeClr val="tx1">
                    <a:lumMod val="50000"/>
                    <a:lumOff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DEAL FLOW FUNNEL </a:t>
            </a:r>
          </a:p>
        </p:txBody>
      </p:sp>
      <p:sp>
        <p:nvSpPr>
          <p:cNvPr id="62" name="61 Cilindro">
            <a:extLst>
              <a:ext uri="{FF2B5EF4-FFF2-40B4-BE49-F238E27FC236}">
                <a16:creationId xmlns:a16="http://schemas.microsoft.com/office/drawing/2014/main" id="{97F03BF3-34C1-FE4C-9AA4-886987FCCD76}"/>
              </a:ext>
            </a:extLst>
          </p:cNvPr>
          <p:cNvSpPr/>
          <p:nvPr/>
        </p:nvSpPr>
        <p:spPr>
          <a:xfrm>
            <a:off x="5265737" y="5218906"/>
            <a:ext cx="1658937" cy="690562"/>
          </a:xfrm>
          <a:prstGeom prst="can">
            <a:avLst>
              <a:gd name="adj" fmla="val 33333"/>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a typeface="MS PGothic" pitchFamily="34" charset="-128"/>
            </a:endParaRPr>
          </a:p>
        </p:txBody>
      </p:sp>
      <p:sp>
        <p:nvSpPr>
          <p:cNvPr id="63" name="62 Cilindro">
            <a:extLst>
              <a:ext uri="{FF2B5EF4-FFF2-40B4-BE49-F238E27FC236}">
                <a16:creationId xmlns:a16="http://schemas.microsoft.com/office/drawing/2014/main" id="{35F41E1B-71D8-7A46-B67F-EF3ED020E1C1}"/>
              </a:ext>
            </a:extLst>
          </p:cNvPr>
          <p:cNvSpPr/>
          <p:nvPr/>
        </p:nvSpPr>
        <p:spPr>
          <a:xfrm>
            <a:off x="5256212" y="4645818"/>
            <a:ext cx="1676400" cy="690563"/>
          </a:xfrm>
          <a:prstGeom prst="can">
            <a:avLst>
              <a:gd name="adj" fmla="val 33333"/>
            </a:avLst>
          </a:prstGeom>
          <a:solidFill>
            <a:srgbClr val="A28B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a typeface="MS PGothic" pitchFamily="34" charset="-128"/>
            </a:endParaRPr>
          </a:p>
        </p:txBody>
      </p:sp>
      <p:sp>
        <p:nvSpPr>
          <p:cNvPr id="64" name="63 Cilindro">
            <a:extLst>
              <a:ext uri="{FF2B5EF4-FFF2-40B4-BE49-F238E27FC236}">
                <a16:creationId xmlns:a16="http://schemas.microsoft.com/office/drawing/2014/main" id="{AEF30D74-2259-2444-A6DA-0582E63F4BE6}"/>
              </a:ext>
            </a:extLst>
          </p:cNvPr>
          <p:cNvSpPr/>
          <p:nvPr/>
        </p:nvSpPr>
        <p:spPr>
          <a:xfrm>
            <a:off x="5076824" y="4080668"/>
            <a:ext cx="2017713" cy="690563"/>
          </a:xfrm>
          <a:prstGeom prst="can">
            <a:avLst>
              <a:gd name="adj" fmla="val 33333"/>
            </a:avLst>
          </a:prstGeom>
          <a:solidFill>
            <a:srgbClr val="8B7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a typeface="MS PGothic" pitchFamily="34" charset="-128"/>
            </a:endParaRPr>
          </a:p>
        </p:txBody>
      </p:sp>
      <p:sp>
        <p:nvSpPr>
          <p:cNvPr id="65" name="64 Cilindro">
            <a:extLst>
              <a:ext uri="{FF2B5EF4-FFF2-40B4-BE49-F238E27FC236}">
                <a16:creationId xmlns:a16="http://schemas.microsoft.com/office/drawing/2014/main" id="{26D4978C-2490-3249-B7E1-075A61645028}"/>
              </a:ext>
            </a:extLst>
          </p:cNvPr>
          <p:cNvSpPr/>
          <p:nvPr/>
        </p:nvSpPr>
        <p:spPr>
          <a:xfrm>
            <a:off x="4951412" y="3498056"/>
            <a:ext cx="2268537" cy="690562"/>
          </a:xfrm>
          <a:prstGeom prst="can">
            <a:avLst>
              <a:gd name="adj" fmla="val 33333"/>
            </a:avLst>
          </a:prstGeom>
          <a:solidFill>
            <a:srgbClr val="806E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a typeface="MS PGothic" pitchFamily="34" charset="-128"/>
            </a:endParaRPr>
          </a:p>
        </p:txBody>
      </p:sp>
      <p:sp>
        <p:nvSpPr>
          <p:cNvPr id="66" name="65 Cilindro">
            <a:extLst>
              <a:ext uri="{FF2B5EF4-FFF2-40B4-BE49-F238E27FC236}">
                <a16:creationId xmlns:a16="http://schemas.microsoft.com/office/drawing/2014/main" id="{EFC4E993-EB78-6440-9CE8-FCFF6D96E671}"/>
              </a:ext>
            </a:extLst>
          </p:cNvPr>
          <p:cNvSpPr/>
          <p:nvPr/>
        </p:nvSpPr>
        <p:spPr>
          <a:xfrm>
            <a:off x="4870449" y="2924968"/>
            <a:ext cx="2411413" cy="688975"/>
          </a:xfrm>
          <a:prstGeom prst="can">
            <a:avLst>
              <a:gd name="adj" fmla="val 33333"/>
            </a:avLst>
          </a:prstGeom>
          <a:solidFill>
            <a:srgbClr val="665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a typeface="MS PGothic" pitchFamily="34" charset="-128"/>
            </a:endParaRPr>
          </a:p>
        </p:txBody>
      </p:sp>
      <p:sp>
        <p:nvSpPr>
          <p:cNvPr id="67" name="66 Cilindro">
            <a:extLst>
              <a:ext uri="{FF2B5EF4-FFF2-40B4-BE49-F238E27FC236}">
                <a16:creationId xmlns:a16="http://schemas.microsoft.com/office/drawing/2014/main" id="{8395731C-9DD9-B547-9336-475815FCE2C9}"/>
              </a:ext>
            </a:extLst>
          </p:cNvPr>
          <p:cNvSpPr/>
          <p:nvPr/>
        </p:nvSpPr>
        <p:spPr>
          <a:xfrm>
            <a:off x="4781549" y="2377281"/>
            <a:ext cx="2600325" cy="657225"/>
          </a:xfrm>
          <a:prstGeom prst="can">
            <a:avLst>
              <a:gd name="adj" fmla="val 33333"/>
            </a:avLst>
          </a:prstGeom>
          <a:solidFill>
            <a:srgbClr val="665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a typeface="MS PGothic" pitchFamily="34" charset="-128"/>
            </a:endParaRPr>
          </a:p>
        </p:txBody>
      </p:sp>
      <p:sp>
        <p:nvSpPr>
          <p:cNvPr id="25641" name="CuadroTexto 9">
            <a:extLst>
              <a:ext uri="{FF2B5EF4-FFF2-40B4-BE49-F238E27FC236}">
                <a16:creationId xmlns:a16="http://schemas.microsoft.com/office/drawing/2014/main" id="{52D15000-8273-5942-8F9D-D83FD973E79D}"/>
              </a:ext>
            </a:extLst>
          </p:cNvPr>
          <p:cNvSpPr txBox="1">
            <a:spLocks noChangeArrowheads="1"/>
          </p:cNvSpPr>
          <p:nvPr/>
        </p:nvSpPr>
        <p:spPr bwMode="auto">
          <a:xfrm>
            <a:off x="4898561" y="2601118"/>
            <a:ext cx="100999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lnSpc>
                <a:spcPct val="100000"/>
              </a:lnSpc>
              <a:spcBef>
                <a:spcPct val="0"/>
              </a:spcBef>
              <a:buFontTx/>
              <a:buNone/>
            </a:pPr>
            <a:r>
              <a:rPr lang="es-CO" altLang="es-CO" sz="2400">
                <a:solidFill>
                  <a:srgbClr val="F2F2F2"/>
                </a:solidFill>
                <a:latin typeface="Open Sans Extrabold" panose="020B0606030504020204" pitchFamily="34" charset="0"/>
              </a:rPr>
              <a:t>1648</a:t>
            </a:r>
            <a:endParaRPr lang="es-CO" altLang="es-CO" sz="2000">
              <a:solidFill>
                <a:srgbClr val="F2F2F2"/>
              </a:solidFill>
              <a:latin typeface="Open Sans Extrabold" panose="020B0606030504020204" pitchFamily="34" charset="0"/>
            </a:endParaRPr>
          </a:p>
        </p:txBody>
      </p:sp>
      <p:sp>
        <p:nvSpPr>
          <p:cNvPr id="25642" name="Rectángulo 10">
            <a:extLst>
              <a:ext uri="{FF2B5EF4-FFF2-40B4-BE49-F238E27FC236}">
                <a16:creationId xmlns:a16="http://schemas.microsoft.com/office/drawing/2014/main" id="{7919BF24-C8E0-AA40-B2A4-80644A791CEF}"/>
              </a:ext>
            </a:extLst>
          </p:cNvPr>
          <p:cNvSpPr>
            <a:spLocks noChangeArrowheads="1"/>
          </p:cNvSpPr>
          <p:nvPr/>
        </p:nvSpPr>
        <p:spPr bwMode="auto">
          <a:xfrm>
            <a:off x="5792787" y="2691606"/>
            <a:ext cx="14684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n-US" altLang="en-US" sz="1200" dirty="0">
                <a:solidFill>
                  <a:srgbClr val="F2F2F2"/>
                </a:solidFill>
              </a:rPr>
              <a:t>Deals Reviewed</a:t>
            </a:r>
            <a:endParaRPr lang="es-CO" altLang="en-US" sz="1200">
              <a:solidFill>
                <a:srgbClr val="F2F2F2"/>
              </a:solidFill>
            </a:endParaRPr>
          </a:p>
        </p:txBody>
      </p:sp>
      <p:sp>
        <p:nvSpPr>
          <p:cNvPr id="25643" name="CuadroTexto 14">
            <a:extLst>
              <a:ext uri="{FF2B5EF4-FFF2-40B4-BE49-F238E27FC236}">
                <a16:creationId xmlns:a16="http://schemas.microsoft.com/office/drawing/2014/main" id="{14EFDBAE-28E4-304C-B97F-5B8FC4B13781}"/>
              </a:ext>
            </a:extLst>
          </p:cNvPr>
          <p:cNvSpPr txBox="1">
            <a:spLocks noChangeArrowheads="1"/>
          </p:cNvSpPr>
          <p:nvPr/>
        </p:nvSpPr>
        <p:spPr bwMode="auto">
          <a:xfrm>
            <a:off x="5040190" y="3182143"/>
            <a:ext cx="86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lnSpc>
                <a:spcPct val="100000"/>
              </a:lnSpc>
              <a:spcBef>
                <a:spcPct val="0"/>
              </a:spcBef>
              <a:buFontTx/>
              <a:buNone/>
            </a:pPr>
            <a:r>
              <a:rPr lang="es-CO" altLang="es-CO" sz="2400">
                <a:solidFill>
                  <a:srgbClr val="F2F2F2"/>
                </a:solidFill>
                <a:latin typeface="Open Sans Extrabold" panose="020B0606030504020204" pitchFamily="34" charset="0"/>
              </a:rPr>
              <a:t>636</a:t>
            </a:r>
            <a:endParaRPr lang="es-CO" altLang="es-CO" sz="2000">
              <a:solidFill>
                <a:srgbClr val="F2F2F2"/>
              </a:solidFill>
              <a:latin typeface="Open Sans Extrabold" panose="020B0606030504020204" pitchFamily="34" charset="0"/>
            </a:endParaRPr>
          </a:p>
        </p:txBody>
      </p:sp>
      <p:sp>
        <p:nvSpPr>
          <p:cNvPr id="25644" name="Rectángulo 15">
            <a:extLst>
              <a:ext uri="{FF2B5EF4-FFF2-40B4-BE49-F238E27FC236}">
                <a16:creationId xmlns:a16="http://schemas.microsoft.com/office/drawing/2014/main" id="{E20DCEF6-345E-6D48-A2B5-2607FA0575B8}"/>
              </a:ext>
            </a:extLst>
          </p:cNvPr>
          <p:cNvSpPr>
            <a:spLocks noChangeArrowheads="1"/>
          </p:cNvSpPr>
          <p:nvPr/>
        </p:nvSpPr>
        <p:spPr bwMode="auto">
          <a:xfrm>
            <a:off x="5792787" y="3255168"/>
            <a:ext cx="14684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n-US" altLang="en-US" sz="1200" dirty="0">
                <a:solidFill>
                  <a:srgbClr val="F2F2F2"/>
                </a:solidFill>
              </a:rPr>
              <a:t>First Meeting</a:t>
            </a:r>
            <a:endParaRPr lang="es-CO" altLang="en-US" sz="1200">
              <a:solidFill>
                <a:srgbClr val="F2F2F2"/>
              </a:solidFill>
            </a:endParaRPr>
          </a:p>
        </p:txBody>
      </p:sp>
      <p:sp>
        <p:nvSpPr>
          <p:cNvPr id="25645" name="CuadroTexto 17">
            <a:extLst>
              <a:ext uri="{FF2B5EF4-FFF2-40B4-BE49-F238E27FC236}">
                <a16:creationId xmlns:a16="http://schemas.microsoft.com/office/drawing/2014/main" id="{E6600847-8CDB-3D4C-BFE3-BF7410754806}"/>
              </a:ext>
            </a:extLst>
          </p:cNvPr>
          <p:cNvSpPr txBox="1">
            <a:spLocks noChangeArrowheads="1"/>
          </p:cNvSpPr>
          <p:nvPr/>
        </p:nvSpPr>
        <p:spPr bwMode="auto">
          <a:xfrm>
            <a:off x="5067178" y="3752056"/>
            <a:ext cx="841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lnSpc>
                <a:spcPct val="100000"/>
              </a:lnSpc>
              <a:spcBef>
                <a:spcPct val="0"/>
              </a:spcBef>
              <a:buFontTx/>
              <a:buNone/>
            </a:pPr>
            <a:r>
              <a:rPr lang="es-CO" altLang="es-CO" sz="2400">
                <a:solidFill>
                  <a:srgbClr val="F2F2F2"/>
                </a:solidFill>
                <a:latin typeface="Open Sans Extrabold" panose="020B0606030504020204" pitchFamily="34" charset="0"/>
              </a:rPr>
              <a:t>333</a:t>
            </a:r>
            <a:endParaRPr lang="es-CO" altLang="es-CO" sz="2000">
              <a:solidFill>
                <a:srgbClr val="F2F2F2"/>
              </a:solidFill>
              <a:latin typeface="Open Sans Extrabold" panose="020B0606030504020204" pitchFamily="34" charset="0"/>
            </a:endParaRPr>
          </a:p>
        </p:txBody>
      </p:sp>
      <p:sp>
        <p:nvSpPr>
          <p:cNvPr id="25646" name="Rectángulo 18">
            <a:extLst>
              <a:ext uri="{FF2B5EF4-FFF2-40B4-BE49-F238E27FC236}">
                <a16:creationId xmlns:a16="http://schemas.microsoft.com/office/drawing/2014/main" id="{23A2B497-C0BD-2B45-AC6C-1F98E30F16F0}"/>
              </a:ext>
            </a:extLst>
          </p:cNvPr>
          <p:cNvSpPr>
            <a:spLocks noChangeArrowheads="1"/>
          </p:cNvSpPr>
          <p:nvPr/>
        </p:nvSpPr>
        <p:spPr bwMode="auto">
          <a:xfrm>
            <a:off x="5792787" y="3810793"/>
            <a:ext cx="14684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n-US" altLang="en-US" sz="1200" dirty="0">
                <a:solidFill>
                  <a:srgbClr val="F2F2F2"/>
                </a:solidFill>
              </a:rPr>
              <a:t>Second Meeting</a:t>
            </a:r>
            <a:endParaRPr lang="es-CO" altLang="en-US" sz="1200">
              <a:solidFill>
                <a:srgbClr val="F2F2F2"/>
              </a:solidFill>
            </a:endParaRPr>
          </a:p>
        </p:txBody>
      </p:sp>
      <p:sp>
        <p:nvSpPr>
          <p:cNvPr id="25647" name="CuadroTexto 20">
            <a:extLst>
              <a:ext uri="{FF2B5EF4-FFF2-40B4-BE49-F238E27FC236}">
                <a16:creationId xmlns:a16="http://schemas.microsoft.com/office/drawing/2014/main" id="{865F9C86-7454-8340-B459-AE018A83EE75}"/>
              </a:ext>
            </a:extLst>
          </p:cNvPr>
          <p:cNvSpPr txBox="1">
            <a:spLocks noChangeArrowheads="1"/>
          </p:cNvSpPr>
          <p:nvPr/>
        </p:nvSpPr>
        <p:spPr bwMode="auto">
          <a:xfrm>
            <a:off x="5248153" y="4323556"/>
            <a:ext cx="66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lnSpc>
                <a:spcPct val="100000"/>
              </a:lnSpc>
              <a:spcBef>
                <a:spcPct val="0"/>
              </a:spcBef>
              <a:buFontTx/>
              <a:buNone/>
            </a:pPr>
            <a:r>
              <a:rPr lang="es-CO" altLang="es-CO" sz="2400">
                <a:solidFill>
                  <a:srgbClr val="F2F2F2"/>
                </a:solidFill>
                <a:latin typeface="Open Sans Extrabold" panose="020B0606030504020204" pitchFamily="34" charset="0"/>
              </a:rPr>
              <a:t>86</a:t>
            </a:r>
            <a:endParaRPr lang="es-CO" altLang="es-CO" sz="2000">
              <a:solidFill>
                <a:srgbClr val="F2F2F2"/>
              </a:solidFill>
              <a:latin typeface="Open Sans Extrabold" panose="020B0606030504020204" pitchFamily="34" charset="0"/>
            </a:endParaRPr>
          </a:p>
        </p:txBody>
      </p:sp>
      <p:sp>
        <p:nvSpPr>
          <p:cNvPr id="25648" name="Rectángulo 21">
            <a:extLst>
              <a:ext uri="{FF2B5EF4-FFF2-40B4-BE49-F238E27FC236}">
                <a16:creationId xmlns:a16="http://schemas.microsoft.com/office/drawing/2014/main" id="{268FE03A-EED8-C944-BCCF-3331187FE016}"/>
              </a:ext>
            </a:extLst>
          </p:cNvPr>
          <p:cNvSpPr>
            <a:spLocks noChangeArrowheads="1"/>
          </p:cNvSpPr>
          <p:nvPr/>
        </p:nvSpPr>
        <p:spPr bwMode="auto">
          <a:xfrm>
            <a:off x="5792787" y="4406106"/>
            <a:ext cx="14684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n-US" altLang="en-US" sz="1200" dirty="0">
                <a:solidFill>
                  <a:srgbClr val="F2F2F2"/>
                </a:solidFill>
              </a:rPr>
              <a:t>Due Diligence</a:t>
            </a:r>
            <a:endParaRPr lang="es-CO" altLang="en-US" sz="1200">
              <a:solidFill>
                <a:srgbClr val="F2F2F2"/>
              </a:solidFill>
            </a:endParaRPr>
          </a:p>
        </p:txBody>
      </p:sp>
      <p:sp>
        <p:nvSpPr>
          <p:cNvPr id="25649" name="CuadroTexto 23">
            <a:extLst>
              <a:ext uri="{FF2B5EF4-FFF2-40B4-BE49-F238E27FC236}">
                <a16:creationId xmlns:a16="http://schemas.microsoft.com/office/drawing/2014/main" id="{F7C9F105-58BF-F14C-A1B7-30A0FFE2F1CC}"/>
              </a:ext>
            </a:extLst>
          </p:cNvPr>
          <p:cNvSpPr txBox="1">
            <a:spLocks noChangeArrowheads="1"/>
          </p:cNvSpPr>
          <p:nvPr/>
        </p:nvSpPr>
        <p:spPr bwMode="auto">
          <a:xfrm>
            <a:off x="5290531" y="4872831"/>
            <a:ext cx="6180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lnSpc>
                <a:spcPct val="100000"/>
              </a:lnSpc>
              <a:spcBef>
                <a:spcPct val="0"/>
              </a:spcBef>
              <a:buFontTx/>
              <a:buNone/>
            </a:pPr>
            <a:r>
              <a:rPr lang="es-CO" altLang="es-CO" sz="2400">
                <a:solidFill>
                  <a:srgbClr val="F2F2F2"/>
                </a:solidFill>
                <a:latin typeface="Open Sans Extrabold" panose="020B0606030504020204" pitchFamily="34" charset="0"/>
              </a:rPr>
              <a:t>12</a:t>
            </a:r>
            <a:endParaRPr lang="es-CO" altLang="es-CO" sz="2000">
              <a:solidFill>
                <a:srgbClr val="F2F2F2"/>
              </a:solidFill>
              <a:latin typeface="Open Sans Extrabold" panose="020B0606030504020204" pitchFamily="34" charset="0"/>
            </a:endParaRPr>
          </a:p>
        </p:txBody>
      </p:sp>
      <p:sp>
        <p:nvSpPr>
          <p:cNvPr id="25650" name="Rectángulo 24">
            <a:extLst>
              <a:ext uri="{FF2B5EF4-FFF2-40B4-BE49-F238E27FC236}">
                <a16:creationId xmlns:a16="http://schemas.microsoft.com/office/drawing/2014/main" id="{D5989214-51A1-9545-BB90-3A37FD698C1F}"/>
              </a:ext>
            </a:extLst>
          </p:cNvPr>
          <p:cNvSpPr>
            <a:spLocks noChangeArrowheads="1"/>
          </p:cNvSpPr>
          <p:nvPr/>
        </p:nvSpPr>
        <p:spPr bwMode="auto">
          <a:xfrm>
            <a:off x="5792787" y="4963318"/>
            <a:ext cx="14684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n-US" altLang="en-US" sz="1200" dirty="0">
                <a:solidFill>
                  <a:srgbClr val="F2F2F2"/>
                </a:solidFill>
              </a:rPr>
              <a:t>Term Sheets</a:t>
            </a:r>
            <a:endParaRPr lang="es-CO" altLang="en-US" sz="1200">
              <a:solidFill>
                <a:srgbClr val="F2F2F2"/>
              </a:solidFill>
            </a:endParaRPr>
          </a:p>
        </p:txBody>
      </p:sp>
      <p:sp>
        <p:nvSpPr>
          <p:cNvPr id="25651" name="CuadroTexto 23">
            <a:extLst>
              <a:ext uri="{FF2B5EF4-FFF2-40B4-BE49-F238E27FC236}">
                <a16:creationId xmlns:a16="http://schemas.microsoft.com/office/drawing/2014/main" id="{4D1919A6-868F-324F-91A4-6ECE4290A5B1}"/>
              </a:ext>
            </a:extLst>
          </p:cNvPr>
          <p:cNvSpPr txBox="1">
            <a:spLocks noChangeArrowheads="1"/>
          </p:cNvSpPr>
          <p:nvPr/>
        </p:nvSpPr>
        <p:spPr bwMode="auto">
          <a:xfrm>
            <a:off x="5357992" y="5447506"/>
            <a:ext cx="550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lnSpc>
                <a:spcPct val="100000"/>
              </a:lnSpc>
              <a:spcBef>
                <a:spcPct val="0"/>
              </a:spcBef>
              <a:buFontTx/>
              <a:buNone/>
            </a:pPr>
            <a:r>
              <a:rPr lang="es-CO" altLang="es-CO" sz="2400">
                <a:solidFill>
                  <a:srgbClr val="F2F2F2"/>
                </a:solidFill>
                <a:latin typeface="Open Sans Extrabold" panose="020B0606030504020204" pitchFamily="34" charset="0"/>
              </a:rPr>
              <a:t>12</a:t>
            </a:r>
            <a:endParaRPr lang="es-CO" altLang="es-CO" sz="2000">
              <a:solidFill>
                <a:srgbClr val="F2F2F2"/>
              </a:solidFill>
              <a:latin typeface="Open Sans Extrabold" panose="020B0606030504020204" pitchFamily="34" charset="0"/>
            </a:endParaRPr>
          </a:p>
        </p:txBody>
      </p:sp>
      <p:sp>
        <p:nvSpPr>
          <p:cNvPr id="25652" name="Rectángulo 24">
            <a:extLst>
              <a:ext uri="{FF2B5EF4-FFF2-40B4-BE49-F238E27FC236}">
                <a16:creationId xmlns:a16="http://schemas.microsoft.com/office/drawing/2014/main" id="{9B9C75FD-AFFD-9B46-BBF3-C52D034A6207}"/>
              </a:ext>
            </a:extLst>
          </p:cNvPr>
          <p:cNvSpPr>
            <a:spLocks noChangeArrowheads="1"/>
          </p:cNvSpPr>
          <p:nvPr/>
        </p:nvSpPr>
        <p:spPr bwMode="auto">
          <a:xfrm>
            <a:off x="5792787" y="5536406"/>
            <a:ext cx="14684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n-US" altLang="en-US" sz="1200" dirty="0">
                <a:solidFill>
                  <a:srgbClr val="F2F2F2"/>
                </a:solidFill>
              </a:rPr>
              <a:t>Portfolio</a:t>
            </a:r>
            <a:endParaRPr lang="es-CO" altLang="en-US" sz="1200">
              <a:solidFill>
                <a:srgbClr val="F2F2F2"/>
              </a:solidFill>
            </a:endParaRPr>
          </a:p>
        </p:txBody>
      </p:sp>
      <p:sp>
        <p:nvSpPr>
          <p:cNvPr id="55" name="CuadroTexto 21">
            <a:extLst>
              <a:ext uri="{FF2B5EF4-FFF2-40B4-BE49-F238E27FC236}">
                <a16:creationId xmlns:a16="http://schemas.microsoft.com/office/drawing/2014/main" id="{358D7155-B43C-8841-98D5-F06CA17F6176}"/>
              </a:ext>
            </a:extLst>
          </p:cNvPr>
          <p:cNvSpPr txBox="1">
            <a:spLocks noChangeArrowheads="1"/>
          </p:cNvSpPr>
          <p:nvPr/>
        </p:nvSpPr>
        <p:spPr bwMode="auto">
          <a:xfrm>
            <a:off x="3394212" y="2494854"/>
            <a:ext cx="68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s-CO" altLang="es-CO" sz="1200" b="1">
                <a:solidFill>
                  <a:schemeClr val="tx1">
                    <a:lumMod val="65000"/>
                    <a:lumOff val="35000"/>
                  </a:schemeClr>
                </a:solidFill>
                <a:latin typeface="Open Sans" panose="020B0606030504020204" pitchFamily="34" charset="0"/>
              </a:rPr>
              <a:t>339</a:t>
            </a:r>
            <a:endParaRPr lang="es-CO" altLang="es-CO" sz="1050" b="1">
              <a:solidFill>
                <a:schemeClr val="tx1">
                  <a:lumMod val="65000"/>
                  <a:lumOff val="35000"/>
                </a:schemeClr>
              </a:solidFill>
              <a:latin typeface="Open Sans" panose="020B0606030504020204" pitchFamily="34" charset="0"/>
            </a:endParaRPr>
          </a:p>
        </p:txBody>
      </p:sp>
      <p:sp>
        <p:nvSpPr>
          <p:cNvPr id="56" name="CuadroTexto 21">
            <a:extLst>
              <a:ext uri="{FF2B5EF4-FFF2-40B4-BE49-F238E27FC236}">
                <a16:creationId xmlns:a16="http://schemas.microsoft.com/office/drawing/2014/main" id="{02A08E7F-A3BA-2F40-99A9-6CAFB6B2513F}"/>
              </a:ext>
            </a:extLst>
          </p:cNvPr>
          <p:cNvSpPr txBox="1">
            <a:spLocks noChangeArrowheads="1"/>
          </p:cNvSpPr>
          <p:nvPr/>
        </p:nvSpPr>
        <p:spPr bwMode="auto">
          <a:xfrm>
            <a:off x="3112098" y="2840687"/>
            <a:ext cx="6842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s-CO" altLang="es-CO" sz="1200" b="1">
                <a:solidFill>
                  <a:schemeClr val="tx1">
                    <a:lumMod val="65000"/>
                    <a:lumOff val="35000"/>
                  </a:schemeClr>
                </a:solidFill>
                <a:latin typeface="Open Sans" panose="020B0606030504020204" pitchFamily="34" charset="0"/>
              </a:rPr>
              <a:t>232</a:t>
            </a:r>
            <a:endParaRPr lang="es-CO" altLang="es-CO" sz="1050" b="1">
              <a:solidFill>
                <a:schemeClr val="tx1">
                  <a:lumMod val="65000"/>
                  <a:lumOff val="35000"/>
                </a:schemeClr>
              </a:solidFill>
              <a:latin typeface="Open Sans" panose="020B0606030504020204" pitchFamily="34" charset="0"/>
            </a:endParaRPr>
          </a:p>
        </p:txBody>
      </p:sp>
      <p:sp>
        <p:nvSpPr>
          <p:cNvPr id="57" name="CuadroTexto 21">
            <a:extLst>
              <a:ext uri="{FF2B5EF4-FFF2-40B4-BE49-F238E27FC236}">
                <a16:creationId xmlns:a16="http://schemas.microsoft.com/office/drawing/2014/main" id="{B81AC156-7E3B-E644-A862-5B4FEB79698A}"/>
              </a:ext>
            </a:extLst>
          </p:cNvPr>
          <p:cNvSpPr txBox="1">
            <a:spLocks noChangeArrowheads="1"/>
          </p:cNvSpPr>
          <p:nvPr/>
        </p:nvSpPr>
        <p:spPr bwMode="auto">
          <a:xfrm>
            <a:off x="3093048" y="3179512"/>
            <a:ext cx="6842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s-CO" altLang="es-CO" sz="1200" b="1">
                <a:solidFill>
                  <a:schemeClr val="tx1">
                    <a:lumMod val="65000"/>
                    <a:lumOff val="35000"/>
                  </a:schemeClr>
                </a:solidFill>
                <a:latin typeface="Open Sans" panose="020B0606030504020204" pitchFamily="34" charset="0"/>
              </a:rPr>
              <a:t>229</a:t>
            </a:r>
            <a:endParaRPr lang="es-CO" altLang="es-CO" sz="1050" b="1">
              <a:solidFill>
                <a:schemeClr val="tx1">
                  <a:lumMod val="65000"/>
                  <a:lumOff val="35000"/>
                </a:schemeClr>
              </a:solidFill>
              <a:latin typeface="Open Sans" panose="020B0606030504020204" pitchFamily="34" charset="0"/>
            </a:endParaRPr>
          </a:p>
        </p:txBody>
      </p:sp>
      <p:sp>
        <p:nvSpPr>
          <p:cNvPr id="58" name="CuadroTexto 21">
            <a:extLst>
              <a:ext uri="{FF2B5EF4-FFF2-40B4-BE49-F238E27FC236}">
                <a16:creationId xmlns:a16="http://schemas.microsoft.com/office/drawing/2014/main" id="{075E1EA0-AFFC-6240-99DB-CA16ECE5644A}"/>
              </a:ext>
            </a:extLst>
          </p:cNvPr>
          <p:cNvSpPr txBox="1">
            <a:spLocks noChangeArrowheads="1"/>
          </p:cNvSpPr>
          <p:nvPr/>
        </p:nvSpPr>
        <p:spPr bwMode="auto">
          <a:xfrm>
            <a:off x="3044104" y="3532593"/>
            <a:ext cx="68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s-CO" altLang="es-CO" sz="1200" b="1">
                <a:solidFill>
                  <a:schemeClr val="tx1">
                    <a:lumMod val="65000"/>
                    <a:lumOff val="35000"/>
                  </a:schemeClr>
                </a:solidFill>
                <a:latin typeface="Open Sans" panose="020B0606030504020204" pitchFamily="34" charset="0"/>
              </a:rPr>
              <a:t>219</a:t>
            </a:r>
            <a:endParaRPr lang="es-CO" altLang="es-CO" sz="1050" b="1">
              <a:solidFill>
                <a:schemeClr val="tx1">
                  <a:lumMod val="65000"/>
                  <a:lumOff val="35000"/>
                </a:schemeClr>
              </a:solidFill>
              <a:latin typeface="Open Sans" panose="020B0606030504020204" pitchFamily="34" charset="0"/>
            </a:endParaRPr>
          </a:p>
        </p:txBody>
      </p:sp>
      <p:sp>
        <p:nvSpPr>
          <p:cNvPr id="59" name="CuadroTexto 21">
            <a:extLst>
              <a:ext uri="{FF2B5EF4-FFF2-40B4-BE49-F238E27FC236}">
                <a16:creationId xmlns:a16="http://schemas.microsoft.com/office/drawing/2014/main" id="{A5E47C43-0E3E-554D-94AF-A2DDE1642614}"/>
              </a:ext>
            </a:extLst>
          </p:cNvPr>
          <p:cNvSpPr txBox="1">
            <a:spLocks noChangeArrowheads="1"/>
          </p:cNvSpPr>
          <p:nvPr/>
        </p:nvSpPr>
        <p:spPr bwMode="auto">
          <a:xfrm>
            <a:off x="3044104" y="3887807"/>
            <a:ext cx="68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s-CO" altLang="es-CO" sz="1200" b="1">
                <a:solidFill>
                  <a:schemeClr val="tx1">
                    <a:lumMod val="65000"/>
                    <a:lumOff val="35000"/>
                  </a:schemeClr>
                </a:solidFill>
                <a:latin typeface="Open Sans" panose="020B0606030504020204" pitchFamily="34" charset="0"/>
              </a:rPr>
              <a:t>219</a:t>
            </a:r>
            <a:endParaRPr lang="es-CO" altLang="es-CO" sz="1050" b="1">
              <a:solidFill>
                <a:schemeClr val="tx1">
                  <a:lumMod val="65000"/>
                  <a:lumOff val="35000"/>
                </a:schemeClr>
              </a:solidFill>
              <a:latin typeface="Open Sans" panose="020B0606030504020204" pitchFamily="34" charset="0"/>
            </a:endParaRPr>
          </a:p>
        </p:txBody>
      </p:sp>
      <p:sp>
        <p:nvSpPr>
          <p:cNvPr id="60" name="CuadroTexto 21">
            <a:extLst>
              <a:ext uri="{FF2B5EF4-FFF2-40B4-BE49-F238E27FC236}">
                <a16:creationId xmlns:a16="http://schemas.microsoft.com/office/drawing/2014/main" id="{01BD9EA9-8B82-9D41-8B25-A1CAE711507F}"/>
              </a:ext>
            </a:extLst>
          </p:cNvPr>
          <p:cNvSpPr txBox="1">
            <a:spLocks noChangeArrowheads="1"/>
          </p:cNvSpPr>
          <p:nvPr/>
        </p:nvSpPr>
        <p:spPr bwMode="auto">
          <a:xfrm>
            <a:off x="2806773" y="4255537"/>
            <a:ext cx="68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s-CO" altLang="es-CO" sz="1200" b="1">
                <a:solidFill>
                  <a:schemeClr val="tx1">
                    <a:lumMod val="65000"/>
                    <a:lumOff val="35000"/>
                  </a:schemeClr>
                </a:solidFill>
                <a:latin typeface="Open Sans" panose="020B0606030504020204" pitchFamily="34" charset="0"/>
              </a:rPr>
              <a:t>132</a:t>
            </a:r>
            <a:endParaRPr lang="es-CO" altLang="es-CO" sz="1050" b="1">
              <a:solidFill>
                <a:schemeClr val="tx1">
                  <a:lumMod val="65000"/>
                  <a:lumOff val="35000"/>
                </a:schemeClr>
              </a:solidFill>
              <a:latin typeface="Open Sans" panose="020B0606030504020204" pitchFamily="34" charset="0"/>
            </a:endParaRPr>
          </a:p>
        </p:txBody>
      </p:sp>
      <p:sp>
        <p:nvSpPr>
          <p:cNvPr id="61" name="CuadroTexto 21">
            <a:extLst>
              <a:ext uri="{FF2B5EF4-FFF2-40B4-BE49-F238E27FC236}">
                <a16:creationId xmlns:a16="http://schemas.microsoft.com/office/drawing/2014/main" id="{3B428224-4A33-4F41-B3ED-D659FEE8A615}"/>
              </a:ext>
            </a:extLst>
          </p:cNvPr>
          <p:cNvSpPr txBox="1">
            <a:spLocks noChangeArrowheads="1"/>
          </p:cNvSpPr>
          <p:nvPr/>
        </p:nvSpPr>
        <p:spPr bwMode="auto">
          <a:xfrm>
            <a:off x="2701997" y="4610418"/>
            <a:ext cx="6842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s-CO" altLang="es-CO" sz="1200" b="1">
                <a:solidFill>
                  <a:schemeClr val="tx1">
                    <a:lumMod val="65000"/>
                    <a:lumOff val="35000"/>
                  </a:schemeClr>
                </a:solidFill>
                <a:latin typeface="Open Sans" panose="020B0606030504020204" pitchFamily="34" charset="0"/>
              </a:rPr>
              <a:t>116</a:t>
            </a:r>
            <a:endParaRPr lang="es-CO" altLang="es-CO" sz="1050" b="1">
              <a:solidFill>
                <a:schemeClr val="tx1">
                  <a:lumMod val="65000"/>
                  <a:lumOff val="35000"/>
                </a:schemeClr>
              </a:solidFill>
              <a:latin typeface="Open Sans" panose="020B0606030504020204" pitchFamily="34" charset="0"/>
            </a:endParaRPr>
          </a:p>
        </p:txBody>
      </p:sp>
      <p:sp>
        <p:nvSpPr>
          <p:cNvPr id="68" name="CuadroTexto 21">
            <a:extLst>
              <a:ext uri="{FF2B5EF4-FFF2-40B4-BE49-F238E27FC236}">
                <a16:creationId xmlns:a16="http://schemas.microsoft.com/office/drawing/2014/main" id="{246C11A3-7CF1-EE4B-BC74-8B073189C4FE}"/>
              </a:ext>
            </a:extLst>
          </p:cNvPr>
          <p:cNvSpPr txBox="1">
            <a:spLocks noChangeArrowheads="1"/>
          </p:cNvSpPr>
          <p:nvPr/>
        </p:nvSpPr>
        <p:spPr bwMode="auto">
          <a:xfrm>
            <a:off x="2603510" y="4970482"/>
            <a:ext cx="68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s-CO" altLang="es-CO" sz="1200" b="1">
                <a:solidFill>
                  <a:schemeClr val="tx1">
                    <a:lumMod val="65000"/>
                    <a:lumOff val="35000"/>
                  </a:schemeClr>
                </a:solidFill>
                <a:latin typeface="Open Sans" panose="020B0606030504020204" pitchFamily="34" charset="0"/>
              </a:rPr>
              <a:t>81</a:t>
            </a:r>
            <a:endParaRPr lang="es-CO" altLang="es-CO" sz="1050" b="1">
              <a:solidFill>
                <a:schemeClr val="tx1">
                  <a:lumMod val="65000"/>
                  <a:lumOff val="35000"/>
                </a:schemeClr>
              </a:solidFill>
              <a:latin typeface="Open Sans" panose="020B0606030504020204" pitchFamily="34" charset="0"/>
            </a:endParaRPr>
          </a:p>
        </p:txBody>
      </p:sp>
      <p:sp>
        <p:nvSpPr>
          <p:cNvPr id="69" name="CuadroTexto 21">
            <a:extLst>
              <a:ext uri="{FF2B5EF4-FFF2-40B4-BE49-F238E27FC236}">
                <a16:creationId xmlns:a16="http://schemas.microsoft.com/office/drawing/2014/main" id="{7EF952C8-01D1-AE46-BF60-760C1F173A1A}"/>
              </a:ext>
            </a:extLst>
          </p:cNvPr>
          <p:cNvSpPr txBox="1">
            <a:spLocks noChangeArrowheads="1"/>
          </p:cNvSpPr>
          <p:nvPr/>
        </p:nvSpPr>
        <p:spPr bwMode="auto">
          <a:xfrm>
            <a:off x="2568037" y="5344338"/>
            <a:ext cx="68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s-CO" altLang="es-CO" sz="1200" b="1">
                <a:solidFill>
                  <a:schemeClr val="tx1">
                    <a:lumMod val="65000"/>
                    <a:lumOff val="35000"/>
                  </a:schemeClr>
                </a:solidFill>
                <a:latin typeface="Open Sans" panose="020B0606030504020204" pitchFamily="34" charset="0"/>
              </a:rPr>
              <a:t>76</a:t>
            </a:r>
            <a:endParaRPr lang="es-CO" altLang="es-CO" sz="1050" b="1">
              <a:solidFill>
                <a:schemeClr val="tx1">
                  <a:lumMod val="65000"/>
                  <a:lumOff val="35000"/>
                </a:schemeClr>
              </a:solidFill>
              <a:latin typeface="Open Sans" panose="020B0606030504020204" pitchFamily="34" charset="0"/>
            </a:endParaRPr>
          </a:p>
        </p:txBody>
      </p:sp>
      <p:sp>
        <p:nvSpPr>
          <p:cNvPr id="70" name="CuadroTexto 21">
            <a:extLst>
              <a:ext uri="{FF2B5EF4-FFF2-40B4-BE49-F238E27FC236}">
                <a16:creationId xmlns:a16="http://schemas.microsoft.com/office/drawing/2014/main" id="{56B8C170-EADE-3C42-A499-92580FF21AF1}"/>
              </a:ext>
            </a:extLst>
          </p:cNvPr>
          <p:cNvSpPr txBox="1">
            <a:spLocks noChangeArrowheads="1"/>
          </p:cNvSpPr>
          <p:nvPr/>
        </p:nvSpPr>
        <p:spPr bwMode="auto">
          <a:xfrm>
            <a:off x="966799" y="2510874"/>
            <a:ext cx="9080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lnSpc>
                <a:spcPct val="100000"/>
              </a:lnSpc>
              <a:spcBef>
                <a:spcPct val="0"/>
              </a:spcBef>
              <a:buFontTx/>
              <a:buNone/>
            </a:pPr>
            <a:r>
              <a:rPr lang="es-CO" altLang="es-CO" sz="1100" b="1">
                <a:solidFill>
                  <a:srgbClr val="A89656"/>
                </a:solidFill>
                <a:latin typeface="Open Sans" panose="020B0606030504020204" pitchFamily="34" charset="0"/>
              </a:rPr>
              <a:t>SaaS</a:t>
            </a:r>
          </a:p>
        </p:txBody>
      </p:sp>
      <p:sp>
        <p:nvSpPr>
          <p:cNvPr id="71" name="CuadroTexto 21">
            <a:extLst>
              <a:ext uri="{FF2B5EF4-FFF2-40B4-BE49-F238E27FC236}">
                <a16:creationId xmlns:a16="http://schemas.microsoft.com/office/drawing/2014/main" id="{4CCE01CA-C290-7846-9B90-3170E5F8F936}"/>
              </a:ext>
            </a:extLst>
          </p:cNvPr>
          <p:cNvSpPr txBox="1">
            <a:spLocks noChangeArrowheads="1"/>
          </p:cNvSpPr>
          <p:nvPr/>
        </p:nvSpPr>
        <p:spPr bwMode="auto">
          <a:xfrm>
            <a:off x="415937" y="2829332"/>
            <a:ext cx="14493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lnSpc>
                <a:spcPct val="100000"/>
              </a:lnSpc>
              <a:spcBef>
                <a:spcPct val="0"/>
              </a:spcBef>
              <a:buFontTx/>
              <a:buNone/>
            </a:pPr>
            <a:r>
              <a:rPr lang="es-CO" altLang="es-CO" sz="1100" b="1">
                <a:solidFill>
                  <a:srgbClr val="A89656"/>
                </a:solidFill>
                <a:latin typeface="Open Sans" panose="020B0606030504020204" pitchFamily="34" charset="0"/>
              </a:rPr>
              <a:t>FinTech</a:t>
            </a:r>
          </a:p>
        </p:txBody>
      </p:sp>
      <p:sp>
        <p:nvSpPr>
          <p:cNvPr id="72" name="CuadroTexto 21">
            <a:extLst>
              <a:ext uri="{FF2B5EF4-FFF2-40B4-BE49-F238E27FC236}">
                <a16:creationId xmlns:a16="http://schemas.microsoft.com/office/drawing/2014/main" id="{EFDB6140-53FB-0841-A1C5-DE3021342FFA}"/>
              </a:ext>
            </a:extLst>
          </p:cNvPr>
          <p:cNvSpPr txBox="1">
            <a:spLocks noChangeArrowheads="1"/>
          </p:cNvSpPr>
          <p:nvPr/>
        </p:nvSpPr>
        <p:spPr bwMode="auto">
          <a:xfrm>
            <a:off x="414349" y="3191038"/>
            <a:ext cx="14509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lnSpc>
                <a:spcPct val="100000"/>
              </a:lnSpc>
              <a:spcBef>
                <a:spcPct val="0"/>
              </a:spcBef>
              <a:buFontTx/>
              <a:buNone/>
            </a:pPr>
            <a:r>
              <a:rPr lang="es-CO" altLang="es-CO" sz="1100" b="1">
                <a:solidFill>
                  <a:srgbClr val="A89656"/>
                </a:solidFill>
                <a:latin typeface="Open Sans" panose="020B0606030504020204" pitchFamily="34" charset="0"/>
              </a:rPr>
              <a:t>Misc</a:t>
            </a:r>
          </a:p>
        </p:txBody>
      </p:sp>
      <p:sp>
        <p:nvSpPr>
          <p:cNvPr id="73" name="CuadroTexto 21">
            <a:extLst>
              <a:ext uri="{FF2B5EF4-FFF2-40B4-BE49-F238E27FC236}">
                <a16:creationId xmlns:a16="http://schemas.microsoft.com/office/drawing/2014/main" id="{D952477E-09D6-F045-9C78-5DB146B355B3}"/>
              </a:ext>
            </a:extLst>
          </p:cNvPr>
          <p:cNvSpPr txBox="1">
            <a:spLocks noChangeArrowheads="1"/>
          </p:cNvSpPr>
          <p:nvPr/>
        </p:nvSpPr>
        <p:spPr bwMode="auto">
          <a:xfrm>
            <a:off x="414349" y="3546090"/>
            <a:ext cx="14509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lnSpc>
                <a:spcPct val="100000"/>
              </a:lnSpc>
              <a:spcBef>
                <a:spcPct val="0"/>
              </a:spcBef>
              <a:buFontTx/>
              <a:buNone/>
            </a:pPr>
            <a:r>
              <a:rPr lang="es-CO" altLang="es-CO" sz="1100" b="1">
                <a:solidFill>
                  <a:srgbClr val="A89656"/>
                </a:solidFill>
                <a:latin typeface="Open Sans" panose="020B0606030504020204" pitchFamily="34" charset="0"/>
              </a:rPr>
              <a:t>Cyber</a:t>
            </a:r>
          </a:p>
        </p:txBody>
      </p:sp>
      <p:sp>
        <p:nvSpPr>
          <p:cNvPr id="74" name="CuadroTexto 21">
            <a:extLst>
              <a:ext uri="{FF2B5EF4-FFF2-40B4-BE49-F238E27FC236}">
                <a16:creationId xmlns:a16="http://schemas.microsoft.com/office/drawing/2014/main" id="{BCEF6683-AE2B-1B43-B01A-3FFA44B005FF}"/>
              </a:ext>
            </a:extLst>
          </p:cNvPr>
          <p:cNvSpPr txBox="1">
            <a:spLocks noChangeArrowheads="1"/>
          </p:cNvSpPr>
          <p:nvPr/>
        </p:nvSpPr>
        <p:spPr bwMode="auto">
          <a:xfrm>
            <a:off x="425462" y="3893671"/>
            <a:ext cx="14493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lnSpc>
                <a:spcPct val="100000"/>
              </a:lnSpc>
              <a:spcBef>
                <a:spcPct val="0"/>
              </a:spcBef>
              <a:buFontTx/>
              <a:buNone/>
            </a:pPr>
            <a:r>
              <a:rPr lang="es-CO" altLang="es-CO" sz="1100" b="1">
                <a:solidFill>
                  <a:srgbClr val="A89656"/>
                </a:solidFill>
                <a:latin typeface="Open Sans" panose="020B0606030504020204" pitchFamily="34" charset="0"/>
              </a:rPr>
              <a:t>Consumer</a:t>
            </a:r>
          </a:p>
        </p:txBody>
      </p:sp>
      <p:sp>
        <p:nvSpPr>
          <p:cNvPr id="75" name="CuadroTexto 21">
            <a:extLst>
              <a:ext uri="{FF2B5EF4-FFF2-40B4-BE49-F238E27FC236}">
                <a16:creationId xmlns:a16="http://schemas.microsoft.com/office/drawing/2014/main" id="{103F6097-F9E2-1F43-91DE-BCABD8936890}"/>
              </a:ext>
            </a:extLst>
          </p:cNvPr>
          <p:cNvSpPr txBox="1">
            <a:spLocks noChangeArrowheads="1"/>
          </p:cNvSpPr>
          <p:nvPr/>
        </p:nvSpPr>
        <p:spPr bwMode="auto">
          <a:xfrm>
            <a:off x="414349" y="4253050"/>
            <a:ext cx="14509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lnSpc>
                <a:spcPct val="100000"/>
              </a:lnSpc>
              <a:spcBef>
                <a:spcPct val="0"/>
              </a:spcBef>
              <a:buFontTx/>
              <a:buNone/>
            </a:pPr>
            <a:r>
              <a:rPr lang="es-CO" altLang="es-CO" sz="1100" b="1">
                <a:solidFill>
                  <a:srgbClr val="A89656"/>
                </a:solidFill>
                <a:latin typeface="Open Sans" panose="020B0606030504020204" pitchFamily="34" charset="0"/>
              </a:rPr>
              <a:t>Frontier Tech</a:t>
            </a:r>
          </a:p>
        </p:txBody>
      </p:sp>
      <p:sp>
        <p:nvSpPr>
          <p:cNvPr id="76" name="CuadroTexto 21">
            <a:extLst>
              <a:ext uri="{FF2B5EF4-FFF2-40B4-BE49-F238E27FC236}">
                <a16:creationId xmlns:a16="http://schemas.microsoft.com/office/drawing/2014/main" id="{93716E60-C9A5-C748-8950-33F654C0A78F}"/>
              </a:ext>
            </a:extLst>
          </p:cNvPr>
          <p:cNvSpPr txBox="1">
            <a:spLocks noChangeArrowheads="1"/>
          </p:cNvSpPr>
          <p:nvPr/>
        </p:nvSpPr>
        <p:spPr bwMode="auto">
          <a:xfrm>
            <a:off x="414348" y="4610263"/>
            <a:ext cx="145256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lnSpc>
                <a:spcPct val="100000"/>
              </a:lnSpc>
              <a:spcBef>
                <a:spcPct val="0"/>
              </a:spcBef>
              <a:buFontTx/>
              <a:buNone/>
            </a:pPr>
            <a:r>
              <a:rPr lang="es-CO" altLang="es-CO" sz="1100" b="1">
                <a:solidFill>
                  <a:srgbClr val="A89656"/>
                </a:solidFill>
                <a:latin typeface="Open Sans" panose="020B0606030504020204" pitchFamily="34" charset="0"/>
              </a:rPr>
              <a:t>Mobility</a:t>
            </a:r>
          </a:p>
        </p:txBody>
      </p:sp>
      <p:sp>
        <p:nvSpPr>
          <p:cNvPr id="77" name="CuadroTexto 21">
            <a:extLst>
              <a:ext uri="{FF2B5EF4-FFF2-40B4-BE49-F238E27FC236}">
                <a16:creationId xmlns:a16="http://schemas.microsoft.com/office/drawing/2014/main" id="{1BD0D7D6-E2AE-C643-BCC3-6708FD54F2BA}"/>
              </a:ext>
            </a:extLst>
          </p:cNvPr>
          <p:cNvSpPr txBox="1">
            <a:spLocks noChangeArrowheads="1"/>
          </p:cNvSpPr>
          <p:nvPr/>
        </p:nvSpPr>
        <p:spPr bwMode="auto">
          <a:xfrm>
            <a:off x="414348" y="4972843"/>
            <a:ext cx="14493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lnSpc>
                <a:spcPct val="100000"/>
              </a:lnSpc>
              <a:spcBef>
                <a:spcPct val="0"/>
              </a:spcBef>
              <a:buFontTx/>
              <a:buNone/>
            </a:pPr>
            <a:r>
              <a:rPr lang="es-CO" altLang="es-CO" sz="1100" b="1">
                <a:solidFill>
                  <a:srgbClr val="A89656"/>
                </a:solidFill>
                <a:latin typeface="Open Sans" panose="020B0606030504020204" pitchFamily="34" charset="0"/>
              </a:rPr>
              <a:t>Health Tech</a:t>
            </a:r>
          </a:p>
        </p:txBody>
      </p:sp>
      <p:sp>
        <p:nvSpPr>
          <p:cNvPr id="78" name="CuadroTexto 21">
            <a:extLst>
              <a:ext uri="{FF2B5EF4-FFF2-40B4-BE49-F238E27FC236}">
                <a16:creationId xmlns:a16="http://schemas.microsoft.com/office/drawing/2014/main" id="{55EB140D-EC9E-8546-BB93-5354A55BEE5C}"/>
              </a:ext>
            </a:extLst>
          </p:cNvPr>
          <p:cNvSpPr txBox="1">
            <a:spLocks noChangeArrowheads="1"/>
          </p:cNvSpPr>
          <p:nvPr/>
        </p:nvSpPr>
        <p:spPr bwMode="auto">
          <a:xfrm>
            <a:off x="413332" y="5334469"/>
            <a:ext cx="14509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lnSpc>
                <a:spcPct val="100000"/>
              </a:lnSpc>
              <a:spcBef>
                <a:spcPct val="0"/>
              </a:spcBef>
              <a:buFontTx/>
              <a:buNone/>
            </a:pPr>
            <a:r>
              <a:rPr lang="es-CO" altLang="es-CO" sz="1100" b="1">
                <a:solidFill>
                  <a:srgbClr val="A89656"/>
                </a:solidFill>
                <a:latin typeface="Open Sans" panose="020B0606030504020204" pitchFamily="34" charset="0"/>
              </a:rPr>
              <a:t>Real Estate Tech</a:t>
            </a:r>
          </a:p>
        </p:txBody>
      </p:sp>
      <p:sp>
        <p:nvSpPr>
          <p:cNvPr id="79" name="CuadroTexto 1">
            <a:extLst>
              <a:ext uri="{FF2B5EF4-FFF2-40B4-BE49-F238E27FC236}">
                <a16:creationId xmlns:a16="http://schemas.microsoft.com/office/drawing/2014/main" id="{4ABAB976-0D0E-D149-9387-408A151548FC}"/>
              </a:ext>
            </a:extLst>
          </p:cNvPr>
          <p:cNvSpPr txBox="1"/>
          <p:nvPr/>
        </p:nvSpPr>
        <p:spPr>
          <a:xfrm>
            <a:off x="475151" y="1611424"/>
            <a:ext cx="3595687" cy="461665"/>
          </a:xfrm>
          <a:prstGeom prst="rect">
            <a:avLst/>
          </a:prstGeom>
          <a:noFill/>
        </p:spPr>
        <p:txBody>
          <a:bodyPr wrap="square">
            <a:spAutoFit/>
          </a:bodyPr>
          <a:lstStyle/>
          <a:p>
            <a:pPr algn="ctr" eaLnBrk="1" fontAlgn="auto" hangingPunct="1">
              <a:spcBef>
                <a:spcPts val="0"/>
              </a:spcBef>
              <a:spcAft>
                <a:spcPts val="0"/>
              </a:spcAft>
              <a:defRPr/>
            </a:pPr>
            <a:r>
              <a:rPr lang="es-CO" sz="1200" spc="300">
                <a:solidFill>
                  <a:schemeClr val="tx1">
                    <a:lumMod val="50000"/>
                    <a:lumOff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COMPANIES REVIEWED </a:t>
            </a:r>
          </a:p>
          <a:p>
            <a:pPr algn="ctr" eaLnBrk="1" fontAlgn="auto" hangingPunct="1">
              <a:spcBef>
                <a:spcPts val="0"/>
              </a:spcBef>
              <a:spcAft>
                <a:spcPts val="0"/>
              </a:spcAft>
              <a:defRPr/>
            </a:pPr>
            <a:r>
              <a:rPr lang="es-CO" sz="1200" spc="300">
                <a:solidFill>
                  <a:schemeClr val="tx1">
                    <a:lumMod val="50000"/>
                    <a:lumOff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BY SECTOR</a:t>
            </a:r>
          </a:p>
        </p:txBody>
      </p:sp>
      <p:sp>
        <p:nvSpPr>
          <p:cNvPr id="80" name="125 Rectángulo">
            <a:extLst>
              <a:ext uri="{FF2B5EF4-FFF2-40B4-BE49-F238E27FC236}">
                <a16:creationId xmlns:a16="http://schemas.microsoft.com/office/drawing/2014/main" id="{AD509506-C6B4-0747-807F-9D38547F1169}"/>
              </a:ext>
            </a:extLst>
          </p:cNvPr>
          <p:cNvSpPr/>
          <p:nvPr/>
        </p:nvSpPr>
        <p:spPr>
          <a:xfrm>
            <a:off x="1903424" y="2548975"/>
            <a:ext cx="1495627" cy="179938"/>
          </a:xfrm>
          <a:prstGeom prst="rect">
            <a:avLst/>
          </a:prstGeom>
          <a:solidFill>
            <a:srgbClr val="CDD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a typeface="MS PGothic" pitchFamily="34" charset="-128"/>
            </a:endParaRPr>
          </a:p>
        </p:txBody>
      </p:sp>
      <p:sp>
        <p:nvSpPr>
          <p:cNvPr id="81" name="126 Rectángulo">
            <a:extLst>
              <a:ext uri="{FF2B5EF4-FFF2-40B4-BE49-F238E27FC236}">
                <a16:creationId xmlns:a16="http://schemas.microsoft.com/office/drawing/2014/main" id="{D4CFA4C5-C4C5-A146-B0C3-76537E3F8F31}"/>
              </a:ext>
            </a:extLst>
          </p:cNvPr>
          <p:cNvSpPr/>
          <p:nvPr/>
        </p:nvSpPr>
        <p:spPr>
          <a:xfrm>
            <a:off x="1912949" y="2883937"/>
            <a:ext cx="1200473" cy="179938"/>
          </a:xfrm>
          <a:prstGeom prst="rect">
            <a:avLst/>
          </a:prstGeom>
          <a:solidFill>
            <a:srgbClr val="CDD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a typeface="MS PGothic" pitchFamily="34" charset="-128"/>
            </a:endParaRPr>
          </a:p>
        </p:txBody>
      </p:sp>
      <p:sp>
        <p:nvSpPr>
          <p:cNvPr id="82" name="127 Rectángulo">
            <a:extLst>
              <a:ext uri="{FF2B5EF4-FFF2-40B4-BE49-F238E27FC236}">
                <a16:creationId xmlns:a16="http://schemas.microsoft.com/office/drawing/2014/main" id="{ACD32424-2351-BF48-B73F-7408EE2E9DF6}"/>
              </a:ext>
            </a:extLst>
          </p:cNvPr>
          <p:cNvSpPr/>
          <p:nvPr/>
        </p:nvSpPr>
        <p:spPr>
          <a:xfrm>
            <a:off x="1912949" y="3228425"/>
            <a:ext cx="1180099" cy="179938"/>
          </a:xfrm>
          <a:prstGeom prst="rect">
            <a:avLst/>
          </a:prstGeom>
          <a:solidFill>
            <a:srgbClr val="CDD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a typeface="MS PGothic" pitchFamily="34" charset="-128"/>
            </a:endParaRPr>
          </a:p>
        </p:txBody>
      </p:sp>
      <p:sp>
        <p:nvSpPr>
          <p:cNvPr id="83" name="128 Rectángulo">
            <a:extLst>
              <a:ext uri="{FF2B5EF4-FFF2-40B4-BE49-F238E27FC236}">
                <a16:creationId xmlns:a16="http://schemas.microsoft.com/office/drawing/2014/main" id="{FFFAA0BA-7F40-A540-BA7F-97DF7C9A2443}"/>
              </a:ext>
            </a:extLst>
          </p:cNvPr>
          <p:cNvSpPr/>
          <p:nvPr/>
        </p:nvSpPr>
        <p:spPr>
          <a:xfrm>
            <a:off x="1912949" y="3582437"/>
            <a:ext cx="1144576" cy="179938"/>
          </a:xfrm>
          <a:prstGeom prst="rect">
            <a:avLst/>
          </a:prstGeom>
          <a:solidFill>
            <a:srgbClr val="CDD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a typeface="MS PGothic" pitchFamily="34" charset="-128"/>
            </a:endParaRPr>
          </a:p>
        </p:txBody>
      </p:sp>
      <p:sp>
        <p:nvSpPr>
          <p:cNvPr id="84" name="130 Rectángulo">
            <a:extLst>
              <a:ext uri="{FF2B5EF4-FFF2-40B4-BE49-F238E27FC236}">
                <a16:creationId xmlns:a16="http://schemas.microsoft.com/office/drawing/2014/main" id="{87060F39-974A-D445-A756-A0CB12EB6157}"/>
              </a:ext>
            </a:extLst>
          </p:cNvPr>
          <p:cNvSpPr/>
          <p:nvPr/>
        </p:nvSpPr>
        <p:spPr>
          <a:xfrm>
            <a:off x="1912949" y="3938037"/>
            <a:ext cx="1144576" cy="179938"/>
          </a:xfrm>
          <a:prstGeom prst="rect">
            <a:avLst/>
          </a:prstGeom>
          <a:solidFill>
            <a:srgbClr val="CDD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a typeface="MS PGothic" pitchFamily="34" charset="-128"/>
            </a:endParaRPr>
          </a:p>
        </p:txBody>
      </p:sp>
      <p:sp>
        <p:nvSpPr>
          <p:cNvPr id="85" name="131 Rectángulo">
            <a:extLst>
              <a:ext uri="{FF2B5EF4-FFF2-40B4-BE49-F238E27FC236}">
                <a16:creationId xmlns:a16="http://schemas.microsoft.com/office/drawing/2014/main" id="{150DC6C9-5F7F-934D-963F-70ADD64DB6DE}"/>
              </a:ext>
            </a:extLst>
          </p:cNvPr>
          <p:cNvSpPr/>
          <p:nvPr/>
        </p:nvSpPr>
        <p:spPr>
          <a:xfrm>
            <a:off x="1912949" y="4292050"/>
            <a:ext cx="893824" cy="179938"/>
          </a:xfrm>
          <a:prstGeom prst="rect">
            <a:avLst/>
          </a:prstGeom>
          <a:solidFill>
            <a:srgbClr val="CDD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a typeface="MS PGothic" pitchFamily="34" charset="-128"/>
            </a:endParaRPr>
          </a:p>
        </p:txBody>
      </p:sp>
      <p:sp>
        <p:nvSpPr>
          <p:cNvPr id="86" name="132 Rectángulo">
            <a:extLst>
              <a:ext uri="{FF2B5EF4-FFF2-40B4-BE49-F238E27FC236}">
                <a16:creationId xmlns:a16="http://schemas.microsoft.com/office/drawing/2014/main" id="{86430C0F-9855-8C42-B3C1-70856BEFAB3D}"/>
              </a:ext>
            </a:extLst>
          </p:cNvPr>
          <p:cNvSpPr/>
          <p:nvPr/>
        </p:nvSpPr>
        <p:spPr>
          <a:xfrm>
            <a:off x="1903424" y="4655587"/>
            <a:ext cx="799793" cy="179938"/>
          </a:xfrm>
          <a:prstGeom prst="rect">
            <a:avLst/>
          </a:prstGeom>
          <a:solidFill>
            <a:srgbClr val="CDD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a typeface="MS PGothic" pitchFamily="34" charset="-128"/>
            </a:endParaRPr>
          </a:p>
        </p:txBody>
      </p:sp>
      <p:sp>
        <p:nvSpPr>
          <p:cNvPr id="87" name="133 Rectángulo">
            <a:extLst>
              <a:ext uri="{FF2B5EF4-FFF2-40B4-BE49-F238E27FC236}">
                <a16:creationId xmlns:a16="http://schemas.microsoft.com/office/drawing/2014/main" id="{8835AE39-4B33-2144-89FC-D3F151A347F9}"/>
              </a:ext>
            </a:extLst>
          </p:cNvPr>
          <p:cNvSpPr/>
          <p:nvPr/>
        </p:nvSpPr>
        <p:spPr>
          <a:xfrm>
            <a:off x="1912948" y="5019125"/>
            <a:ext cx="687477" cy="179938"/>
          </a:xfrm>
          <a:prstGeom prst="rect">
            <a:avLst/>
          </a:prstGeom>
          <a:solidFill>
            <a:srgbClr val="CDD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a typeface="MS PGothic" pitchFamily="34" charset="-128"/>
            </a:endParaRPr>
          </a:p>
        </p:txBody>
      </p:sp>
      <p:sp>
        <p:nvSpPr>
          <p:cNvPr id="88" name="134 Rectángulo">
            <a:extLst>
              <a:ext uri="{FF2B5EF4-FFF2-40B4-BE49-F238E27FC236}">
                <a16:creationId xmlns:a16="http://schemas.microsoft.com/office/drawing/2014/main" id="{89546982-4E0C-884A-B87B-960F66012857}"/>
              </a:ext>
            </a:extLst>
          </p:cNvPr>
          <p:cNvSpPr/>
          <p:nvPr/>
        </p:nvSpPr>
        <p:spPr>
          <a:xfrm>
            <a:off x="1912949" y="5382662"/>
            <a:ext cx="655088" cy="179938"/>
          </a:xfrm>
          <a:prstGeom prst="rect">
            <a:avLst/>
          </a:prstGeom>
          <a:solidFill>
            <a:srgbClr val="CDD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a typeface="MS PGothic" pitchFamily="34" charset="-128"/>
            </a:endParaRPr>
          </a:p>
        </p:txBody>
      </p:sp>
      <p:cxnSp>
        <p:nvCxnSpPr>
          <p:cNvPr id="89" name="136 Conector recto">
            <a:extLst>
              <a:ext uri="{FF2B5EF4-FFF2-40B4-BE49-F238E27FC236}">
                <a16:creationId xmlns:a16="http://schemas.microsoft.com/office/drawing/2014/main" id="{7CF04E03-F2A2-BB43-A17E-0162C3FDDDCD}"/>
              </a:ext>
            </a:extLst>
          </p:cNvPr>
          <p:cNvCxnSpPr/>
          <p:nvPr/>
        </p:nvCxnSpPr>
        <p:spPr>
          <a:xfrm>
            <a:off x="1905011" y="2450549"/>
            <a:ext cx="0" cy="324381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0" name="CuadroTexto 1">
            <a:extLst>
              <a:ext uri="{FF2B5EF4-FFF2-40B4-BE49-F238E27FC236}">
                <a16:creationId xmlns:a16="http://schemas.microsoft.com/office/drawing/2014/main" id="{2275CCDA-D388-C24B-A55F-567A23DDDB67}"/>
              </a:ext>
            </a:extLst>
          </p:cNvPr>
          <p:cNvSpPr txBox="1"/>
          <p:nvPr/>
        </p:nvSpPr>
        <p:spPr>
          <a:xfrm>
            <a:off x="8123889" y="1632283"/>
            <a:ext cx="3373359" cy="369332"/>
          </a:xfrm>
          <a:prstGeom prst="rect">
            <a:avLst/>
          </a:prstGeom>
          <a:noFill/>
        </p:spPr>
        <p:txBody>
          <a:bodyPr wrap="square" anchor="ctr">
            <a:spAutoFit/>
          </a:bodyPr>
          <a:lstStyle/>
          <a:p>
            <a:pPr algn="ctr" eaLnBrk="1" fontAlgn="auto" hangingPunct="1">
              <a:lnSpc>
                <a:spcPct val="150000"/>
              </a:lnSpc>
              <a:spcBef>
                <a:spcPts val="0"/>
              </a:spcBef>
              <a:spcAft>
                <a:spcPts val="0"/>
              </a:spcAft>
              <a:defRPr/>
            </a:pPr>
            <a:r>
              <a:rPr lang="es-CO" sz="1200" spc="300">
                <a:solidFill>
                  <a:schemeClr val="tx1">
                    <a:lumMod val="50000"/>
                    <a:lumOff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SOURCING</a:t>
            </a:r>
          </a:p>
        </p:txBody>
      </p:sp>
      <p:pic>
        <p:nvPicPr>
          <p:cNvPr id="97" name="Picture 23">
            <a:extLst>
              <a:ext uri="{FF2B5EF4-FFF2-40B4-BE49-F238E27FC236}">
                <a16:creationId xmlns:a16="http://schemas.microsoft.com/office/drawing/2014/main" id="{EE377E2E-7563-2546-A0B4-A3546E6BEED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767423" y="3833781"/>
            <a:ext cx="914561" cy="16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33">
            <a:extLst>
              <a:ext uri="{FF2B5EF4-FFF2-40B4-BE49-F238E27FC236}">
                <a16:creationId xmlns:a16="http://schemas.microsoft.com/office/drawing/2014/main" id="{590D644D-6483-864F-A971-B2E08628040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67343" y="4101597"/>
            <a:ext cx="934720" cy="19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39">
            <a:extLst>
              <a:ext uri="{FF2B5EF4-FFF2-40B4-BE49-F238E27FC236}">
                <a16:creationId xmlns:a16="http://schemas.microsoft.com/office/drawing/2014/main" id="{4FC7DD11-B3FE-8C44-B727-63208EF232CF}"/>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247380" y="3845043"/>
            <a:ext cx="459389" cy="1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CuadroTexto 19">
            <a:extLst>
              <a:ext uri="{FF2B5EF4-FFF2-40B4-BE49-F238E27FC236}">
                <a16:creationId xmlns:a16="http://schemas.microsoft.com/office/drawing/2014/main" id="{7883D768-AC6C-B44A-A3EB-2774D3F43729}"/>
              </a:ext>
            </a:extLst>
          </p:cNvPr>
          <p:cNvSpPr txBox="1">
            <a:spLocks noChangeArrowheads="1"/>
          </p:cNvSpPr>
          <p:nvPr/>
        </p:nvSpPr>
        <p:spPr bwMode="auto">
          <a:xfrm>
            <a:off x="8342941" y="2855615"/>
            <a:ext cx="162699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n-US" altLang="es-CO" sz="1100" dirty="0">
                <a:solidFill>
                  <a:schemeClr val="tx1">
                    <a:lumMod val="65000"/>
                    <a:lumOff val="35000"/>
                  </a:schemeClr>
                </a:solidFill>
              </a:rPr>
              <a:t>GP</a:t>
            </a:r>
            <a:r>
              <a:rPr lang="en-US" altLang="en-US" sz="1100" dirty="0">
                <a:solidFill>
                  <a:schemeClr val="tx1">
                    <a:lumMod val="65000"/>
                    <a:lumOff val="35000"/>
                  </a:schemeClr>
                </a:solidFill>
              </a:rPr>
              <a:t>’</a:t>
            </a:r>
            <a:r>
              <a:rPr lang="en-US" altLang="es-CO" sz="1100" dirty="0">
                <a:solidFill>
                  <a:schemeClr val="tx1">
                    <a:lumMod val="65000"/>
                    <a:lumOff val="35000"/>
                  </a:schemeClr>
                </a:solidFill>
              </a:rPr>
              <a:t>s founder relationships provides Hanaco unparalleled access </a:t>
            </a:r>
          </a:p>
        </p:txBody>
      </p:sp>
      <p:sp>
        <p:nvSpPr>
          <p:cNvPr id="102" name="CuadroTexto 20">
            <a:extLst>
              <a:ext uri="{FF2B5EF4-FFF2-40B4-BE49-F238E27FC236}">
                <a16:creationId xmlns:a16="http://schemas.microsoft.com/office/drawing/2014/main" id="{F6CAB047-FAF3-DB42-9965-9795958EFFF6}"/>
              </a:ext>
            </a:extLst>
          </p:cNvPr>
          <p:cNvSpPr txBox="1">
            <a:spLocks noChangeArrowheads="1"/>
          </p:cNvSpPr>
          <p:nvPr/>
        </p:nvSpPr>
        <p:spPr bwMode="auto">
          <a:xfrm>
            <a:off x="8885675" y="2462752"/>
            <a:ext cx="10944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n-US" altLang="es-CO" sz="1000" b="1" dirty="0">
                <a:latin typeface="Open Sans Extrabold" panose="020B0606030504020204" pitchFamily="34" charset="0"/>
              </a:rPr>
              <a:t>FOUNDER REFERRALS</a:t>
            </a:r>
            <a:endParaRPr lang="es-CO" altLang="es-CO" sz="1000" b="1">
              <a:latin typeface="Open Sans Extrabold" panose="020B0606030504020204" pitchFamily="34" charset="0"/>
            </a:endParaRPr>
          </a:p>
        </p:txBody>
      </p:sp>
      <p:pic>
        <p:nvPicPr>
          <p:cNvPr id="103" name="Imagen 9">
            <a:extLst>
              <a:ext uri="{FF2B5EF4-FFF2-40B4-BE49-F238E27FC236}">
                <a16:creationId xmlns:a16="http://schemas.microsoft.com/office/drawing/2014/main" id="{5731481E-03AB-024D-BCFC-F8E7D08C31C6}"/>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784380" y="5414306"/>
            <a:ext cx="372215"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32">
            <a:extLst>
              <a:ext uri="{FF2B5EF4-FFF2-40B4-BE49-F238E27FC236}">
                <a16:creationId xmlns:a16="http://schemas.microsoft.com/office/drawing/2014/main" id="{8263997D-685F-254F-89E4-1CD8A865235C}"/>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994762" y="5189340"/>
            <a:ext cx="709742" cy="2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42">
            <a:extLst>
              <a:ext uri="{FF2B5EF4-FFF2-40B4-BE49-F238E27FC236}">
                <a16:creationId xmlns:a16="http://schemas.microsoft.com/office/drawing/2014/main" id="{D77D465E-6405-5546-9A5D-BED25465D0D2}"/>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881597" y="4199002"/>
            <a:ext cx="615651" cy="18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CuadroTexto 21">
            <a:extLst>
              <a:ext uri="{FF2B5EF4-FFF2-40B4-BE49-F238E27FC236}">
                <a16:creationId xmlns:a16="http://schemas.microsoft.com/office/drawing/2014/main" id="{6AA1E188-883C-FA4E-9954-AB28884DB9C7}"/>
              </a:ext>
            </a:extLst>
          </p:cNvPr>
          <p:cNvSpPr txBox="1"/>
          <p:nvPr/>
        </p:nvSpPr>
        <p:spPr>
          <a:xfrm>
            <a:off x="8657378" y="4627561"/>
            <a:ext cx="2525148" cy="600164"/>
          </a:xfrm>
          <a:prstGeom prst="rect">
            <a:avLst/>
          </a:prstGeom>
          <a:noFill/>
        </p:spPr>
        <p:txBody>
          <a:bodyPr wrap="square">
            <a:spAutoFit/>
          </a:bodyPr>
          <a:lstStyle/>
          <a:p>
            <a:pPr algn="ctr" eaLnBrk="1" fontAlgn="auto" hangingPunct="1">
              <a:spcBef>
                <a:spcPts val="0"/>
              </a:spcBef>
              <a:spcAft>
                <a:spcPts val="0"/>
              </a:spcAft>
              <a:defRPr/>
            </a:pPr>
            <a:r>
              <a:rPr lang="en-US" sz="1100" dirty="0">
                <a:solidFill>
                  <a:schemeClr val="tx1">
                    <a:lumMod val="65000"/>
                    <a:lumOff val="35000"/>
                  </a:schemeClr>
                </a:solidFill>
                <a:latin typeface="+mn-lt"/>
                <a:ea typeface="+mn-ea"/>
              </a:rPr>
              <a:t>Angel and seed investors refer top performing companies from their portfolio to Hanaco</a:t>
            </a:r>
          </a:p>
        </p:txBody>
      </p:sp>
      <p:sp>
        <p:nvSpPr>
          <p:cNvPr id="116" name="CuadroTexto 23">
            <a:extLst>
              <a:ext uri="{FF2B5EF4-FFF2-40B4-BE49-F238E27FC236}">
                <a16:creationId xmlns:a16="http://schemas.microsoft.com/office/drawing/2014/main" id="{952D3118-572B-AF46-9E4E-9143B6A0E844}"/>
              </a:ext>
            </a:extLst>
          </p:cNvPr>
          <p:cNvSpPr txBox="1"/>
          <p:nvPr/>
        </p:nvSpPr>
        <p:spPr>
          <a:xfrm>
            <a:off x="9846742" y="2786063"/>
            <a:ext cx="1584846" cy="1061829"/>
          </a:xfrm>
          <a:prstGeom prst="rect">
            <a:avLst/>
          </a:prstGeom>
          <a:noFill/>
        </p:spPr>
        <p:txBody>
          <a:bodyPr wrap="square">
            <a:spAutoFit/>
          </a:bodyPr>
          <a:lstStyle/>
          <a:p>
            <a:pPr algn="ctr" eaLnBrk="1" fontAlgn="auto" hangingPunct="1">
              <a:spcBef>
                <a:spcPts val="0"/>
              </a:spcBef>
              <a:spcAft>
                <a:spcPts val="0"/>
              </a:spcAft>
              <a:defRPr/>
            </a:pPr>
            <a:r>
              <a:rPr lang="en-US" sz="1050" dirty="0">
                <a:solidFill>
                  <a:schemeClr val="tx1">
                    <a:lumMod val="65000"/>
                    <a:lumOff val="35000"/>
                  </a:schemeClr>
                </a:solidFill>
                <a:latin typeface="+mn-lt"/>
                <a:ea typeface="+mn-ea"/>
              </a:rPr>
              <a:t>Hanaco connects with the community for recruiting, mentoring, speaking at meet-ups and conferences and publishing content</a:t>
            </a:r>
          </a:p>
        </p:txBody>
      </p:sp>
      <p:sp>
        <p:nvSpPr>
          <p:cNvPr id="117" name="CuadroTexto 24">
            <a:extLst>
              <a:ext uri="{FF2B5EF4-FFF2-40B4-BE49-F238E27FC236}">
                <a16:creationId xmlns:a16="http://schemas.microsoft.com/office/drawing/2014/main" id="{67BF24A5-E672-C54F-B92C-D1BE9A037D53}"/>
              </a:ext>
            </a:extLst>
          </p:cNvPr>
          <p:cNvSpPr txBox="1">
            <a:spLocks noChangeArrowheads="1"/>
          </p:cNvSpPr>
          <p:nvPr/>
        </p:nvSpPr>
        <p:spPr bwMode="auto">
          <a:xfrm>
            <a:off x="9694378" y="2463964"/>
            <a:ext cx="13547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n-US" altLang="es-CO" sz="1000" b="1" dirty="0">
                <a:latin typeface="Open Sans Extrabold" panose="020B0606030504020204" pitchFamily="34" charset="0"/>
              </a:rPr>
              <a:t>COMMUNITY </a:t>
            </a:r>
            <a:endParaRPr lang="es-CO" altLang="es-CO" sz="1000" b="1">
              <a:latin typeface="Open Sans Extrabold" panose="020B0606030504020204" pitchFamily="34" charset="0"/>
            </a:endParaRPr>
          </a:p>
        </p:txBody>
      </p:sp>
      <p:sp>
        <p:nvSpPr>
          <p:cNvPr id="91" name="90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2"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92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16</a:t>
            </a:fld>
            <a:endParaRPr lang="es-ES" sz="1050" dirty="0">
              <a:latin typeface="Open Sans ExtraBold" pitchFamily="34" charset="0"/>
              <a:ea typeface="Open Sans ExtraBold" pitchFamily="34" charset="0"/>
              <a:cs typeface="Open Sans ExtraBold" pitchFamily="34" charset="0"/>
            </a:endParaRPr>
          </a:p>
        </p:txBody>
      </p:sp>
      <p:sp>
        <p:nvSpPr>
          <p:cNvPr id="94" name="93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95" name="94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11" name="110 Conector curvado"/>
          <p:cNvCxnSpPr/>
          <p:nvPr/>
        </p:nvCxnSpPr>
        <p:spPr>
          <a:xfrm rot="10800000" flipV="1">
            <a:off x="3483048" y="2705894"/>
            <a:ext cx="1288976" cy="1621468"/>
          </a:xfrm>
          <a:prstGeom prst="curvedConnector3">
            <a:avLst>
              <a:gd name="adj1" fmla="val 50000"/>
            </a:avLst>
          </a:prstGeom>
          <a:ln w="28575">
            <a:solidFill>
              <a:srgbClr val="CDD2E5"/>
            </a:solidFill>
            <a:tailEnd type="arrow"/>
          </a:ln>
        </p:spPr>
        <p:style>
          <a:lnRef idx="1">
            <a:schemeClr val="accent1"/>
          </a:lnRef>
          <a:fillRef idx="0">
            <a:schemeClr val="accent1"/>
          </a:fillRef>
          <a:effectRef idx="0">
            <a:schemeClr val="accent1"/>
          </a:effectRef>
          <a:fontRef idx="minor">
            <a:schemeClr val="tx1"/>
          </a:fontRef>
        </p:style>
      </p:cxnSp>
      <p:cxnSp>
        <p:nvCxnSpPr>
          <p:cNvPr id="119" name="118 Conector curvado"/>
          <p:cNvCxnSpPr>
            <a:stCxn id="62" idx="4"/>
          </p:cNvCxnSpPr>
          <p:nvPr/>
        </p:nvCxnSpPr>
        <p:spPr>
          <a:xfrm flipV="1">
            <a:off x="6924674" y="4471988"/>
            <a:ext cx="1199215" cy="1092199"/>
          </a:xfrm>
          <a:prstGeom prst="curvedConnector3">
            <a:avLst>
              <a:gd name="adj1" fmla="val 50000"/>
            </a:avLst>
          </a:prstGeom>
          <a:ln w="28575">
            <a:solidFill>
              <a:srgbClr val="CDD2E5"/>
            </a:solidFill>
            <a:tailEnd type="arrow"/>
          </a:ln>
        </p:spPr>
        <p:style>
          <a:lnRef idx="1">
            <a:schemeClr val="accent1"/>
          </a:lnRef>
          <a:fillRef idx="0">
            <a:schemeClr val="accent1"/>
          </a:fillRef>
          <a:effectRef idx="0">
            <a:schemeClr val="accent1"/>
          </a:effectRef>
          <a:fontRef idx="minor">
            <a:schemeClr val="tx1"/>
          </a:fontRef>
        </p:style>
      </p:cxnSp>
      <p:sp>
        <p:nvSpPr>
          <p:cNvPr id="121" name="CuadroTexto 20">
            <a:extLst>
              <a:ext uri="{FF2B5EF4-FFF2-40B4-BE49-F238E27FC236}">
                <a16:creationId xmlns:a16="http://schemas.microsoft.com/office/drawing/2014/main" id="{F6CAB047-FAF3-DB42-9965-9795958EFFF6}"/>
              </a:ext>
            </a:extLst>
          </p:cNvPr>
          <p:cNvSpPr txBox="1">
            <a:spLocks noChangeArrowheads="1"/>
          </p:cNvSpPr>
          <p:nvPr/>
        </p:nvSpPr>
        <p:spPr bwMode="auto">
          <a:xfrm>
            <a:off x="9182100" y="4399756"/>
            <a:ext cx="15502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n-US" altLang="es-CO" sz="1000" b="1" dirty="0">
                <a:latin typeface="Open Sans Extrabold" panose="020B0606030504020204" pitchFamily="34" charset="0"/>
              </a:rPr>
              <a:t>INVESTOR REFFERALS</a:t>
            </a:r>
            <a:endParaRPr lang="es-CO" altLang="es-CO" sz="1000" b="1">
              <a:latin typeface="Open Sans Extrabold" panose="020B0606030504020204" pitchFamily="34" charset="0"/>
            </a:endParaRPr>
          </a:p>
        </p:txBody>
      </p:sp>
      <p:pic>
        <p:nvPicPr>
          <p:cNvPr id="109" name="Picture 108">
            <a:extLst>
              <a:ext uri="{FF2B5EF4-FFF2-40B4-BE49-F238E27FC236}">
                <a16:creationId xmlns:a16="http://schemas.microsoft.com/office/drawing/2014/main" id="{C369B9FF-2CFB-6D4A-A740-3346EAB2923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326812" y="3538664"/>
            <a:ext cx="592001" cy="244694"/>
          </a:xfrm>
          <a:prstGeom prst="rect">
            <a:avLst/>
          </a:prstGeom>
        </p:spPr>
      </p:pic>
      <p:pic>
        <p:nvPicPr>
          <p:cNvPr id="110" name="Picture 1">
            <a:extLst>
              <a:ext uri="{FF2B5EF4-FFF2-40B4-BE49-F238E27FC236}">
                <a16:creationId xmlns:a16="http://schemas.microsoft.com/office/drawing/2014/main" id="{B6D9CA12-1499-3240-8727-E05EA7DEB475}"/>
              </a:ext>
            </a:extLst>
          </p:cNvPr>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10877994" y="3952986"/>
            <a:ext cx="680614" cy="1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2" descr="D:\Projects\Companies\Hanaco\Chain Reaction\NewLogo_Dark01.png">
            <a:extLst>
              <a:ext uri="{FF2B5EF4-FFF2-40B4-BE49-F238E27FC236}">
                <a16:creationId xmlns:a16="http://schemas.microsoft.com/office/drawing/2014/main" id="{6A5EBEFB-C2E0-CB4A-A29D-051B85E36D2F}"/>
              </a:ext>
            </a:extLst>
          </p:cNvPr>
          <p:cNvPicPr>
            <a:picLocks noChangeAspect="1" noChangeArrowheads="1"/>
          </p:cNvPicPr>
          <p:nvPr/>
        </p:nvPicPr>
        <p:blipFill>
          <a:blip r:embed="rId12" cstate="print"/>
          <a:srcRect/>
          <a:stretch>
            <a:fillRect/>
          </a:stretch>
        </p:blipFill>
        <p:spPr bwMode="auto">
          <a:xfrm>
            <a:off x="10028317" y="5220916"/>
            <a:ext cx="979553" cy="136438"/>
          </a:xfrm>
          <a:prstGeom prst="rect">
            <a:avLst/>
          </a:prstGeom>
          <a:noFill/>
        </p:spPr>
      </p:pic>
      <p:pic>
        <p:nvPicPr>
          <p:cNvPr id="2" name="Picture 1">
            <a:extLst>
              <a:ext uri="{FF2B5EF4-FFF2-40B4-BE49-F238E27FC236}">
                <a16:creationId xmlns:a16="http://schemas.microsoft.com/office/drawing/2014/main" id="{0FAB723D-2A41-B54F-A989-688EFF474828}"/>
              </a:ext>
            </a:extLst>
          </p:cNvPr>
          <p:cNvPicPr>
            <a:picLocks noChangeAspect="1"/>
          </p:cNvPicPr>
          <p:nvPr/>
        </p:nvPicPr>
        <p:blipFill>
          <a:blip r:embed="rId13"/>
          <a:stretch>
            <a:fillRect/>
          </a:stretch>
        </p:blipFill>
        <p:spPr>
          <a:xfrm>
            <a:off x="10297369" y="3900382"/>
            <a:ext cx="465770" cy="200806"/>
          </a:xfrm>
          <a:prstGeom prst="rect">
            <a:avLst/>
          </a:prstGeom>
        </p:spPr>
      </p:pic>
      <p:pic>
        <p:nvPicPr>
          <p:cNvPr id="96" name="Picture 31">
            <a:extLst>
              <a:ext uri="{FF2B5EF4-FFF2-40B4-BE49-F238E27FC236}">
                <a16:creationId xmlns:a16="http://schemas.microsoft.com/office/drawing/2014/main" id="{766C737C-A296-A547-9AC0-9ADB773EF1A8}"/>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8334944" y="4339710"/>
            <a:ext cx="772141" cy="20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357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17</a:t>
            </a:fld>
            <a:endParaRPr lang="es-ES" sz="1050" dirty="0">
              <a:latin typeface="Open Sans ExtraBold" pitchFamily="34" charset="0"/>
              <a:ea typeface="Open Sans ExtraBold" pitchFamily="34" charset="0"/>
              <a:cs typeface="Open Sans ExtraBold" pitchFamily="34" charset="0"/>
            </a:endParaRPr>
          </a:p>
        </p:txBody>
      </p:sp>
      <p:sp>
        <p:nvSpPr>
          <p:cNvPr id="9" name="8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10" name="9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CuadroTexto 3">
            <a:extLst>
              <a:ext uri="{FF2B5EF4-FFF2-40B4-BE49-F238E27FC236}">
                <a16:creationId xmlns:a16="http://schemas.microsoft.com/office/drawing/2014/main" id="{DCAF2535-A67E-1C43-B891-3EE77E91BDB0}"/>
              </a:ext>
            </a:extLst>
          </p:cNvPr>
          <p:cNvSpPr txBox="1"/>
          <p:nvPr/>
        </p:nvSpPr>
        <p:spPr>
          <a:xfrm>
            <a:off x="0" y="817004"/>
            <a:ext cx="12191999" cy="646331"/>
          </a:xfrm>
          <a:prstGeom prst="rect">
            <a:avLst/>
          </a:prstGeom>
          <a:noFill/>
        </p:spPr>
        <p:txBody>
          <a:bodyPr wrap="square">
            <a:spAutoFit/>
          </a:bodyPr>
          <a:lstStyle/>
          <a:p>
            <a:pPr algn="ctr">
              <a:lnSpc>
                <a:spcPct val="150000"/>
              </a:lnSpc>
              <a:defRPr/>
            </a:pPr>
            <a:r>
              <a:rPr lang="en-US" sz="2400" b="1" dirty="0">
                <a:latin typeface="Open Sans Extrabold" panose="020B0906030804020204" pitchFamily="34" charset="0"/>
                <a:ea typeface="Open Sans Extrabold" panose="020B0906030804020204" pitchFamily="34" charset="0"/>
                <a:cs typeface="Open Sans Extrabold" panose="020B0906030804020204" pitchFamily="34" charset="0"/>
              </a:rPr>
              <a:t>HANACO VENTURES – MISSION DRIVEN VC</a:t>
            </a:r>
          </a:p>
        </p:txBody>
      </p:sp>
      <p:sp>
        <p:nvSpPr>
          <p:cNvPr id="12" name="11 Rectángulo"/>
          <p:cNvSpPr/>
          <p:nvPr/>
        </p:nvSpPr>
        <p:spPr>
          <a:xfrm>
            <a:off x="1037172" y="2493674"/>
            <a:ext cx="6872174" cy="2743200"/>
          </a:xfrm>
          <a:prstGeom prst="rect">
            <a:avLst/>
          </a:prstGeom>
          <a:noFill/>
          <a:ln w="28575">
            <a:solidFill>
              <a:srgbClr val="A89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1037172" y="2696459"/>
            <a:ext cx="68721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latin typeface="Open Sans Extrabold" panose="020B0606030504020204" pitchFamily="34" charset="0"/>
              </a:rPr>
              <a:t>WHAT WE DO</a:t>
            </a:r>
          </a:p>
        </p:txBody>
      </p:sp>
      <p:sp>
        <p:nvSpPr>
          <p:cNvPr id="15" name="14 CuadroTexto"/>
          <p:cNvSpPr txBox="1"/>
          <p:nvPr/>
        </p:nvSpPr>
        <p:spPr>
          <a:xfrm>
            <a:off x="1237196" y="3331873"/>
            <a:ext cx="2910895" cy="461665"/>
          </a:xfrm>
          <a:prstGeom prst="rect">
            <a:avLst/>
          </a:prstGeom>
          <a:noFill/>
        </p:spPr>
        <p:txBody>
          <a:bodyPr wrap="square" rtlCol="0">
            <a:spAutoFit/>
          </a:bodyPr>
          <a:lstStyle/>
          <a:p>
            <a:r>
              <a:rPr lang="es-MX" sz="1200">
                <a:solidFill>
                  <a:schemeClr val="tx1">
                    <a:lumMod val="65000"/>
                    <a:lumOff val="35000"/>
                  </a:schemeClr>
                </a:solidFill>
                <a:latin typeface="Open Sans" pitchFamily="34" charset="0"/>
                <a:ea typeface="Open Sans" pitchFamily="34" charset="0"/>
                <a:cs typeface="Open Sans" pitchFamily="34" charset="0"/>
              </a:rPr>
              <a:t>• Increasing female participation and leadership in tech:</a:t>
            </a:r>
            <a:endParaRPr lang="es-ES" sz="1200" dirty="0">
              <a:solidFill>
                <a:schemeClr val="tx1">
                  <a:lumMod val="65000"/>
                  <a:lumOff val="35000"/>
                </a:schemeClr>
              </a:solidFill>
              <a:latin typeface="Open Sans" pitchFamily="34" charset="0"/>
              <a:ea typeface="Open Sans" pitchFamily="34" charset="0"/>
              <a:cs typeface="Open Sans" pitchFamily="34" charset="0"/>
            </a:endParaRPr>
          </a:p>
        </p:txBody>
      </p:sp>
      <p:sp>
        <p:nvSpPr>
          <p:cNvPr id="16" name="15 CuadroTexto"/>
          <p:cNvSpPr txBox="1"/>
          <p:nvPr/>
        </p:nvSpPr>
        <p:spPr>
          <a:xfrm>
            <a:off x="1522945" y="3764962"/>
            <a:ext cx="3019425" cy="261610"/>
          </a:xfrm>
          <a:prstGeom prst="rect">
            <a:avLst/>
          </a:prstGeom>
          <a:noFill/>
        </p:spPr>
        <p:txBody>
          <a:bodyPr wrap="square" rtlCol="0">
            <a:spAutoFit/>
          </a:bodyPr>
          <a:lstStyle/>
          <a:p>
            <a:r>
              <a:rPr lang="es-MX" sz="1100">
                <a:solidFill>
                  <a:schemeClr val="tx1">
                    <a:lumMod val="50000"/>
                    <a:lumOff val="50000"/>
                  </a:schemeClr>
                </a:solidFill>
                <a:latin typeface="Open Sans" pitchFamily="34" charset="0"/>
                <a:ea typeface="Open Sans" pitchFamily="34" charset="0"/>
                <a:cs typeface="Open Sans" pitchFamily="34" charset="0"/>
              </a:rPr>
              <a:t>• 1/3 of portfolio has a female founder</a:t>
            </a:r>
            <a:endParaRPr lang="es-ES" sz="1100" dirty="0">
              <a:solidFill>
                <a:schemeClr val="tx1">
                  <a:lumMod val="50000"/>
                  <a:lumOff val="50000"/>
                </a:schemeClr>
              </a:solidFill>
              <a:latin typeface="Open Sans" pitchFamily="34" charset="0"/>
              <a:ea typeface="Open Sans" pitchFamily="34" charset="0"/>
              <a:cs typeface="Open Sans" pitchFamily="34" charset="0"/>
            </a:endParaRPr>
          </a:p>
        </p:txBody>
      </p:sp>
      <p:pic>
        <p:nvPicPr>
          <p:cNvPr id="17" name="Picture 32" descr="D:\Projects\Companies\Hanaco\Hanaco\Newsletter Q4\logo-form-f698c4d250feb17becd393da168882ec2042ba5ea77bc818e5f9539fb711e6e9.png"/>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172345" y="4538014"/>
            <a:ext cx="645336" cy="187325"/>
          </a:xfrm>
          <a:prstGeom prst="rect">
            <a:avLst/>
          </a:prstGeom>
          <a:noFill/>
          <a:ln w="9525">
            <a:noFill/>
            <a:miter lim="800000"/>
            <a:headEnd/>
            <a:tailEnd/>
          </a:ln>
        </p:spPr>
      </p:pic>
      <p:pic>
        <p:nvPicPr>
          <p:cNvPr id="18" name="Picture 23"/>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935970" y="4136634"/>
            <a:ext cx="941159" cy="168437"/>
          </a:xfrm>
          <a:prstGeom prst="rect">
            <a:avLst/>
          </a:prstGeom>
          <a:noFill/>
          <a:ln w="9525">
            <a:noFill/>
            <a:miter lim="800000"/>
            <a:headEnd/>
            <a:tailEnd/>
          </a:ln>
        </p:spPr>
      </p:pic>
      <p:pic>
        <p:nvPicPr>
          <p:cNvPr id="19" name="Picture 39" descr="D:\Projects\Companies\Hanaco\Cheetah\Cheetah-NewLogo.png"/>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859470" y="4154856"/>
            <a:ext cx="507028" cy="158750"/>
          </a:xfrm>
          <a:prstGeom prst="rect">
            <a:avLst/>
          </a:prstGeom>
          <a:noFill/>
          <a:ln w="9525">
            <a:noFill/>
            <a:miter lim="800000"/>
            <a:headEnd/>
            <a:tailEnd/>
          </a:ln>
        </p:spPr>
      </p:pic>
      <p:sp>
        <p:nvSpPr>
          <p:cNvPr id="22" name="21 CuadroTexto"/>
          <p:cNvSpPr txBox="1"/>
          <p:nvPr/>
        </p:nvSpPr>
        <p:spPr>
          <a:xfrm>
            <a:off x="4723346" y="3331873"/>
            <a:ext cx="2910895" cy="461665"/>
          </a:xfrm>
          <a:prstGeom prst="rect">
            <a:avLst/>
          </a:prstGeom>
          <a:noFill/>
        </p:spPr>
        <p:txBody>
          <a:bodyPr wrap="square" rtlCol="0">
            <a:spAutoFit/>
          </a:bodyPr>
          <a:lstStyle/>
          <a:p>
            <a:r>
              <a:rPr lang="es-MX" sz="1200">
                <a:solidFill>
                  <a:schemeClr val="tx1">
                    <a:lumMod val="65000"/>
                    <a:lumOff val="35000"/>
                  </a:schemeClr>
                </a:solidFill>
                <a:latin typeface="Open Sans" pitchFamily="34" charset="0"/>
                <a:ea typeface="Open Sans" pitchFamily="34" charset="0"/>
                <a:cs typeface="Open Sans" pitchFamily="34" charset="0"/>
              </a:rPr>
              <a:t>• </a:t>
            </a:r>
            <a:r>
              <a:rPr lang="en-US" sz="1200" dirty="0">
                <a:solidFill>
                  <a:schemeClr val="tx1">
                    <a:lumMod val="65000"/>
                    <a:lumOff val="35000"/>
                  </a:schemeClr>
                </a:solidFill>
                <a:latin typeface="Open Sans" pitchFamily="34" charset="0"/>
                <a:ea typeface="Open Sans" pitchFamily="34" charset="0"/>
                <a:cs typeface="Open Sans" pitchFamily="34" charset="0"/>
              </a:rPr>
              <a:t>Favor investments with social impact:</a:t>
            </a:r>
          </a:p>
        </p:txBody>
      </p:sp>
      <p:sp>
        <p:nvSpPr>
          <p:cNvPr id="23" name="22 CuadroTexto"/>
          <p:cNvSpPr txBox="1"/>
          <p:nvPr/>
        </p:nvSpPr>
        <p:spPr>
          <a:xfrm>
            <a:off x="5009096" y="3780322"/>
            <a:ext cx="2636439" cy="769441"/>
          </a:xfrm>
          <a:prstGeom prst="rect">
            <a:avLst/>
          </a:prstGeom>
          <a:noFill/>
        </p:spPr>
        <p:txBody>
          <a:bodyPr wrap="square" rtlCol="0">
            <a:spAutoFit/>
          </a:bodyPr>
          <a:lstStyle/>
          <a:p>
            <a:r>
              <a:rPr lang="es-MX" sz="1100">
                <a:solidFill>
                  <a:schemeClr val="tx1">
                    <a:lumMod val="50000"/>
                    <a:lumOff val="50000"/>
                  </a:schemeClr>
                </a:solidFill>
                <a:latin typeface="Open Sans" pitchFamily="34" charset="0"/>
                <a:ea typeface="Open Sans" pitchFamily="34" charset="0"/>
                <a:cs typeface="Open Sans" pitchFamily="34" charset="0"/>
              </a:rPr>
              <a:t>• </a:t>
            </a:r>
            <a:r>
              <a:rPr lang="en-US" sz="1100" dirty="0">
                <a:solidFill>
                  <a:schemeClr val="tx1">
                    <a:lumMod val="50000"/>
                    <a:lumOff val="50000"/>
                  </a:schemeClr>
                </a:solidFill>
                <a:latin typeface="Open Sans" pitchFamily="34" charset="0"/>
                <a:ea typeface="Open Sans" pitchFamily="34" charset="0"/>
                <a:cs typeface="Open Sans" pitchFamily="34" charset="0"/>
              </a:rPr>
              <a:t>Cheetah – empowering small and medium businesses</a:t>
            </a:r>
          </a:p>
          <a:p>
            <a:r>
              <a:rPr lang="es-MX" sz="1100">
                <a:solidFill>
                  <a:schemeClr val="tx1">
                    <a:lumMod val="50000"/>
                    <a:lumOff val="50000"/>
                  </a:schemeClr>
                </a:solidFill>
                <a:latin typeface="Open Sans" pitchFamily="34" charset="0"/>
                <a:ea typeface="Open Sans" pitchFamily="34" charset="0"/>
                <a:cs typeface="Open Sans" pitchFamily="34" charset="0"/>
              </a:rPr>
              <a:t>• </a:t>
            </a:r>
            <a:r>
              <a:rPr lang="en-US" sz="1100" dirty="0">
                <a:solidFill>
                  <a:schemeClr val="tx1">
                    <a:lumMod val="50000"/>
                    <a:lumOff val="50000"/>
                  </a:schemeClr>
                </a:solidFill>
                <a:latin typeface="Open Sans" pitchFamily="34" charset="0"/>
                <a:ea typeface="Open Sans" pitchFamily="34" charset="0"/>
                <a:cs typeface="Open Sans" pitchFamily="34" charset="0"/>
              </a:rPr>
              <a:t>SeeTree – Supporting farmers and preventing agriculture diseases</a:t>
            </a:r>
          </a:p>
        </p:txBody>
      </p:sp>
      <p:sp>
        <p:nvSpPr>
          <p:cNvPr id="24" name="23 CuadroTexto"/>
          <p:cNvSpPr txBox="1"/>
          <p:nvPr/>
        </p:nvSpPr>
        <p:spPr>
          <a:xfrm>
            <a:off x="4723346" y="4595251"/>
            <a:ext cx="2910895" cy="461665"/>
          </a:xfrm>
          <a:prstGeom prst="rect">
            <a:avLst/>
          </a:prstGeom>
          <a:noFill/>
        </p:spPr>
        <p:txBody>
          <a:bodyPr wrap="square" rtlCol="0">
            <a:spAutoFit/>
          </a:bodyPr>
          <a:lstStyle/>
          <a:p>
            <a:r>
              <a:rPr lang="es-MX" sz="1200">
                <a:solidFill>
                  <a:schemeClr val="tx1">
                    <a:lumMod val="65000"/>
                    <a:lumOff val="35000"/>
                  </a:schemeClr>
                </a:solidFill>
                <a:latin typeface="Open Sans" pitchFamily="34" charset="0"/>
                <a:ea typeface="Open Sans" pitchFamily="34" charset="0"/>
                <a:cs typeface="Open Sans" pitchFamily="34" charset="0"/>
              </a:rPr>
              <a:t>• </a:t>
            </a:r>
            <a:r>
              <a:rPr lang="en-US" sz="1200" dirty="0">
                <a:solidFill>
                  <a:schemeClr val="tx1">
                    <a:lumMod val="65000"/>
                    <a:lumOff val="35000"/>
                  </a:schemeClr>
                </a:solidFill>
                <a:latin typeface="Open Sans" pitchFamily="34" charset="0"/>
                <a:ea typeface="Open Sans" pitchFamily="34" charset="0"/>
                <a:cs typeface="Open Sans" pitchFamily="34" charset="0"/>
              </a:rPr>
              <a:t>Increasing Israeli tech footprint globally</a:t>
            </a:r>
          </a:p>
        </p:txBody>
      </p:sp>
      <p:cxnSp>
        <p:nvCxnSpPr>
          <p:cNvPr id="26" name="25 Conector recto"/>
          <p:cNvCxnSpPr/>
          <p:nvPr/>
        </p:nvCxnSpPr>
        <p:spPr>
          <a:xfrm>
            <a:off x="1282261" y="3169948"/>
            <a:ext cx="641881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8" name="27 Rectángulo"/>
          <p:cNvSpPr/>
          <p:nvPr/>
        </p:nvSpPr>
        <p:spPr>
          <a:xfrm>
            <a:off x="8048852" y="2493674"/>
            <a:ext cx="3110919" cy="2743200"/>
          </a:xfrm>
          <a:prstGeom prst="rect">
            <a:avLst/>
          </a:prstGeom>
          <a:noFill/>
          <a:ln w="28575">
            <a:solidFill>
              <a:srgbClr val="CDD2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9"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8048851" y="2705984"/>
            <a:ext cx="31109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latin typeface="Open Sans Extrabold" panose="020B0606030504020204" pitchFamily="34" charset="0"/>
              </a:rPr>
              <a:t>WHAT WE DO </a:t>
            </a:r>
            <a:r>
              <a:rPr lang="es-CO" altLang="es-CO" sz="1400" b="1">
                <a:solidFill>
                  <a:srgbClr val="C00000"/>
                </a:solidFill>
                <a:latin typeface="Open Sans Extrabold" panose="020B0606030504020204" pitchFamily="34" charset="0"/>
              </a:rPr>
              <a:t>NOT</a:t>
            </a:r>
            <a:r>
              <a:rPr lang="es-CO" altLang="es-CO" sz="1400" b="1">
                <a:latin typeface="Open Sans Extrabold" panose="020B0606030504020204" pitchFamily="34" charset="0"/>
              </a:rPr>
              <a:t> DO</a:t>
            </a:r>
          </a:p>
        </p:txBody>
      </p:sp>
      <p:sp>
        <p:nvSpPr>
          <p:cNvPr id="30" name="29 CuadroTexto"/>
          <p:cNvSpPr txBox="1"/>
          <p:nvPr/>
        </p:nvSpPr>
        <p:spPr>
          <a:xfrm>
            <a:off x="8267926" y="3331873"/>
            <a:ext cx="2566874" cy="276999"/>
          </a:xfrm>
          <a:prstGeom prst="rect">
            <a:avLst/>
          </a:prstGeom>
          <a:noFill/>
        </p:spPr>
        <p:txBody>
          <a:bodyPr wrap="square" rtlCol="0">
            <a:spAutoFit/>
          </a:bodyPr>
          <a:lstStyle/>
          <a:p>
            <a:r>
              <a:rPr lang="es-MX" sz="1200">
                <a:solidFill>
                  <a:schemeClr val="tx1">
                    <a:lumMod val="65000"/>
                    <a:lumOff val="35000"/>
                  </a:schemeClr>
                </a:solidFill>
                <a:latin typeface="Open Sans" pitchFamily="34" charset="0"/>
                <a:ea typeface="Open Sans" pitchFamily="34" charset="0"/>
                <a:cs typeface="Open Sans" pitchFamily="34" charset="0"/>
              </a:rPr>
              <a:t>• Proactive Vice Clause:</a:t>
            </a:r>
          </a:p>
        </p:txBody>
      </p:sp>
      <p:sp>
        <p:nvSpPr>
          <p:cNvPr id="31" name="30 CuadroTexto"/>
          <p:cNvSpPr txBox="1"/>
          <p:nvPr/>
        </p:nvSpPr>
        <p:spPr>
          <a:xfrm>
            <a:off x="8544150" y="3623095"/>
            <a:ext cx="2636439" cy="430887"/>
          </a:xfrm>
          <a:prstGeom prst="rect">
            <a:avLst/>
          </a:prstGeom>
          <a:noFill/>
        </p:spPr>
        <p:txBody>
          <a:bodyPr wrap="square" rtlCol="0">
            <a:spAutoFit/>
          </a:bodyPr>
          <a:lstStyle/>
          <a:p>
            <a:r>
              <a:rPr lang="es-MX" sz="1100">
                <a:solidFill>
                  <a:schemeClr val="tx1">
                    <a:lumMod val="50000"/>
                    <a:lumOff val="50000"/>
                  </a:schemeClr>
                </a:solidFill>
                <a:latin typeface="Open Sans" pitchFamily="34" charset="0"/>
                <a:ea typeface="Open Sans" pitchFamily="34" charset="0"/>
                <a:cs typeface="Open Sans" pitchFamily="34" charset="0"/>
              </a:rPr>
              <a:t>• </a:t>
            </a:r>
            <a:r>
              <a:rPr lang="en-US" sz="1100" dirty="0">
                <a:solidFill>
                  <a:schemeClr val="tx1">
                    <a:lumMod val="50000"/>
                    <a:lumOff val="50000"/>
                  </a:schemeClr>
                </a:solidFill>
                <a:latin typeface="Open Sans" pitchFamily="34" charset="0"/>
                <a:ea typeface="Open Sans" pitchFamily="34" charset="0"/>
                <a:cs typeface="Open Sans" pitchFamily="34" charset="0"/>
              </a:rPr>
              <a:t>Voluntary category restrictions committed to not investing in:</a:t>
            </a:r>
          </a:p>
        </p:txBody>
      </p:sp>
      <p:sp>
        <p:nvSpPr>
          <p:cNvPr id="36" name="35 CuadroTexto"/>
          <p:cNvSpPr txBox="1"/>
          <p:nvPr/>
        </p:nvSpPr>
        <p:spPr>
          <a:xfrm>
            <a:off x="8906102" y="4017047"/>
            <a:ext cx="1500074" cy="1080937"/>
          </a:xfrm>
          <a:prstGeom prst="rect">
            <a:avLst/>
          </a:prstGeom>
          <a:noFill/>
        </p:spPr>
        <p:txBody>
          <a:bodyPr wrap="square" rtlCol="0">
            <a:spAutoFit/>
          </a:bodyPr>
          <a:lstStyle/>
          <a:p>
            <a:pPr>
              <a:lnSpc>
                <a:spcPct val="150000"/>
              </a:lnSpc>
            </a:pPr>
            <a:r>
              <a:rPr lang="es-MX" sz="1100">
                <a:solidFill>
                  <a:schemeClr val="tx1">
                    <a:lumMod val="50000"/>
                    <a:lumOff val="50000"/>
                  </a:schemeClr>
                </a:solidFill>
                <a:latin typeface="Open Sans" pitchFamily="34" charset="0"/>
                <a:ea typeface="Open Sans" pitchFamily="34" charset="0"/>
                <a:cs typeface="Open Sans" pitchFamily="34" charset="0"/>
              </a:rPr>
              <a:t>• </a:t>
            </a:r>
            <a:r>
              <a:rPr lang="es-MX" sz="1100" err="1">
                <a:solidFill>
                  <a:schemeClr val="tx1">
                    <a:lumMod val="50000"/>
                    <a:lumOff val="50000"/>
                  </a:schemeClr>
                </a:solidFill>
                <a:latin typeface="Open Sans" pitchFamily="34" charset="0"/>
                <a:ea typeface="Open Sans" pitchFamily="34" charset="0"/>
                <a:cs typeface="Open Sans" pitchFamily="34" charset="0"/>
              </a:rPr>
              <a:t>Guns</a:t>
            </a:r>
            <a:endParaRPr lang="es-MX" sz="1100">
              <a:solidFill>
                <a:schemeClr val="tx1">
                  <a:lumMod val="50000"/>
                  <a:lumOff val="50000"/>
                </a:schemeClr>
              </a:solidFill>
              <a:latin typeface="Open Sans" pitchFamily="34" charset="0"/>
              <a:ea typeface="Open Sans" pitchFamily="34" charset="0"/>
              <a:cs typeface="Open Sans" pitchFamily="34" charset="0"/>
            </a:endParaRPr>
          </a:p>
          <a:p>
            <a:pPr>
              <a:lnSpc>
                <a:spcPct val="150000"/>
              </a:lnSpc>
            </a:pPr>
            <a:r>
              <a:rPr lang="es-MX" sz="1100">
                <a:solidFill>
                  <a:schemeClr val="tx1">
                    <a:lumMod val="50000"/>
                    <a:lumOff val="50000"/>
                  </a:schemeClr>
                </a:solidFill>
                <a:latin typeface="Open Sans" pitchFamily="34" charset="0"/>
                <a:ea typeface="Open Sans" pitchFamily="34" charset="0"/>
                <a:cs typeface="Open Sans" pitchFamily="34" charset="0"/>
              </a:rPr>
              <a:t>• </a:t>
            </a:r>
            <a:r>
              <a:rPr lang="es-MX" sz="1100" err="1">
                <a:solidFill>
                  <a:schemeClr val="tx1">
                    <a:lumMod val="50000"/>
                    <a:lumOff val="50000"/>
                  </a:schemeClr>
                </a:solidFill>
                <a:latin typeface="Open Sans" pitchFamily="34" charset="0"/>
                <a:ea typeface="Open Sans" pitchFamily="34" charset="0"/>
                <a:cs typeface="Open Sans" pitchFamily="34" charset="0"/>
              </a:rPr>
              <a:t>Gambling</a:t>
            </a:r>
            <a:endParaRPr lang="es-MX" sz="1100">
              <a:solidFill>
                <a:schemeClr val="tx1">
                  <a:lumMod val="50000"/>
                  <a:lumOff val="50000"/>
                </a:schemeClr>
              </a:solidFill>
              <a:latin typeface="Open Sans" pitchFamily="34" charset="0"/>
              <a:ea typeface="Open Sans" pitchFamily="34" charset="0"/>
              <a:cs typeface="Open Sans" pitchFamily="34" charset="0"/>
            </a:endParaRPr>
          </a:p>
          <a:p>
            <a:pPr>
              <a:lnSpc>
                <a:spcPct val="150000"/>
              </a:lnSpc>
            </a:pPr>
            <a:r>
              <a:rPr lang="es-MX" sz="1100">
                <a:solidFill>
                  <a:schemeClr val="tx1">
                    <a:lumMod val="50000"/>
                    <a:lumOff val="50000"/>
                  </a:schemeClr>
                </a:solidFill>
                <a:latin typeface="Open Sans" pitchFamily="34" charset="0"/>
                <a:ea typeface="Open Sans" pitchFamily="34" charset="0"/>
                <a:cs typeface="Open Sans" pitchFamily="34" charset="0"/>
              </a:rPr>
              <a:t>• </a:t>
            </a:r>
            <a:r>
              <a:rPr lang="es-MX" sz="1100" err="1">
                <a:solidFill>
                  <a:schemeClr val="tx1">
                    <a:lumMod val="50000"/>
                    <a:lumOff val="50000"/>
                  </a:schemeClr>
                </a:solidFill>
                <a:latin typeface="Open Sans" pitchFamily="34" charset="0"/>
                <a:ea typeface="Open Sans" pitchFamily="34" charset="0"/>
                <a:cs typeface="Open Sans" pitchFamily="34" charset="0"/>
              </a:rPr>
              <a:t>Porn</a:t>
            </a:r>
            <a:endParaRPr lang="es-MX" sz="1100">
              <a:solidFill>
                <a:schemeClr val="tx1">
                  <a:lumMod val="50000"/>
                  <a:lumOff val="50000"/>
                </a:schemeClr>
              </a:solidFill>
              <a:latin typeface="Open Sans" pitchFamily="34" charset="0"/>
              <a:ea typeface="Open Sans" pitchFamily="34" charset="0"/>
              <a:cs typeface="Open Sans" pitchFamily="34" charset="0"/>
            </a:endParaRPr>
          </a:p>
          <a:p>
            <a:pPr>
              <a:lnSpc>
                <a:spcPct val="150000"/>
              </a:lnSpc>
            </a:pPr>
            <a:r>
              <a:rPr lang="es-MX" sz="1100">
                <a:solidFill>
                  <a:schemeClr val="tx1">
                    <a:lumMod val="50000"/>
                    <a:lumOff val="50000"/>
                  </a:schemeClr>
                </a:solidFill>
                <a:latin typeface="Open Sans" pitchFamily="34" charset="0"/>
                <a:ea typeface="Open Sans" pitchFamily="34" charset="0"/>
                <a:cs typeface="Open Sans" pitchFamily="34" charset="0"/>
              </a:rPr>
              <a:t>• </a:t>
            </a:r>
            <a:r>
              <a:rPr lang="es-MX" sz="1100" err="1">
                <a:solidFill>
                  <a:schemeClr val="tx1">
                    <a:lumMod val="50000"/>
                    <a:lumOff val="50000"/>
                  </a:schemeClr>
                </a:solidFill>
                <a:latin typeface="Open Sans" pitchFamily="34" charset="0"/>
                <a:ea typeface="Open Sans" pitchFamily="34" charset="0"/>
                <a:cs typeface="Open Sans" pitchFamily="34" charset="0"/>
              </a:rPr>
              <a:t>Tobacco</a:t>
            </a:r>
            <a:endParaRPr lang="en-US" sz="1100" dirty="0">
              <a:solidFill>
                <a:schemeClr val="tx1">
                  <a:lumMod val="50000"/>
                  <a:lumOff val="50000"/>
                </a:schemeClr>
              </a:solidFill>
              <a:latin typeface="Open Sans" pitchFamily="34" charset="0"/>
              <a:ea typeface="Open Sans" pitchFamily="34" charset="0"/>
              <a:cs typeface="Open Sans" pitchFamily="34" charset="0"/>
            </a:endParaRPr>
          </a:p>
        </p:txBody>
      </p:sp>
      <p:cxnSp>
        <p:nvCxnSpPr>
          <p:cNvPr id="40" name="39 Conector recto"/>
          <p:cNvCxnSpPr/>
          <p:nvPr/>
        </p:nvCxnSpPr>
        <p:spPr>
          <a:xfrm>
            <a:off x="8293941" y="3188998"/>
            <a:ext cx="276119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6145" name="Picture 1" descr="D:\Projects\Companies\Hanaco\Hanaco\Deck - Early Stage II\Icons\check.png"/>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316945" y="2311771"/>
            <a:ext cx="336550" cy="336550"/>
          </a:xfrm>
          <a:prstGeom prst="rect">
            <a:avLst/>
          </a:prstGeom>
          <a:noFill/>
        </p:spPr>
      </p:pic>
      <p:pic>
        <p:nvPicPr>
          <p:cNvPr id="6146" name="Picture 2" descr="D:\Projects\Companies\Hanaco\Hanaco\Deck - Early Stage II\Icons\remove.png"/>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9430993" y="2311771"/>
            <a:ext cx="336550" cy="336550"/>
          </a:xfrm>
          <a:prstGeom prst="rect">
            <a:avLst/>
          </a:prstGeom>
          <a:noFill/>
        </p:spPr>
      </p:pic>
      <p:cxnSp>
        <p:nvCxnSpPr>
          <p:cNvPr id="34" name="33 Conector recto"/>
          <p:cNvCxnSpPr/>
          <p:nvPr/>
        </p:nvCxnSpPr>
        <p:spPr>
          <a:xfrm>
            <a:off x="4456645" y="3369973"/>
            <a:ext cx="0" cy="1583823"/>
          </a:xfrm>
          <a:prstGeom prst="line">
            <a:avLst/>
          </a:prstGeom>
          <a:ln>
            <a:solidFill>
              <a:srgbClr val="CDD2E5"/>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5C964A-DC89-AD49-88BD-0BE03A13A4B9}"/>
              </a:ext>
            </a:extLst>
          </p:cNvPr>
          <p:cNvPicPr>
            <a:picLocks noChangeAspect="1"/>
          </p:cNvPicPr>
          <p:nvPr/>
        </p:nvPicPr>
        <p:blipFill>
          <a:blip r:embed="rId8"/>
          <a:stretch>
            <a:fillRect/>
          </a:stretch>
        </p:blipFill>
        <p:spPr>
          <a:xfrm>
            <a:off x="1819907" y="4505322"/>
            <a:ext cx="586154" cy="252707"/>
          </a:xfrm>
          <a:prstGeom prst="rect">
            <a:avLst/>
          </a:prstGeom>
        </p:spPr>
      </p:pic>
    </p:spTree>
    <p:extLst>
      <p:ext uri="{BB962C8B-B14F-4D97-AF65-F5344CB8AC3E}">
        <p14:creationId xmlns:p14="http://schemas.microsoft.com/office/powerpoint/2010/main" val="466736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1"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18</a:t>
            </a:fld>
            <a:endParaRPr lang="es-ES" sz="1050" dirty="0">
              <a:latin typeface="Open Sans ExtraBold" pitchFamily="34" charset="0"/>
              <a:ea typeface="Open Sans ExtraBold" pitchFamily="34" charset="0"/>
              <a:cs typeface="Open Sans ExtraBold" pitchFamily="34" charset="0"/>
            </a:endParaRPr>
          </a:p>
        </p:txBody>
      </p:sp>
      <p:sp>
        <p:nvSpPr>
          <p:cNvPr id="13" name="12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14" name="13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CuadroTexto 3">
            <a:extLst>
              <a:ext uri="{FF2B5EF4-FFF2-40B4-BE49-F238E27FC236}">
                <a16:creationId xmlns:a16="http://schemas.microsoft.com/office/drawing/2014/main" id="{DCAF2535-A67E-1C43-B891-3EE77E91BDB0}"/>
              </a:ext>
            </a:extLst>
          </p:cNvPr>
          <p:cNvSpPr txBox="1"/>
          <p:nvPr/>
        </p:nvSpPr>
        <p:spPr>
          <a:xfrm>
            <a:off x="0" y="414961"/>
            <a:ext cx="12192000" cy="587277"/>
          </a:xfrm>
          <a:prstGeom prst="rect">
            <a:avLst/>
          </a:prstGeom>
          <a:noFill/>
        </p:spPr>
        <p:txBody>
          <a:bodyPr wrap="square">
            <a:spAutoFit/>
          </a:bodyPr>
          <a:lstStyle/>
          <a:p>
            <a:pPr algn="ctr">
              <a:lnSpc>
                <a:spcPct val="150000"/>
              </a:lnSpc>
              <a:defRPr/>
            </a:pPr>
            <a:r>
              <a:rPr lang="en-US" sz="2400" b="1" dirty="0">
                <a:latin typeface="Open Sans Extrabold" panose="020B0906030804020204" pitchFamily="34" charset="0"/>
                <a:ea typeface="Open Sans Extrabold" panose="020B0906030804020204" pitchFamily="34" charset="0"/>
                <a:cs typeface="Open Sans Extrabold" panose="020B0906030804020204" pitchFamily="34" charset="0"/>
              </a:rPr>
              <a:t>LP COMMUNICATION</a:t>
            </a:r>
          </a:p>
        </p:txBody>
      </p:sp>
      <p:sp>
        <p:nvSpPr>
          <p:cNvPr id="16" name="15 Rectángulo redondeado"/>
          <p:cNvSpPr/>
          <p:nvPr/>
        </p:nvSpPr>
        <p:spPr>
          <a:xfrm>
            <a:off x="818051" y="3381375"/>
            <a:ext cx="3352311" cy="2343150"/>
          </a:xfrm>
          <a:prstGeom prst="roundRect">
            <a:avLst>
              <a:gd name="adj" fmla="val 10030"/>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16 Rectángulo redondeado"/>
          <p:cNvSpPr/>
          <p:nvPr/>
        </p:nvSpPr>
        <p:spPr>
          <a:xfrm>
            <a:off x="4456601" y="3381375"/>
            <a:ext cx="3352311" cy="2343150"/>
          </a:xfrm>
          <a:prstGeom prst="roundRect">
            <a:avLst>
              <a:gd name="adj" fmla="val 10030"/>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17 Rectángulo redondeado"/>
          <p:cNvSpPr/>
          <p:nvPr/>
        </p:nvSpPr>
        <p:spPr>
          <a:xfrm>
            <a:off x="8077689" y="3381375"/>
            <a:ext cx="3352311" cy="2343150"/>
          </a:xfrm>
          <a:prstGeom prst="roundRect">
            <a:avLst>
              <a:gd name="adj" fmla="val 10030"/>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818050" y="3571875"/>
            <a:ext cx="33523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latin typeface="Open Sans Extrabold" panose="020B0606030504020204" pitchFamily="34" charset="0"/>
              </a:rPr>
              <a:t>DATA ROOM</a:t>
            </a:r>
          </a:p>
        </p:txBody>
      </p:sp>
      <p:sp>
        <p:nvSpPr>
          <p:cNvPr id="21"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4456601" y="3571875"/>
            <a:ext cx="33523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latin typeface="Open Sans Extrabold" panose="020B0606030504020204" pitchFamily="34" charset="0"/>
              </a:rPr>
              <a:t>DETAILED NEWSLETTER</a:t>
            </a:r>
          </a:p>
        </p:txBody>
      </p:sp>
      <p:sp>
        <p:nvSpPr>
          <p:cNvPr id="22"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8077689" y="3570386"/>
            <a:ext cx="33523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latin typeface="Open Sans Extrabold" panose="020B0606030504020204" pitchFamily="34" charset="0"/>
              </a:rPr>
              <a:t>HANACO APP</a:t>
            </a:r>
          </a:p>
        </p:txBody>
      </p:sp>
      <p:sp>
        <p:nvSpPr>
          <p:cNvPr id="23" name="22 Rectángulo redondeado"/>
          <p:cNvSpPr/>
          <p:nvPr/>
        </p:nvSpPr>
        <p:spPr>
          <a:xfrm>
            <a:off x="2646605" y="1485900"/>
            <a:ext cx="3352311" cy="1628775"/>
          </a:xfrm>
          <a:prstGeom prst="roundRect">
            <a:avLst>
              <a:gd name="adj" fmla="val 10030"/>
            </a:avLst>
          </a:prstGeom>
          <a:noFill/>
          <a:ln w="19050">
            <a:solidFill>
              <a:srgbClr val="B59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23 Rectángulo redondeado"/>
          <p:cNvSpPr/>
          <p:nvPr/>
        </p:nvSpPr>
        <p:spPr>
          <a:xfrm>
            <a:off x="6275140" y="1485900"/>
            <a:ext cx="3352311" cy="1628775"/>
          </a:xfrm>
          <a:prstGeom prst="roundRect">
            <a:avLst>
              <a:gd name="adj" fmla="val 10030"/>
            </a:avLst>
          </a:prstGeom>
          <a:noFill/>
          <a:ln w="19050">
            <a:solidFill>
              <a:srgbClr val="B59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24 CuadroTexto"/>
          <p:cNvSpPr txBox="1"/>
          <p:nvPr/>
        </p:nvSpPr>
        <p:spPr>
          <a:xfrm>
            <a:off x="1343804" y="3932600"/>
            <a:ext cx="2390163" cy="461665"/>
          </a:xfrm>
          <a:prstGeom prst="rect">
            <a:avLst/>
          </a:prstGeom>
          <a:noFill/>
        </p:spPr>
        <p:txBody>
          <a:bodyPr wrap="square" rtlCol="0">
            <a:spAutoFit/>
          </a:bodyPr>
          <a:lstStyle/>
          <a:p>
            <a:pPr marL="0" lvl="1" algn="ctr"/>
            <a:r>
              <a:rPr lang="en-US" sz="1200" dirty="0">
                <a:solidFill>
                  <a:schemeClr val="tx1">
                    <a:lumMod val="65000"/>
                    <a:lumOff val="35000"/>
                  </a:schemeClr>
                </a:solidFill>
                <a:latin typeface="Open Sans" pitchFamily="34" charset="0"/>
                <a:ea typeface="Open Sans" pitchFamily="34" charset="0"/>
                <a:cs typeface="Open Sans" pitchFamily="34" charset="0"/>
              </a:rPr>
              <a:t>Robust investment memo outlining diligence</a:t>
            </a:r>
          </a:p>
        </p:txBody>
      </p:sp>
      <p:sp>
        <p:nvSpPr>
          <p:cNvPr id="26" name="25 CuadroTexto"/>
          <p:cNvSpPr txBox="1"/>
          <p:nvPr/>
        </p:nvSpPr>
        <p:spPr>
          <a:xfrm>
            <a:off x="4709440" y="3990975"/>
            <a:ext cx="2846630" cy="276999"/>
          </a:xfrm>
          <a:prstGeom prst="rect">
            <a:avLst/>
          </a:prstGeom>
          <a:noFill/>
        </p:spPr>
        <p:txBody>
          <a:bodyPr wrap="square" rtlCol="0">
            <a:spAutoFit/>
          </a:bodyPr>
          <a:lstStyle/>
          <a:p>
            <a:pPr marL="0" lvl="1" algn="ctr"/>
            <a:r>
              <a:rPr lang="en-US" sz="1200" dirty="0">
                <a:solidFill>
                  <a:schemeClr val="tx1">
                    <a:lumMod val="65000"/>
                    <a:lumOff val="35000"/>
                  </a:schemeClr>
                </a:solidFill>
                <a:latin typeface="Open Sans" pitchFamily="34" charset="0"/>
                <a:ea typeface="Open Sans" pitchFamily="34" charset="0"/>
                <a:cs typeface="Open Sans" pitchFamily="34" charset="0"/>
                <a:hlinkClick r:id="rId3"/>
              </a:rPr>
              <a:t>LINK</a:t>
            </a:r>
            <a:endParaRPr lang="en-US" sz="1200" dirty="0">
              <a:solidFill>
                <a:schemeClr val="tx1">
                  <a:lumMod val="65000"/>
                  <a:lumOff val="35000"/>
                </a:schemeClr>
              </a:solidFill>
              <a:latin typeface="Open Sans" pitchFamily="34" charset="0"/>
              <a:ea typeface="Open Sans" pitchFamily="34" charset="0"/>
              <a:cs typeface="Open Sans" pitchFamily="34" charset="0"/>
            </a:endParaRPr>
          </a:p>
        </p:txBody>
      </p:sp>
      <p:sp>
        <p:nvSpPr>
          <p:cNvPr id="27" name="26 CuadroTexto"/>
          <p:cNvSpPr txBox="1"/>
          <p:nvPr/>
        </p:nvSpPr>
        <p:spPr>
          <a:xfrm>
            <a:off x="8318747" y="3944083"/>
            <a:ext cx="2846630" cy="646331"/>
          </a:xfrm>
          <a:prstGeom prst="rect">
            <a:avLst/>
          </a:prstGeom>
          <a:noFill/>
        </p:spPr>
        <p:txBody>
          <a:bodyPr wrap="square" rtlCol="0">
            <a:spAutoFit/>
          </a:bodyPr>
          <a:lstStyle/>
          <a:p>
            <a:pPr marL="0" lvl="1" algn="ctr"/>
            <a:r>
              <a:rPr lang="en-US" sz="1200" dirty="0">
                <a:solidFill>
                  <a:schemeClr val="tx1">
                    <a:lumMod val="65000"/>
                    <a:lumOff val="35000"/>
                  </a:schemeClr>
                </a:solidFill>
                <a:latin typeface="Open Sans" pitchFamily="34" charset="0"/>
                <a:ea typeface="Open Sans" pitchFamily="34" charset="0"/>
                <a:cs typeface="Open Sans" pitchFamily="34" charset="0"/>
              </a:rPr>
              <a:t>Complete with portfolio updates, founder interviews and links to all of the above</a:t>
            </a:r>
          </a:p>
        </p:txBody>
      </p:sp>
      <p:sp>
        <p:nvSpPr>
          <p:cNvPr id="28"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2649351" y="1685925"/>
            <a:ext cx="33523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latin typeface="Open Sans Extrabold" panose="020B0606030504020204" pitchFamily="34" charset="0"/>
              </a:rPr>
              <a:t>FINANCIAL REPORTING</a:t>
            </a:r>
          </a:p>
        </p:txBody>
      </p:sp>
      <p:sp>
        <p:nvSpPr>
          <p:cNvPr id="29" name="28 CuadroTexto"/>
          <p:cNvSpPr txBox="1"/>
          <p:nvPr/>
        </p:nvSpPr>
        <p:spPr>
          <a:xfrm>
            <a:off x="2643859" y="2095500"/>
            <a:ext cx="3352311" cy="646331"/>
          </a:xfrm>
          <a:prstGeom prst="rect">
            <a:avLst/>
          </a:prstGeom>
          <a:noFill/>
        </p:spPr>
        <p:txBody>
          <a:bodyPr wrap="square" rtlCol="0">
            <a:spAutoFit/>
          </a:bodyPr>
          <a:lstStyle/>
          <a:p>
            <a:pPr marL="0" lvl="1" algn="ctr"/>
            <a:r>
              <a:rPr lang="en-US" sz="1200" dirty="0">
                <a:solidFill>
                  <a:schemeClr val="tx1">
                    <a:lumMod val="65000"/>
                    <a:lumOff val="35000"/>
                  </a:schemeClr>
                </a:solidFill>
                <a:latin typeface="Open Sans" pitchFamily="34" charset="0"/>
                <a:ea typeface="Open Sans" pitchFamily="34" charset="0"/>
                <a:cs typeface="Open Sans" pitchFamily="34" charset="0"/>
              </a:rPr>
              <a:t>Although everyone should, we actually deliver our financial report well before deadlines - 30 days quarterly; 90 days yearly</a:t>
            </a:r>
          </a:p>
        </p:txBody>
      </p:sp>
      <p:sp>
        <p:nvSpPr>
          <p:cNvPr id="30"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6275140" y="1685925"/>
            <a:ext cx="33523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latin typeface="Open Sans Extrabold" panose="020B0606030504020204" pitchFamily="34" charset="0"/>
              </a:rPr>
              <a:t>CO-INVESTMENT OPPORTUNITIES </a:t>
            </a:r>
          </a:p>
        </p:txBody>
      </p:sp>
      <p:sp>
        <p:nvSpPr>
          <p:cNvPr id="31" name="30 CuadroTexto"/>
          <p:cNvSpPr txBox="1"/>
          <p:nvPr/>
        </p:nvSpPr>
        <p:spPr>
          <a:xfrm>
            <a:off x="6525235" y="2095500"/>
            <a:ext cx="2846630" cy="276999"/>
          </a:xfrm>
          <a:prstGeom prst="rect">
            <a:avLst/>
          </a:prstGeom>
          <a:noFill/>
        </p:spPr>
        <p:txBody>
          <a:bodyPr wrap="square" rtlCol="0">
            <a:spAutoFit/>
          </a:bodyPr>
          <a:lstStyle/>
          <a:p>
            <a:pPr marL="0" lvl="1" algn="ctr"/>
            <a:r>
              <a:rPr lang="en-US" sz="1200" dirty="0">
                <a:solidFill>
                  <a:schemeClr val="tx1">
                    <a:lumMod val="65000"/>
                    <a:lumOff val="35000"/>
                  </a:schemeClr>
                </a:solidFill>
                <a:latin typeface="Open Sans" pitchFamily="34" charset="0"/>
                <a:ea typeface="Open Sans" pitchFamily="34" charset="0"/>
                <a:cs typeface="Open Sans" pitchFamily="34" charset="0"/>
              </a:rPr>
              <a:t>Very active in offering coinvests</a:t>
            </a:r>
          </a:p>
        </p:txBody>
      </p:sp>
      <p:pic>
        <p:nvPicPr>
          <p:cNvPr id="7170" name="Picture 2"/>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494864" y="4846449"/>
            <a:ext cx="1105434" cy="1407080"/>
          </a:xfrm>
          <a:prstGeom prst="rect">
            <a:avLst/>
          </a:prstGeom>
          <a:noFill/>
          <a:ln w="9525">
            <a:noFill/>
            <a:miter lim="800000"/>
            <a:headEnd/>
            <a:tailEnd/>
          </a:ln>
          <a:effectLst>
            <a:outerShdw blurRad="63500" dist="38100" dir="5400000" algn="t" rotWithShape="0">
              <a:prstClr val="black">
                <a:alpha val="20000"/>
              </a:prstClr>
            </a:outerShdw>
          </a:effectLst>
        </p:spPr>
      </p:pic>
      <p:pic>
        <p:nvPicPr>
          <p:cNvPr id="7169" name="Picture 1"/>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358337" y="4646831"/>
            <a:ext cx="1182657" cy="1530498"/>
          </a:xfrm>
          <a:prstGeom prst="rect">
            <a:avLst/>
          </a:prstGeom>
          <a:noFill/>
          <a:ln w="9525">
            <a:noFill/>
            <a:miter lim="800000"/>
            <a:headEnd/>
            <a:tailEnd/>
          </a:ln>
          <a:effectLst>
            <a:outerShdw blurRad="63500" dist="38100" dir="5400000" algn="t" rotWithShape="0">
              <a:prstClr val="black">
                <a:alpha val="20000"/>
              </a:prstClr>
            </a:outerShdw>
          </a:effectLst>
        </p:spPr>
      </p:pic>
      <p:pic>
        <p:nvPicPr>
          <p:cNvPr id="7171" name="Picture 3"/>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444089" y="4471690"/>
            <a:ext cx="1375201" cy="1891526"/>
          </a:xfrm>
          <a:prstGeom prst="rect">
            <a:avLst/>
          </a:prstGeom>
          <a:noFill/>
          <a:ln w="9525">
            <a:noFill/>
            <a:miter lim="800000"/>
            <a:headEnd/>
            <a:tailEnd/>
          </a:ln>
          <a:effectLst>
            <a:outerShdw blurRad="63500" dist="38100" dir="5400000" algn="t" rotWithShape="0">
              <a:prstClr val="black">
                <a:alpha val="20000"/>
              </a:prstClr>
            </a:outerShdw>
          </a:effectLst>
        </p:spPr>
      </p:pic>
      <p:pic>
        <p:nvPicPr>
          <p:cNvPr id="7172" name="Picture 4" descr="D:\Projects\Companies\Hanaco\Hanaco\Deck - Early Stage II\iPhone X Template.png"/>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9238622" y="4646831"/>
            <a:ext cx="1052517" cy="1823189"/>
          </a:xfrm>
          <a:prstGeom prst="rect">
            <a:avLst/>
          </a:prstGeom>
          <a:noFill/>
        </p:spPr>
      </p:pic>
    </p:spTree>
    <p:extLst>
      <p:ext uri="{BB962C8B-B14F-4D97-AF65-F5344CB8AC3E}">
        <p14:creationId xmlns:p14="http://schemas.microsoft.com/office/powerpoint/2010/main" val="1938647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uadroTexto 1"/>
          <p:cNvSpPr txBox="1">
            <a:spLocks noChangeArrowheads="1"/>
          </p:cNvSpPr>
          <p:nvPr/>
        </p:nvSpPr>
        <p:spPr bwMode="auto">
          <a:xfrm>
            <a:off x="500063" y="603250"/>
            <a:ext cx="11231562" cy="587375"/>
          </a:xfrm>
          <a:prstGeom prst="rect">
            <a:avLst/>
          </a:prstGeom>
          <a:noFill/>
          <a:ln w="9525">
            <a:noFill/>
            <a:miter lim="800000"/>
            <a:headEnd/>
            <a:tailEnd/>
          </a:ln>
        </p:spPr>
        <p:txBody>
          <a:bodyPr>
            <a:spAutoFit/>
          </a:bodyPr>
          <a:lstStyle/>
          <a:p>
            <a:pPr algn="ctr" eaLnBrk="1" hangingPunct="1">
              <a:lnSpc>
                <a:spcPct val="150000"/>
              </a:lnSpc>
            </a:pPr>
            <a:r>
              <a:rPr lang="en-US" altLang="es-CO" sz="2400" b="1" dirty="0">
                <a:latin typeface="Open Sans Extrabold" pitchFamily="34" charset="0"/>
              </a:rPr>
              <a:t>FUND TARGETS</a:t>
            </a:r>
            <a:endParaRPr lang="es-CO" altLang="es-CO" sz="2400" b="1">
              <a:latin typeface="Open Sans Extrabold" pitchFamily="34" charset="0"/>
            </a:endParaRPr>
          </a:p>
        </p:txBody>
      </p:sp>
      <p:graphicFrame>
        <p:nvGraphicFramePr>
          <p:cNvPr id="5" name="Table 6"/>
          <p:cNvGraphicFramePr>
            <a:graphicFrameLocks noGrp="1"/>
          </p:cNvGraphicFramePr>
          <p:nvPr>
            <p:extLst>
              <p:ext uri="{D42A27DB-BD31-4B8C-83A1-F6EECF244321}">
                <p14:modId xmlns:p14="http://schemas.microsoft.com/office/powerpoint/2010/main" val="503786881"/>
              </p:ext>
            </p:extLst>
          </p:nvPr>
        </p:nvGraphicFramePr>
        <p:xfrm>
          <a:off x="1173332" y="1616935"/>
          <a:ext cx="9845336" cy="3550861"/>
        </p:xfrm>
        <a:graphic>
          <a:graphicData uri="http://schemas.openxmlformats.org/drawingml/2006/table">
            <a:tbl>
              <a:tblPr firstRow="1" bandRow="1">
                <a:tableStyleId>{284E427A-3D55-4303-BF80-6455036E1DE7}</a:tableStyleId>
              </a:tblPr>
              <a:tblGrid>
                <a:gridCol w="4922668">
                  <a:extLst>
                    <a:ext uri="{9D8B030D-6E8A-4147-A177-3AD203B41FA5}">
                      <a16:colId xmlns:a16="http://schemas.microsoft.com/office/drawing/2014/main" val="20000"/>
                    </a:ext>
                  </a:extLst>
                </a:gridCol>
                <a:gridCol w="4922668">
                  <a:extLst>
                    <a:ext uri="{9D8B030D-6E8A-4147-A177-3AD203B41FA5}">
                      <a16:colId xmlns:a16="http://schemas.microsoft.com/office/drawing/2014/main" val="20001"/>
                    </a:ext>
                  </a:extLst>
                </a:gridCol>
              </a:tblGrid>
              <a:tr h="510804">
                <a:tc gridSpan="2">
                  <a:txBody>
                    <a:bodyPr/>
                    <a:lstStyle/>
                    <a:p>
                      <a:pPr algn="ctr"/>
                      <a:r>
                        <a:rPr lang="en-US" sz="1400" dirty="0">
                          <a:latin typeface="Open Sans Extrabold" panose="020B0906030804020204" pitchFamily="34" charset="0"/>
                          <a:ea typeface="Open Sans Extrabold" panose="020B0906030804020204" pitchFamily="34" charset="0"/>
                          <a:cs typeface="Open Sans Extrabold" panose="020B0906030804020204" pitchFamily="34" charset="0"/>
                        </a:rPr>
                        <a:t>FUND TARGETS</a:t>
                      </a: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59E60"/>
                    </a:solidFill>
                  </a:tcPr>
                </a:tc>
                <a:tc hMerge="1">
                  <a:txBody>
                    <a:bodyPr/>
                    <a:lstStyle/>
                    <a:p>
                      <a:endParaRPr lang="en-US" dirty="0"/>
                    </a:p>
                  </a:txBody>
                  <a:tcPr/>
                </a:tc>
                <a:extLst>
                  <a:ext uri="{0D108BD9-81ED-4DB2-BD59-A6C34878D82A}">
                    <a16:rowId xmlns:a16="http://schemas.microsoft.com/office/drawing/2014/main" val="10000"/>
                  </a:ext>
                </a:extLst>
              </a:tr>
              <a:tr h="434323">
                <a:tc>
                  <a:txBody>
                    <a:bodyPr/>
                    <a:lstStyle/>
                    <a:p>
                      <a:pPr algn="ctr"/>
                      <a:r>
                        <a:rPr lang="en-US" sz="1400" baseline="0" dirty="0">
                          <a:solidFill>
                            <a:schemeClr val="tx1">
                              <a:lumMod val="75000"/>
                              <a:lumOff val="25000"/>
                            </a:schemeClr>
                          </a:solidFill>
                        </a:rPr>
                        <a:t>Target Fund Size</a:t>
                      </a:r>
                    </a:p>
                  </a:txBody>
                  <a:tcPr anchor="ctr">
                    <a:lnL w="6350" cap="flat" cmpd="sng" algn="ctr">
                      <a:noFill/>
                      <a:prstDash val="solid"/>
                      <a:miter lim="800000"/>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aseline="0" dirty="0">
                          <a:solidFill>
                            <a:schemeClr val="tx1">
                              <a:lumMod val="75000"/>
                              <a:lumOff val="25000"/>
                            </a:schemeClr>
                          </a:solidFill>
                        </a:rPr>
                        <a:t>$100m Target </a:t>
                      </a:r>
                      <a:r>
                        <a:rPr lang="mr-IN" sz="1400" baseline="0" dirty="0">
                          <a:solidFill>
                            <a:schemeClr val="tx1">
                              <a:lumMod val="75000"/>
                              <a:lumOff val="25000"/>
                            </a:schemeClr>
                          </a:solidFill>
                        </a:rPr>
                        <a:t>–</a:t>
                      </a:r>
                      <a:r>
                        <a:rPr lang="en-US" sz="1400" baseline="0" dirty="0">
                          <a:solidFill>
                            <a:schemeClr val="tx1">
                              <a:lumMod val="75000"/>
                              <a:lumOff val="25000"/>
                            </a:schemeClr>
                          </a:solidFill>
                        </a:rPr>
                        <a:t> ($120m cap)</a:t>
                      </a:r>
                    </a:p>
                  </a:txBody>
                  <a:tcPr anchor="ctr">
                    <a:lnL w="12700" cap="flat" cmpd="sng" algn="ctr">
                      <a:solidFill>
                        <a:schemeClr val="bg1">
                          <a:lumMod val="85000"/>
                        </a:schemeClr>
                      </a:solidFill>
                      <a:prstDash val="solid"/>
                      <a:round/>
                      <a:headEnd type="none" w="med" len="med"/>
                      <a:tailEnd type="none" w="med" len="med"/>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00913">
                <a:tc>
                  <a:txBody>
                    <a:bodyPr/>
                    <a:lstStyle/>
                    <a:p>
                      <a:pPr algn="ctr"/>
                      <a:r>
                        <a:rPr lang="en-US" sz="1400" baseline="0" dirty="0">
                          <a:solidFill>
                            <a:schemeClr val="tx1">
                              <a:lumMod val="75000"/>
                              <a:lumOff val="25000"/>
                            </a:schemeClr>
                          </a:solidFill>
                        </a:rPr>
                        <a:t>First Close</a:t>
                      </a:r>
                    </a:p>
                  </a:txBody>
                  <a:tcPr anchor="ctr">
                    <a:lnL w="6350" cap="flat" cmpd="sng" algn="ctr">
                      <a:noFill/>
                      <a:prstDash val="solid"/>
                      <a:miter lim="800000"/>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aseline="0" dirty="0">
                          <a:solidFill>
                            <a:schemeClr val="tx1">
                              <a:lumMod val="75000"/>
                              <a:lumOff val="25000"/>
                            </a:schemeClr>
                          </a:solidFill>
                        </a:rPr>
                        <a:t>$60M</a:t>
                      </a:r>
                    </a:p>
                  </a:txBody>
                  <a:tcPr anchor="ctr">
                    <a:lnL w="12700" cap="flat" cmpd="sng" algn="ctr">
                      <a:solidFill>
                        <a:schemeClr val="bg1">
                          <a:lumMod val="85000"/>
                        </a:schemeClr>
                      </a:solidFill>
                      <a:prstDash val="solid"/>
                      <a:round/>
                      <a:headEnd type="none" w="med" len="med"/>
                      <a:tailEnd type="none" w="med" len="med"/>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2680213"/>
                  </a:ext>
                </a:extLst>
              </a:tr>
              <a:tr h="400913">
                <a:tc>
                  <a:txBody>
                    <a:bodyPr/>
                    <a:lstStyle/>
                    <a:p>
                      <a:pPr algn="ctr"/>
                      <a:r>
                        <a:rPr lang="en-US" sz="1400" baseline="0" dirty="0">
                          <a:solidFill>
                            <a:schemeClr val="tx1">
                              <a:lumMod val="75000"/>
                              <a:lumOff val="25000"/>
                            </a:schemeClr>
                          </a:solidFill>
                        </a:rPr>
                        <a:t>Portfolio</a:t>
                      </a:r>
                    </a:p>
                  </a:txBody>
                  <a:tcPr anchor="ctr">
                    <a:lnL w="6350" cap="flat" cmpd="sng" algn="ctr">
                      <a:noFill/>
                      <a:prstDash val="solid"/>
                      <a:miter lim="800000"/>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aseline="0" dirty="0">
                          <a:solidFill>
                            <a:schemeClr val="tx1">
                              <a:lumMod val="75000"/>
                              <a:lumOff val="25000"/>
                            </a:schemeClr>
                          </a:solidFill>
                        </a:rPr>
                        <a:t>12-15 Investments</a:t>
                      </a:r>
                    </a:p>
                    <a:p>
                      <a:pPr algn="ctr"/>
                      <a:r>
                        <a:rPr lang="en-US" sz="1400" baseline="0" dirty="0">
                          <a:solidFill>
                            <a:schemeClr val="tx1">
                              <a:lumMod val="75000"/>
                              <a:lumOff val="25000"/>
                            </a:schemeClr>
                          </a:solidFill>
                        </a:rPr>
                        <a:t>$1-$5m Per Investment</a:t>
                      </a:r>
                    </a:p>
                    <a:p>
                      <a:pPr algn="ctr"/>
                      <a:r>
                        <a:rPr lang="en-US" sz="1400" baseline="0" dirty="0">
                          <a:solidFill>
                            <a:schemeClr val="tx1">
                              <a:lumMod val="75000"/>
                              <a:lumOff val="25000"/>
                            </a:schemeClr>
                          </a:solidFill>
                        </a:rPr>
                        <a:t>15-20% Ownership Target</a:t>
                      </a:r>
                    </a:p>
                  </a:txBody>
                  <a:tcPr anchor="ctr">
                    <a:lnL w="12700" cap="flat" cmpd="sng" algn="ctr">
                      <a:solidFill>
                        <a:schemeClr val="bg1">
                          <a:lumMod val="85000"/>
                        </a:schemeClr>
                      </a:solidFill>
                      <a:prstDash val="solid"/>
                      <a:round/>
                      <a:headEnd type="none" w="med" len="med"/>
                      <a:tailEnd type="none" w="med" len="med"/>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528144">
                <a:tc>
                  <a:txBody>
                    <a:bodyPr/>
                    <a:lstStyle/>
                    <a:p>
                      <a:pPr algn="ctr"/>
                      <a:r>
                        <a:rPr lang="en-US" sz="1400" baseline="0" dirty="0">
                          <a:solidFill>
                            <a:schemeClr val="tx1">
                              <a:lumMod val="75000"/>
                              <a:lumOff val="25000"/>
                            </a:schemeClr>
                          </a:solidFill>
                        </a:rPr>
                        <a:t>Fees</a:t>
                      </a:r>
                    </a:p>
                  </a:txBody>
                  <a:tcPr anchor="ctr">
                    <a:lnL w="6350" cap="flat" cmpd="sng" algn="ctr">
                      <a:noFill/>
                      <a:prstDash val="solid"/>
                      <a:miter lim="800000"/>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Bef>
                          <a:spcPts val="705"/>
                        </a:spcBef>
                      </a:pPr>
                      <a:r>
                        <a:rPr lang="en-US" sz="1400" kern="1200" baseline="0" dirty="0">
                          <a:solidFill>
                            <a:schemeClr val="tx1">
                              <a:lumMod val="75000"/>
                              <a:lumOff val="25000"/>
                            </a:schemeClr>
                          </a:solidFill>
                          <a:latin typeface="+mn-lt"/>
                          <a:ea typeface="+mn-ea"/>
                          <a:cs typeface="+mn-cs"/>
                        </a:rPr>
                        <a:t>2% Committed Capital</a:t>
                      </a:r>
                    </a:p>
                  </a:txBody>
                  <a:tcPr anchor="ctr">
                    <a:lnL w="12700" cap="flat" cmpd="sng" algn="ctr">
                      <a:solidFill>
                        <a:schemeClr val="bg1">
                          <a:lumMod val="85000"/>
                        </a:schemeClr>
                      </a:solidFill>
                      <a:prstDash val="solid"/>
                      <a:round/>
                      <a:headEnd type="none" w="med" len="med"/>
                      <a:tailEnd type="none" w="med" len="med"/>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27538">
                <a:tc>
                  <a:txBody>
                    <a:bodyPr/>
                    <a:lstStyle/>
                    <a:p>
                      <a:pPr marL="0" algn="ctr" defTabSz="914400" rtl="0" eaLnBrk="1" latinLnBrk="0" hangingPunct="1"/>
                      <a:r>
                        <a:rPr lang="en-US" sz="1400" kern="1200" baseline="0" dirty="0">
                          <a:solidFill>
                            <a:schemeClr val="tx1">
                              <a:lumMod val="75000"/>
                              <a:lumOff val="25000"/>
                            </a:schemeClr>
                          </a:solidFill>
                          <a:latin typeface="+mn-lt"/>
                          <a:ea typeface="+mn-ea"/>
                          <a:cs typeface="+mn-cs"/>
                        </a:rPr>
                        <a:t>Terms</a:t>
                      </a:r>
                    </a:p>
                  </a:txBody>
                  <a:tcPr anchor="ctr">
                    <a:lnL w="6350" cap="flat" cmpd="sng" algn="ctr">
                      <a:noFill/>
                      <a:prstDash val="solid"/>
                      <a:miter lim="800000"/>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100000"/>
                        </a:lnSpc>
                        <a:spcBef>
                          <a:spcPts val="705"/>
                        </a:spcBef>
                      </a:pPr>
                      <a:r>
                        <a:rPr lang="en-US" sz="1400" kern="1200" baseline="0" dirty="0">
                          <a:solidFill>
                            <a:schemeClr val="tx1">
                              <a:lumMod val="75000"/>
                              <a:lumOff val="25000"/>
                            </a:schemeClr>
                          </a:solidFill>
                          <a:latin typeface="+mn-lt"/>
                          <a:ea typeface="+mn-ea"/>
                          <a:cs typeface="+mn-cs"/>
                        </a:rPr>
                        <a:t>20% Carry</a:t>
                      </a:r>
                    </a:p>
                  </a:txBody>
                  <a:tcPr anchor="ctr">
                    <a:lnL w="12700" cap="flat" cmpd="sng" algn="ctr">
                      <a:solidFill>
                        <a:schemeClr val="bg1">
                          <a:lumMod val="85000"/>
                        </a:schemeClr>
                      </a:solidFill>
                      <a:prstDash val="solid"/>
                      <a:round/>
                      <a:headEnd type="none" w="med" len="med"/>
                      <a:tailEnd type="none" w="med" len="med"/>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90170123"/>
                  </a:ext>
                </a:extLst>
              </a:tr>
              <a:tr h="417619">
                <a:tc>
                  <a:txBody>
                    <a:bodyPr/>
                    <a:lstStyle/>
                    <a:p>
                      <a:pPr marL="0" algn="ctr" defTabSz="914400" rtl="0" eaLnBrk="1" latinLnBrk="0" hangingPunct="1"/>
                      <a:r>
                        <a:rPr lang="en-US" sz="1400" kern="1200" baseline="0" dirty="0">
                          <a:solidFill>
                            <a:schemeClr val="tx1">
                              <a:lumMod val="75000"/>
                              <a:lumOff val="25000"/>
                            </a:schemeClr>
                          </a:solidFill>
                          <a:latin typeface="+mn-lt"/>
                          <a:ea typeface="+mn-ea"/>
                          <a:cs typeface="+mn-cs"/>
                        </a:rPr>
                        <a:t>Min Entry Ticket</a:t>
                      </a:r>
                    </a:p>
                  </a:txBody>
                  <a:tcPr anchor="ctr">
                    <a:lnL w="6350" cap="flat" cmpd="sng" algn="ctr">
                      <a:noFill/>
                      <a:prstDash val="solid"/>
                      <a:miter lim="800000"/>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1400" kern="1200" baseline="0" dirty="0">
                          <a:solidFill>
                            <a:schemeClr val="tx1">
                              <a:lumMod val="75000"/>
                              <a:lumOff val="25000"/>
                            </a:schemeClr>
                          </a:solidFill>
                          <a:latin typeface="+mn-lt"/>
                          <a:ea typeface="+mn-ea"/>
                          <a:cs typeface="+mn-cs"/>
                        </a:rPr>
                        <a:t>$2m</a:t>
                      </a:r>
                    </a:p>
                  </a:txBody>
                  <a:tcPr anchor="ctr">
                    <a:lnL w="12700" cap="flat" cmpd="sng" algn="ctr">
                      <a:solidFill>
                        <a:schemeClr val="bg1">
                          <a:lumMod val="85000"/>
                        </a:schemeClr>
                      </a:solidFill>
                      <a:prstDash val="solid"/>
                      <a:round/>
                      <a:headEnd type="none" w="med" len="med"/>
                      <a:tailEnd type="none" w="med" len="med"/>
                    </a:lnL>
                    <a:lnR w="6350" cap="flat" cmpd="sng" algn="ctr">
                      <a:noFill/>
                      <a:prstDash val="solid"/>
                      <a:miter lim="800000"/>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grpSp>
        <p:nvGrpSpPr>
          <p:cNvPr id="2" name="Group 1">
            <a:extLst>
              <a:ext uri="{FF2B5EF4-FFF2-40B4-BE49-F238E27FC236}">
                <a16:creationId xmlns:a16="http://schemas.microsoft.com/office/drawing/2014/main" id="{6C9D0BED-EB99-FF42-A705-429ACA3D7BAD}"/>
              </a:ext>
            </a:extLst>
          </p:cNvPr>
          <p:cNvGrpSpPr/>
          <p:nvPr/>
        </p:nvGrpSpPr>
        <p:grpSpPr>
          <a:xfrm>
            <a:off x="2025650" y="5305284"/>
            <a:ext cx="8140700" cy="646112"/>
            <a:chOff x="2146789" y="5684025"/>
            <a:chExt cx="8140700" cy="646112"/>
          </a:xfrm>
        </p:grpSpPr>
        <p:sp>
          <p:nvSpPr>
            <p:cNvPr id="6" name="TextBox 1"/>
            <p:cNvSpPr txBox="1">
              <a:spLocks noChangeArrowheads="1"/>
            </p:cNvSpPr>
            <p:nvPr/>
          </p:nvSpPr>
          <p:spPr bwMode="auto">
            <a:xfrm>
              <a:off x="2146789" y="5684025"/>
              <a:ext cx="2095500" cy="646112"/>
            </a:xfrm>
            <a:prstGeom prst="rect">
              <a:avLst/>
            </a:prstGeom>
            <a:noFill/>
            <a:ln>
              <a:noFill/>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fontAlgn="auto" hangingPunct="1">
                <a:spcBef>
                  <a:spcPts val="0"/>
                </a:spcBef>
                <a:spcAft>
                  <a:spcPts val="0"/>
                </a:spcAft>
                <a:defRPr/>
              </a:pPr>
              <a:r>
                <a:rPr lang="en-US" altLang="es-CO" sz="1800" dirty="0">
                  <a:solidFill>
                    <a:schemeClr val="tx1">
                      <a:lumMod val="65000"/>
                      <a:lumOff val="35000"/>
                    </a:schemeClr>
                  </a:solidFill>
                </a:rPr>
                <a:t>TARGET</a:t>
              </a:r>
            </a:p>
            <a:p>
              <a:pPr algn="ctr" eaLnBrk="1" fontAlgn="auto" hangingPunct="1">
                <a:spcBef>
                  <a:spcPts val="0"/>
                </a:spcBef>
                <a:spcAft>
                  <a:spcPts val="0"/>
                </a:spcAft>
                <a:defRPr/>
              </a:pPr>
              <a:r>
                <a:rPr lang="en-US" altLang="es-CO" sz="1800" b="1" dirty="0">
                  <a:solidFill>
                    <a:schemeClr val="tx1">
                      <a:lumMod val="65000"/>
                      <a:lumOff val="35000"/>
                    </a:schemeClr>
                  </a:solidFill>
                </a:rPr>
                <a:t>3-5x</a:t>
              </a:r>
            </a:p>
          </p:txBody>
        </p:sp>
        <p:sp>
          <p:nvSpPr>
            <p:cNvPr id="7" name="TextBox 5"/>
            <p:cNvSpPr txBox="1">
              <a:spLocks noChangeArrowheads="1"/>
            </p:cNvSpPr>
            <p:nvPr/>
          </p:nvSpPr>
          <p:spPr bwMode="auto">
            <a:xfrm>
              <a:off x="5118589" y="5684025"/>
              <a:ext cx="2095500" cy="646112"/>
            </a:xfrm>
            <a:prstGeom prst="rect">
              <a:avLst/>
            </a:prstGeom>
            <a:noFill/>
            <a:ln>
              <a:noFill/>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fontAlgn="auto" hangingPunct="1">
                <a:spcBef>
                  <a:spcPts val="0"/>
                </a:spcBef>
                <a:spcAft>
                  <a:spcPts val="0"/>
                </a:spcAft>
                <a:defRPr/>
              </a:pPr>
              <a:r>
                <a:rPr lang="en-US" altLang="es-CO" sz="1800" dirty="0">
                  <a:solidFill>
                    <a:schemeClr val="tx1">
                      <a:lumMod val="65000"/>
                      <a:lumOff val="35000"/>
                    </a:schemeClr>
                  </a:solidFill>
                </a:rPr>
                <a:t>Investment Period</a:t>
              </a:r>
            </a:p>
            <a:p>
              <a:pPr algn="ctr" eaLnBrk="1" fontAlgn="auto" hangingPunct="1">
                <a:spcBef>
                  <a:spcPts val="0"/>
                </a:spcBef>
                <a:spcAft>
                  <a:spcPts val="0"/>
                </a:spcAft>
                <a:defRPr/>
              </a:pPr>
              <a:r>
                <a:rPr lang="en-US" altLang="es-CO" sz="1800" b="1" dirty="0">
                  <a:solidFill>
                    <a:schemeClr val="tx1">
                      <a:lumMod val="65000"/>
                      <a:lumOff val="35000"/>
                    </a:schemeClr>
                  </a:solidFill>
                </a:rPr>
                <a:t>3 Years</a:t>
              </a:r>
            </a:p>
          </p:txBody>
        </p:sp>
        <p:sp>
          <p:nvSpPr>
            <p:cNvPr id="8" name="TextBox 7"/>
            <p:cNvSpPr txBox="1">
              <a:spLocks noChangeArrowheads="1"/>
            </p:cNvSpPr>
            <p:nvPr/>
          </p:nvSpPr>
          <p:spPr bwMode="auto">
            <a:xfrm>
              <a:off x="8382489" y="5684025"/>
              <a:ext cx="1905000" cy="646112"/>
            </a:xfrm>
            <a:prstGeom prst="rect">
              <a:avLst/>
            </a:prstGeom>
            <a:noFill/>
            <a:ln>
              <a:noFill/>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fontAlgn="auto" hangingPunct="1">
                <a:spcBef>
                  <a:spcPts val="0"/>
                </a:spcBef>
                <a:spcAft>
                  <a:spcPts val="0"/>
                </a:spcAft>
                <a:defRPr/>
              </a:pPr>
              <a:r>
                <a:rPr lang="en-US" altLang="es-CO" sz="1800" dirty="0">
                  <a:solidFill>
                    <a:schemeClr val="tx1">
                      <a:lumMod val="65000"/>
                      <a:lumOff val="35000"/>
                    </a:schemeClr>
                  </a:solidFill>
                </a:rPr>
                <a:t>Fund Life</a:t>
              </a:r>
            </a:p>
            <a:p>
              <a:pPr algn="ctr" eaLnBrk="1" fontAlgn="auto" hangingPunct="1">
                <a:spcBef>
                  <a:spcPts val="0"/>
                </a:spcBef>
                <a:spcAft>
                  <a:spcPts val="0"/>
                </a:spcAft>
                <a:defRPr/>
              </a:pPr>
              <a:r>
                <a:rPr lang="en-US" altLang="es-CO" sz="1800" b="1" dirty="0">
                  <a:solidFill>
                    <a:schemeClr val="tx1">
                      <a:lumMod val="65000"/>
                      <a:lumOff val="35000"/>
                    </a:schemeClr>
                  </a:solidFill>
                </a:rPr>
                <a:t>7 Years</a:t>
              </a:r>
            </a:p>
          </p:txBody>
        </p:sp>
      </p:grpSp>
      <p:sp>
        <p:nvSpPr>
          <p:cNvPr id="10" name="9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1"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19</a:t>
            </a:fld>
            <a:endParaRPr lang="es-ES" sz="1050" dirty="0">
              <a:latin typeface="Open Sans ExtraBold" pitchFamily="34" charset="0"/>
              <a:ea typeface="Open Sans ExtraBold" pitchFamily="34" charset="0"/>
              <a:cs typeface="Open Sans ExtraBold" pitchFamily="34" charset="0"/>
            </a:endParaRPr>
          </a:p>
        </p:txBody>
      </p:sp>
      <p:sp>
        <p:nvSpPr>
          <p:cNvPr id="13" name="12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14" name="13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50778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37 Conector recto">
            <a:extLst>
              <a:ext uri="{FF2B5EF4-FFF2-40B4-BE49-F238E27FC236}">
                <a16:creationId xmlns:a16="http://schemas.microsoft.com/office/drawing/2014/main" id="{9A0B8D12-F63B-4752-A979-B091E179E02F}"/>
              </a:ext>
            </a:extLst>
          </p:cNvPr>
          <p:cNvCxnSpPr>
            <a:cxnSpLocks/>
          </p:cNvCxnSpPr>
          <p:nvPr/>
        </p:nvCxnSpPr>
        <p:spPr>
          <a:xfrm>
            <a:off x="9108706" y="3405069"/>
            <a:ext cx="0" cy="2248569"/>
          </a:xfrm>
          <a:prstGeom prst="line">
            <a:avLst/>
          </a:prstGeom>
          <a:ln>
            <a:solidFill>
              <a:srgbClr val="CDD2E5"/>
            </a:solidFill>
            <a:prstDash val="dash"/>
          </a:ln>
        </p:spPr>
        <p:style>
          <a:lnRef idx="1">
            <a:schemeClr val="accent1"/>
          </a:lnRef>
          <a:fillRef idx="0">
            <a:schemeClr val="accent1"/>
          </a:fillRef>
          <a:effectRef idx="0">
            <a:schemeClr val="accent1"/>
          </a:effectRef>
          <a:fontRef idx="minor">
            <a:schemeClr val="tx1"/>
          </a:fontRef>
        </p:style>
      </p:cxnSp>
      <p:cxnSp>
        <p:nvCxnSpPr>
          <p:cNvPr id="44" name="37 Conector recto">
            <a:extLst>
              <a:ext uri="{FF2B5EF4-FFF2-40B4-BE49-F238E27FC236}">
                <a16:creationId xmlns:a16="http://schemas.microsoft.com/office/drawing/2014/main" id="{88740F6F-A5B1-4C8A-A2CD-D2C625ABEED5}"/>
              </a:ext>
            </a:extLst>
          </p:cNvPr>
          <p:cNvCxnSpPr>
            <a:cxnSpLocks/>
          </p:cNvCxnSpPr>
          <p:nvPr/>
        </p:nvCxnSpPr>
        <p:spPr>
          <a:xfrm>
            <a:off x="7102246" y="3405070"/>
            <a:ext cx="0" cy="2248569"/>
          </a:xfrm>
          <a:prstGeom prst="line">
            <a:avLst/>
          </a:prstGeom>
          <a:ln>
            <a:solidFill>
              <a:srgbClr val="CDD2E5"/>
            </a:solidFill>
            <a:prstDash val="dash"/>
          </a:ln>
        </p:spPr>
        <p:style>
          <a:lnRef idx="1">
            <a:schemeClr val="accent1"/>
          </a:lnRef>
          <a:fillRef idx="0">
            <a:schemeClr val="accent1"/>
          </a:fillRef>
          <a:effectRef idx="0">
            <a:schemeClr val="accent1"/>
          </a:effectRef>
          <a:fontRef idx="minor">
            <a:schemeClr val="tx1"/>
          </a:fontRef>
        </p:style>
      </p:cxnSp>
      <p:cxnSp>
        <p:nvCxnSpPr>
          <p:cNvPr id="43" name="37 Conector recto">
            <a:extLst>
              <a:ext uri="{FF2B5EF4-FFF2-40B4-BE49-F238E27FC236}">
                <a16:creationId xmlns:a16="http://schemas.microsoft.com/office/drawing/2014/main" id="{667EEF06-387F-4161-9867-BC1A31F5B158}"/>
              </a:ext>
            </a:extLst>
          </p:cNvPr>
          <p:cNvCxnSpPr>
            <a:cxnSpLocks/>
          </p:cNvCxnSpPr>
          <p:nvPr/>
        </p:nvCxnSpPr>
        <p:spPr>
          <a:xfrm>
            <a:off x="3110737" y="3414095"/>
            <a:ext cx="0" cy="2248569"/>
          </a:xfrm>
          <a:prstGeom prst="line">
            <a:avLst/>
          </a:prstGeom>
          <a:ln>
            <a:solidFill>
              <a:srgbClr val="CDD2E5"/>
            </a:solidFill>
            <a:prstDash val="dash"/>
          </a:ln>
        </p:spPr>
        <p:style>
          <a:lnRef idx="1">
            <a:schemeClr val="accent1"/>
          </a:lnRef>
          <a:fillRef idx="0">
            <a:schemeClr val="accent1"/>
          </a:fillRef>
          <a:effectRef idx="0">
            <a:schemeClr val="accent1"/>
          </a:effectRef>
          <a:fontRef idx="minor">
            <a:schemeClr val="tx1"/>
          </a:fontRef>
        </p:style>
      </p:cxnSp>
      <p:sp>
        <p:nvSpPr>
          <p:cNvPr id="41" name="40 Rectángulo redondeado"/>
          <p:cNvSpPr/>
          <p:nvPr/>
        </p:nvSpPr>
        <p:spPr>
          <a:xfrm>
            <a:off x="1043796" y="1567814"/>
            <a:ext cx="10161917" cy="1242780"/>
          </a:xfrm>
          <a:prstGeom prst="roundRect">
            <a:avLst/>
          </a:prstGeom>
          <a:solidFill>
            <a:srgbClr val="F3F6F7"/>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38" name="37 Conector recto"/>
          <p:cNvCxnSpPr>
            <a:cxnSpLocks/>
          </p:cNvCxnSpPr>
          <p:nvPr/>
        </p:nvCxnSpPr>
        <p:spPr>
          <a:xfrm>
            <a:off x="5128866" y="3405070"/>
            <a:ext cx="0" cy="2248569"/>
          </a:xfrm>
          <a:prstGeom prst="line">
            <a:avLst/>
          </a:prstGeom>
          <a:ln>
            <a:solidFill>
              <a:srgbClr val="CDD2E5"/>
            </a:solidFill>
            <a:prstDash val="dash"/>
          </a:ln>
        </p:spPr>
        <p:style>
          <a:lnRef idx="1">
            <a:schemeClr val="accent1"/>
          </a:lnRef>
          <a:fillRef idx="0">
            <a:schemeClr val="accent1"/>
          </a:fillRef>
          <a:effectRef idx="0">
            <a:schemeClr val="accent1"/>
          </a:effectRef>
          <a:fontRef idx="minor">
            <a:schemeClr val="tx1"/>
          </a:fontRef>
        </p:style>
      </p:cxnSp>
      <p:sp>
        <p:nvSpPr>
          <p:cNvPr id="21" name="20 Elipse"/>
          <p:cNvSpPr/>
          <p:nvPr/>
        </p:nvSpPr>
        <p:spPr>
          <a:xfrm>
            <a:off x="199364" y="6450970"/>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1" name="9 Elipse">
            <a:extLst>
              <a:ext uri="{FF2B5EF4-FFF2-40B4-BE49-F238E27FC236}">
                <a16:creationId xmlns:a16="http://schemas.microsoft.com/office/drawing/2014/main" id="{B0CA2EAE-5D21-3141-9F06-4CC1BD0EDA1A}"/>
              </a:ext>
            </a:extLst>
          </p:cNvPr>
          <p:cNvSpPr/>
          <p:nvPr/>
        </p:nvSpPr>
        <p:spPr>
          <a:xfrm>
            <a:off x="9041594" y="3429000"/>
            <a:ext cx="2143125" cy="2143125"/>
          </a:xfrm>
          <a:prstGeom prst="ellipse">
            <a:avLst/>
          </a:prstGeom>
          <a:solidFill>
            <a:srgbClr val="B59E60"/>
          </a:solidFill>
          <a:ln w="57150">
            <a:noFill/>
          </a:ln>
          <a:effectLst>
            <a:outerShdw blurRad="127000"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30" name="9 Elipse">
            <a:extLst>
              <a:ext uri="{FF2B5EF4-FFF2-40B4-BE49-F238E27FC236}">
                <a16:creationId xmlns:a16="http://schemas.microsoft.com/office/drawing/2014/main" id="{B0CA2EAE-5D21-3141-9F06-4CC1BD0EDA1A}"/>
              </a:ext>
            </a:extLst>
          </p:cNvPr>
          <p:cNvSpPr/>
          <p:nvPr/>
        </p:nvSpPr>
        <p:spPr>
          <a:xfrm>
            <a:off x="1043796" y="3424237"/>
            <a:ext cx="2143125" cy="2143125"/>
          </a:xfrm>
          <a:prstGeom prst="ellipse">
            <a:avLst/>
          </a:prstGeom>
          <a:solidFill>
            <a:srgbClr val="B59E60"/>
          </a:solidFill>
          <a:ln w="57150">
            <a:noFill/>
          </a:ln>
          <a:effectLst>
            <a:outerShdw blurRad="127000"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9" name="9 Elipse">
            <a:extLst>
              <a:ext uri="{FF2B5EF4-FFF2-40B4-BE49-F238E27FC236}">
                <a16:creationId xmlns:a16="http://schemas.microsoft.com/office/drawing/2014/main" id="{B0CA2EAE-5D21-3141-9F06-4CC1BD0EDA1A}"/>
              </a:ext>
            </a:extLst>
          </p:cNvPr>
          <p:cNvSpPr/>
          <p:nvPr/>
        </p:nvSpPr>
        <p:spPr>
          <a:xfrm>
            <a:off x="7037888" y="3427412"/>
            <a:ext cx="2143125" cy="2143125"/>
          </a:xfrm>
          <a:prstGeom prst="ellipse">
            <a:avLst/>
          </a:prstGeom>
          <a:solidFill>
            <a:schemeClr val="tx1">
              <a:lumMod val="75000"/>
              <a:lumOff val="25000"/>
            </a:schemeClr>
          </a:solidFill>
          <a:ln w="57150">
            <a:noFill/>
          </a:ln>
          <a:effectLst>
            <a:outerShdw blurRad="127000"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3" name="9 Elipse">
            <a:extLst>
              <a:ext uri="{FF2B5EF4-FFF2-40B4-BE49-F238E27FC236}">
                <a16:creationId xmlns:a16="http://schemas.microsoft.com/office/drawing/2014/main" id="{B0CA2EAE-5D21-3141-9F06-4CC1BD0EDA1A}"/>
              </a:ext>
            </a:extLst>
          </p:cNvPr>
          <p:cNvSpPr/>
          <p:nvPr/>
        </p:nvSpPr>
        <p:spPr>
          <a:xfrm>
            <a:off x="3046431" y="3427412"/>
            <a:ext cx="2143125" cy="2143125"/>
          </a:xfrm>
          <a:prstGeom prst="ellipse">
            <a:avLst/>
          </a:prstGeom>
          <a:solidFill>
            <a:schemeClr val="tx1">
              <a:lumMod val="75000"/>
              <a:lumOff val="25000"/>
            </a:schemeClr>
          </a:solidFill>
          <a:ln w="57150">
            <a:noFill/>
          </a:ln>
          <a:effectLst>
            <a:outerShdw blurRad="127000"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8674" name="CuadroTexto 3">
            <a:extLst>
              <a:ext uri="{FF2B5EF4-FFF2-40B4-BE49-F238E27FC236}">
                <a16:creationId xmlns:a16="http://schemas.microsoft.com/office/drawing/2014/main" id="{9801D45E-C58D-5341-A30F-16711B61AC5B}"/>
              </a:ext>
            </a:extLst>
          </p:cNvPr>
          <p:cNvSpPr txBox="1">
            <a:spLocks noChangeArrowheads="1"/>
          </p:cNvSpPr>
          <p:nvPr/>
        </p:nvSpPr>
        <p:spPr bwMode="auto">
          <a:xfrm>
            <a:off x="0" y="426691"/>
            <a:ext cx="12192000" cy="587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50000"/>
              </a:lnSpc>
              <a:spcBef>
                <a:spcPct val="0"/>
              </a:spcBef>
              <a:buFontTx/>
              <a:buNone/>
            </a:pPr>
            <a:r>
              <a:rPr lang="es-CO" altLang="en-US" sz="2400" b="1">
                <a:latin typeface="Open Sans Extrabold" panose="020B0606030504020204" pitchFamily="34" charset="0"/>
              </a:rPr>
              <a:t>HANACO VENTURES II</a:t>
            </a:r>
          </a:p>
        </p:txBody>
      </p:sp>
      <p:sp>
        <p:nvSpPr>
          <p:cNvPr id="14343" name="TextBox 1">
            <a:extLst>
              <a:ext uri="{FF2B5EF4-FFF2-40B4-BE49-F238E27FC236}">
                <a16:creationId xmlns:a16="http://schemas.microsoft.com/office/drawing/2014/main" id="{603DC4E3-462C-C349-9443-4A0ABFC65F41}"/>
              </a:ext>
            </a:extLst>
          </p:cNvPr>
          <p:cNvSpPr txBox="1">
            <a:spLocks noChangeArrowheads="1"/>
          </p:cNvSpPr>
          <p:nvPr/>
        </p:nvSpPr>
        <p:spPr bwMode="auto">
          <a:xfrm>
            <a:off x="1043796" y="1819872"/>
            <a:ext cx="10161917" cy="738664"/>
          </a:xfrm>
          <a:prstGeom prst="rect">
            <a:avLst/>
          </a:prstGeom>
          <a:noFill/>
          <a:ln w="9525">
            <a:noFill/>
            <a:miter lim="800000"/>
            <a:headEnd/>
            <a:tailEnd/>
          </a:ln>
        </p:spPr>
        <p:txBody>
          <a:bodyPr wrap="square">
            <a:spAutoFit/>
          </a:bodyPr>
          <a:lstStyle/>
          <a:p>
            <a:pPr algn="ctr">
              <a:defRPr/>
            </a:pPr>
            <a:r>
              <a:rPr lang="en-US" sz="1400" b="1" dirty="0">
                <a:solidFill>
                  <a:schemeClr val="tx1">
                    <a:lumMod val="65000"/>
                    <a:lumOff val="35000"/>
                  </a:schemeClr>
                </a:solidFill>
                <a:latin typeface="Open Sans" pitchFamily="34" charset="0"/>
                <a:ea typeface="Open Sans" pitchFamily="34" charset="0"/>
                <a:cs typeface="Open Sans" pitchFamily="34" charset="0"/>
              </a:rPr>
              <a:t>Hanaco Ventures invests in the most promising </a:t>
            </a:r>
            <a:r>
              <a:rPr lang="en-US" sz="1400" b="1" u="sng" dirty="0">
                <a:solidFill>
                  <a:schemeClr val="tx1">
                    <a:lumMod val="65000"/>
                    <a:lumOff val="35000"/>
                  </a:schemeClr>
                </a:solidFill>
                <a:latin typeface="Open Sans" pitchFamily="34" charset="0"/>
                <a:ea typeface="Open Sans" pitchFamily="34" charset="0"/>
                <a:cs typeface="Open Sans" pitchFamily="34" charset="0"/>
              </a:rPr>
              <a:t>Seed &amp; Series A </a:t>
            </a:r>
            <a:r>
              <a:rPr lang="en-US" sz="1400" b="1" dirty="0">
                <a:solidFill>
                  <a:schemeClr val="tx1">
                    <a:lumMod val="65000"/>
                    <a:lumOff val="35000"/>
                  </a:schemeClr>
                </a:solidFill>
                <a:latin typeface="Open Sans" pitchFamily="34" charset="0"/>
                <a:ea typeface="Open Sans" pitchFamily="34" charset="0"/>
                <a:cs typeface="Open Sans" pitchFamily="34" charset="0"/>
              </a:rPr>
              <a:t>start ups from the Israeli ecosystem. </a:t>
            </a:r>
          </a:p>
          <a:p>
            <a:pPr algn="ctr">
              <a:defRPr/>
            </a:pPr>
            <a:r>
              <a:rPr lang="en-US" sz="1400" dirty="0">
                <a:solidFill>
                  <a:schemeClr val="tx1">
                    <a:lumMod val="65000"/>
                    <a:lumOff val="35000"/>
                  </a:schemeClr>
                </a:solidFill>
                <a:latin typeface="Open Sans" pitchFamily="34" charset="0"/>
                <a:ea typeface="Open Sans" pitchFamily="34" charset="0"/>
                <a:cs typeface="Open Sans" pitchFamily="34" charset="0"/>
              </a:rPr>
              <a:t>Hanaco partners with Israeli companies, wherever they are in the world, </a:t>
            </a:r>
          </a:p>
          <a:p>
            <a:pPr algn="ctr">
              <a:defRPr/>
            </a:pPr>
            <a:r>
              <a:rPr lang="en-US" sz="1400" dirty="0">
                <a:solidFill>
                  <a:schemeClr val="tx1">
                    <a:lumMod val="65000"/>
                    <a:lumOff val="35000"/>
                  </a:schemeClr>
                </a:solidFill>
                <a:latin typeface="Open Sans" pitchFamily="34" charset="0"/>
                <a:ea typeface="Open Sans" pitchFamily="34" charset="0"/>
                <a:cs typeface="Open Sans" pitchFamily="34" charset="0"/>
              </a:rPr>
              <a:t>helping them become category leaders beloved by their customers.</a:t>
            </a:r>
          </a:p>
        </p:txBody>
      </p:sp>
      <p:pic>
        <p:nvPicPr>
          <p:cNvPr id="28687" name="Picture 8" descr="D:\Projects\Companies\Hanaco\Hanaco\Deck Growth Q1-2019\rocket-ship.png">
            <a:extLst>
              <a:ext uri="{FF2B5EF4-FFF2-40B4-BE49-F238E27FC236}">
                <a16:creationId xmlns:a16="http://schemas.microsoft.com/office/drawing/2014/main" id="{8D4C2BBA-CA67-1C4F-B004-9338C3A68186}"/>
              </a:ext>
            </a:extLst>
          </p:cNvPr>
          <p:cNvPicPr>
            <a:picLocks noChangeAspect="1" noChangeArrowheads="1"/>
          </p:cNvPicPr>
          <p:nvPr/>
        </p:nvPicPr>
        <p:blipFill>
          <a:blip r:embed="rId2">
            <a:lum bright="100000"/>
            <a:extLst>
              <a:ext uri="{28A0092B-C50C-407E-A947-70E740481C1C}">
                <a14:useLocalDpi xmlns:a14="http://schemas.microsoft.com/office/drawing/2010/main"/>
              </a:ext>
            </a:extLst>
          </a:blip>
          <a:srcRect/>
          <a:stretch>
            <a:fillRect/>
          </a:stretch>
        </p:blipFill>
        <p:spPr bwMode="auto">
          <a:xfrm>
            <a:off x="1920199" y="3909103"/>
            <a:ext cx="423874" cy="42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3" descr="D:\Projects\Companies\Hanaco\Hanaco\Deck Growth Q1-2019\target.png">
            <a:extLst>
              <a:ext uri="{FF2B5EF4-FFF2-40B4-BE49-F238E27FC236}">
                <a16:creationId xmlns:a16="http://schemas.microsoft.com/office/drawing/2014/main" id="{87BB6A46-F04C-A447-B67B-713B774FCB3F}"/>
              </a:ext>
            </a:extLst>
          </p:cNvPr>
          <p:cNvPicPr>
            <a:picLocks noChangeAspect="1" noChangeArrowheads="1"/>
          </p:cNvPicPr>
          <p:nvPr/>
        </p:nvPicPr>
        <p:blipFill>
          <a:blip r:embed="rId3">
            <a:lum bright="100000"/>
            <a:extLst>
              <a:ext uri="{28A0092B-C50C-407E-A947-70E740481C1C}">
                <a14:useLocalDpi xmlns:a14="http://schemas.microsoft.com/office/drawing/2010/main"/>
              </a:ext>
            </a:extLst>
          </a:blip>
          <a:srcRect/>
          <a:stretch>
            <a:fillRect/>
          </a:stretch>
        </p:blipFill>
        <p:spPr bwMode="auto">
          <a:xfrm>
            <a:off x="3911950" y="3909103"/>
            <a:ext cx="426369" cy="42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8" descr="D:\Projects\Companies\Hanaco\Hanaco\Deck Growth Q1-2019\investment.png">
            <a:extLst>
              <a:ext uri="{FF2B5EF4-FFF2-40B4-BE49-F238E27FC236}">
                <a16:creationId xmlns:a16="http://schemas.microsoft.com/office/drawing/2014/main" id="{05EB597E-9CC4-9B43-845B-C60AB8683BCD}"/>
              </a:ext>
            </a:extLst>
          </p:cNvPr>
          <p:cNvPicPr>
            <a:picLocks noChangeAspect="1" noChangeArrowheads="1"/>
          </p:cNvPicPr>
          <p:nvPr/>
        </p:nvPicPr>
        <p:blipFill>
          <a:blip r:embed="rId4">
            <a:lum bright="100000"/>
            <a:extLst>
              <a:ext uri="{28A0092B-C50C-407E-A947-70E740481C1C}">
                <a14:useLocalDpi xmlns:a14="http://schemas.microsoft.com/office/drawing/2010/main"/>
              </a:ext>
            </a:extLst>
          </a:blip>
          <a:srcRect/>
          <a:stretch>
            <a:fillRect/>
          </a:stretch>
        </p:blipFill>
        <p:spPr bwMode="auto">
          <a:xfrm>
            <a:off x="9882323" y="3896059"/>
            <a:ext cx="461666"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9 Elipse">
            <a:extLst>
              <a:ext uri="{FF2B5EF4-FFF2-40B4-BE49-F238E27FC236}">
                <a16:creationId xmlns:a16="http://schemas.microsoft.com/office/drawing/2014/main" id="{B0CA2EAE-5D21-3141-9F06-4CC1BD0EDA1A}"/>
              </a:ext>
            </a:extLst>
          </p:cNvPr>
          <p:cNvSpPr/>
          <p:nvPr/>
        </p:nvSpPr>
        <p:spPr>
          <a:xfrm>
            <a:off x="5042695" y="3429000"/>
            <a:ext cx="2143125" cy="2143125"/>
          </a:xfrm>
          <a:prstGeom prst="ellipse">
            <a:avLst/>
          </a:prstGeom>
          <a:solidFill>
            <a:schemeClr val="bg1"/>
          </a:solidFill>
          <a:ln w="57150">
            <a:noFill/>
          </a:ln>
          <a:effectLst>
            <a:outerShdw blurRad="127000"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pic>
        <p:nvPicPr>
          <p:cNvPr id="27" name="Picture 4" descr="D:\Projects\Companies\Hanaco\Hanaco\Deck Growth Q1-2019\placeholder.png">
            <a:extLst>
              <a:ext uri="{FF2B5EF4-FFF2-40B4-BE49-F238E27FC236}">
                <a16:creationId xmlns:a16="http://schemas.microsoft.com/office/drawing/2014/main" id="{A39EECBB-332F-1840-BC41-9E3867DF1E6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91488" y="3919432"/>
            <a:ext cx="439186" cy="4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31 Rectángulo">
            <a:extLst>
              <a:ext uri="{FF2B5EF4-FFF2-40B4-BE49-F238E27FC236}">
                <a16:creationId xmlns:a16="http://schemas.microsoft.com/office/drawing/2014/main" id="{5058DD79-AE18-E248-8FF5-BE502C1123B3}"/>
              </a:ext>
            </a:extLst>
          </p:cNvPr>
          <p:cNvSpPr/>
          <p:nvPr/>
        </p:nvSpPr>
        <p:spPr>
          <a:xfrm>
            <a:off x="1198986" y="4564187"/>
            <a:ext cx="1828009" cy="461665"/>
          </a:xfrm>
          <a:prstGeom prst="rect">
            <a:avLst/>
          </a:prstGeom>
        </p:spPr>
        <p:txBody>
          <a:bodyPr wrap="square">
            <a:spAutoFit/>
          </a:bodyPr>
          <a:lstStyle/>
          <a:p>
            <a:pPr algn="ctr">
              <a:defRPr/>
            </a:pPr>
            <a:r>
              <a:rPr lang="en-US" sz="1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HANACO VENTURES I</a:t>
            </a:r>
          </a:p>
          <a:p>
            <a:pPr algn="ctr">
              <a:defRPr/>
            </a:pP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LAUNCHED Jan 2018</a:t>
            </a:r>
          </a:p>
        </p:txBody>
      </p:sp>
      <p:sp>
        <p:nvSpPr>
          <p:cNvPr id="33" name="19 Rectángulo">
            <a:extLst>
              <a:ext uri="{FF2B5EF4-FFF2-40B4-BE49-F238E27FC236}">
                <a16:creationId xmlns:a16="http://schemas.microsoft.com/office/drawing/2014/main" id="{F9678562-3287-C547-ACBE-858679F2B9AE}"/>
              </a:ext>
            </a:extLst>
          </p:cNvPr>
          <p:cNvSpPr>
            <a:spLocks noChangeArrowheads="1"/>
          </p:cNvSpPr>
          <p:nvPr/>
        </p:nvSpPr>
        <p:spPr bwMode="auto">
          <a:xfrm>
            <a:off x="3147180" y="4563000"/>
            <a:ext cx="193912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n-US" altLang="en-US" sz="11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HANACO VENTURES I</a:t>
            </a:r>
          </a:p>
          <a:p>
            <a:pPr algn="ctr">
              <a:lnSpc>
                <a:spcPct val="100000"/>
              </a:lnSpc>
              <a:spcBef>
                <a:spcPct val="0"/>
              </a:spcBef>
              <a:buFontTx/>
              <a:buNone/>
            </a:pPr>
            <a:r>
              <a:rPr lang="en-US" altLang="en-US" sz="11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2018 - $87M</a:t>
            </a:r>
          </a:p>
          <a:p>
            <a:pPr algn="ctr">
              <a:lnSpc>
                <a:spcPct val="100000"/>
              </a:lnSpc>
              <a:spcBef>
                <a:spcPct val="0"/>
              </a:spcBef>
              <a:buFontTx/>
              <a:buNone/>
            </a:pPr>
            <a:r>
              <a:rPr lang="en-US" altLang="en-US" sz="1100" b="1" dirty="0">
                <a:solidFill>
                  <a:schemeClr val="bg1"/>
                </a:solidFill>
                <a:latin typeface="Open Sans" pitchFamily="34" charset="0"/>
                <a:ea typeface="Open Sans" pitchFamily="34" charset="0"/>
                <a:cs typeface="Open Sans" pitchFamily="34" charset="0"/>
              </a:rPr>
              <a:t>(+$16.5M SIDE CAR)</a:t>
            </a:r>
          </a:p>
        </p:txBody>
      </p:sp>
      <p:sp>
        <p:nvSpPr>
          <p:cNvPr id="34" name="20 Rectángulo">
            <a:extLst>
              <a:ext uri="{FF2B5EF4-FFF2-40B4-BE49-F238E27FC236}">
                <a16:creationId xmlns:a16="http://schemas.microsoft.com/office/drawing/2014/main" id="{667FD073-8569-964F-BAAA-F9D1A60945DC}"/>
              </a:ext>
            </a:extLst>
          </p:cNvPr>
          <p:cNvSpPr>
            <a:spLocks noChangeArrowheads="1"/>
          </p:cNvSpPr>
          <p:nvPr/>
        </p:nvSpPr>
        <p:spPr bwMode="auto">
          <a:xfrm>
            <a:off x="9234474" y="4563000"/>
            <a:ext cx="17573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n-US" altLang="en-US" sz="11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HANACO VENTURES II</a:t>
            </a:r>
          </a:p>
          <a:p>
            <a:pPr algn="ctr">
              <a:lnSpc>
                <a:spcPct val="100000"/>
              </a:lnSpc>
              <a:spcBef>
                <a:spcPct val="0"/>
              </a:spcBef>
              <a:buFontTx/>
              <a:buNone/>
            </a:pPr>
            <a:r>
              <a:rPr lang="en-US" altLang="en-US" sz="11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$100M TARGET</a:t>
            </a:r>
          </a:p>
          <a:p>
            <a:pPr algn="ctr">
              <a:lnSpc>
                <a:spcPct val="100000"/>
              </a:lnSpc>
              <a:spcBef>
                <a:spcPct val="0"/>
              </a:spcBef>
              <a:buFontTx/>
              <a:buNone/>
            </a:pPr>
            <a:r>
              <a:rPr lang="en-US" altLang="en-US" sz="1100" b="1" dirty="0">
                <a:solidFill>
                  <a:schemeClr val="bg1"/>
                </a:solidFill>
                <a:latin typeface="Open Sans" pitchFamily="34" charset="0"/>
                <a:ea typeface="Open Sans" pitchFamily="34" charset="0"/>
                <a:cs typeface="Open Sans" pitchFamily="34" charset="0"/>
              </a:rPr>
              <a:t>($120M CAP)</a:t>
            </a:r>
          </a:p>
        </p:txBody>
      </p:sp>
      <p:sp>
        <p:nvSpPr>
          <p:cNvPr id="35" name="28 Rectángulo">
            <a:extLst>
              <a:ext uri="{FF2B5EF4-FFF2-40B4-BE49-F238E27FC236}">
                <a16:creationId xmlns:a16="http://schemas.microsoft.com/office/drawing/2014/main" id="{D8527DF6-7CCA-404F-B424-FC84C01AE561}"/>
              </a:ext>
            </a:extLst>
          </p:cNvPr>
          <p:cNvSpPr>
            <a:spLocks noChangeArrowheads="1"/>
          </p:cNvSpPr>
          <p:nvPr/>
        </p:nvSpPr>
        <p:spPr bwMode="auto">
          <a:xfrm>
            <a:off x="5241681" y="4564187"/>
            <a:ext cx="176212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n-US" altLang="en-US" sz="1100" dirty="0">
                <a:latin typeface="Open Sans ExtraBold" panose="020B0906030804020204" pitchFamily="34" charset="0"/>
                <a:ea typeface="Open Sans ExtraBold" panose="020B0906030804020204" pitchFamily="34" charset="0"/>
                <a:cs typeface="Open Sans ExtraBold" panose="020B0906030804020204" pitchFamily="34" charset="0"/>
              </a:rPr>
              <a:t>OFFICES NY &amp; </a:t>
            </a:r>
          </a:p>
          <a:p>
            <a:pPr algn="ctr">
              <a:lnSpc>
                <a:spcPct val="100000"/>
              </a:lnSpc>
              <a:spcBef>
                <a:spcPct val="0"/>
              </a:spcBef>
              <a:buFontTx/>
              <a:buNone/>
            </a:pPr>
            <a:r>
              <a:rPr lang="en-US" altLang="en-US" sz="1100" dirty="0">
                <a:latin typeface="Open Sans ExtraBold" panose="020B0906030804020204" pitchFamily="34" charset="0"/>
                <a:ea typeface="Open Sans ExtraBold" panose="020B0906030804020204" pitchFamily="34" charset="0"/>
                <a:cs typeface="Open Sans ExtraBold" panose="020B0906030804020204" pitchFamily="34" charset="0"/>
              </a:rPr>
              <a:t>TEL AVIV</a:t>
            </a:r>
          </a:p>
          <a:p>
            <a:pPr algn="ctr">
              <a:lnSpc>
                <a:spcPct val="100000"/>
              </a:lnSpc>
              <a:spcBef>
                <a:spcPct val="0"/>
              </a:spcBef>
              <a:buFontTx/>
              <a:buNone/>
            </a:pPr>
            <a:endParaRPr lang="en-US" altLang="en-US" sz="200" b="1" dirty="0">
              <a:latin typeface="Open Sans" pitchFamily="34" charset="0"/>
              <a:ea typeface="Open Sans" pitchFamily="34" charset="0"/>
              <a:cs typeface="Open Sans" pitchFamily="34" charset="0"/>
            </a:endParaRPr>
          </a:p>
          <a:p>
            <a:pPr algn="ctr">
              <a:lnSpc>
                <a:spcPct val="100000"/>
              </a:lnSpc>
              <a:spcBef>
                <a:spcPct val="0"/>
              </a:spcBef>
              <a:buFontTx/>
              <a:buNone/>
            </a:pPr>
            <a:r>
              <a:rPr lang="en-US" altLang="en-US" sz="1100" b="1" dirty="0">
                <a:latin typeface="Open Sans" pitchFamily="34" charset="0"/>
                <a:ea typeface="Open Sans" pitchFamily="34" charset="0"/>
                <a:cs typeface="Open Sans" pitchFamily="34" charset="0"/>
              </a:rPr>
              <a:t>TEAM OF 10</a:t>
            </a:r>
          </a:p>
        </p:txBody>
      </p:sp>
      <p:sp>
        <p:nvSpPr>
          <p:cNvPr id="36" name="28 Rectángulo">
            <a:extLst>
              <a:ext uri="{FF2B5EF4-FFF2-40B4-BE49-F238E27FC236}">
                <a16:creationId xmlns:a16="http://schemas.microsoft.com/office/drawing/2014/main" id="{DB17EF79-A286-DE4A-ACCE-0CBB19935B6B}"/>
              </a:ext>
            </a:extLst>
          </p:cNvPr>
          <p:cNvSpPr>
            <a:spLocks noChangeArrowheads="1"/>
          </p:cNvSpPr>
          <p:nvPr/>
        </p:nvSpPr>
        <p:spPr bwMode="auto">
          <a:xfrm>
            <a:off x="7214100" y="4564187"/>
            <a:ext cx="17907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n-US" altLang="en-US" sz="11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EARLY STAGE</a:t>
            </a:r>
          </a:p>
          <a:p>
            <a:pPr algn="ctr">
              <a:lnSpc>
                <a:spcPct val="100000"/>
              </a:lnSpc>
              <a:spcBef>
                <a:spcPct val="0"/>
              </a:spcBef>
              <a:buFontTx/>
              <a:buNone/>
            </a:pPr>
            <a:r>
              <a:rPr lang="en-US" altLang="en-US" sz="11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LEADING </a:t>
            </a:r>
          </a:p>
          <a:p>
            <a:pPr algn="ctr">
              <a:lnSpc>
                <a:spcPct val="100000"/>
              </a:lnSpc>
              <a:spcBef>
                <a:spcPct val="0"/>
              </a:spcBef>
              <a:buFontTx/>
              <a:buNone/>
            </a:pPr>
            <a:r>
              <a:rPr lang="en-US" altLang="en-US" sz="1100" b="1" dirty="0">
                <a:solidFill>
                  <a:schemeClr val="bg1"/>
                </a:solidFill>
                <a:latin typeface="Open Sans" pitchFamily="34" charset="0"/>
                <a:ea typeface="Open Sans" pitchFamily="34" charset="0"/>
                <a:cs typeface="Open Sans" pitchFamily="34" charset="0"/>
              </a:rPr>
              <a:t>SEED/A ROUNDS</a:t>
            </a:r>
          </a:p>
        </p:txBody>
      </p:sp>
      <p:pic>
        <p:nvPicPr>
          <p:cNvPr id="19"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1688763"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19 CuadroTexto"/>
          <p:cNvSpPr txBox="1"/>
          <p:nvPr/>
        </p:nvSpPr>
        <p:spPr>
          <a:xfrm>
            <a:off x="188218" y="6450970"/>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2</a:t>
            </a:fld>
            <a:endParaRPr lang="es-ES" sz="1050" dirty="0">
              <a:latin typeface="Open Sans ExtraBold" pitchFamily="34" charset="0"/>
              <a:ea typeface="Open Sans ExtraBold" pitchFamily="34" charset="0"/>
              <a:cs typeface="Open Sans ExtraBold" pitchFamily="34" charset="0"/>
            </a:endParaRPr>
          </a:p>
        </p:txBody>
      </p:sp>
      <p:sp>
        <p:nvSpPr>
          <p:cNvPr id="22" name="21 CuadroTexto"/>
          <p:cNvSpPr txBox="1"/>
          <p:nvPr/>
        </p:nvSpPr>
        <p:spPr>
          <a:xfrm>
            <a:off x="475151" y="6480272"/>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28" name="27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Imagen 6">
            <a:extLst>
              <a:ext uri="{FF2B5EF4-FFF2-40B4-BE49-F238E27FC236}">
                <a16:creationId xmlns:a16="http://schemas.microsoft.com/office/drawing/2014/main" id="{838AE9D3-DB84-42C7-B8D1-93184F3B4A6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7859102" y="3896059"/>
            <a:ext cx="461666" cy="461666"/>
          </a:xfrm>
          <a:prstGeom prst="rect">
            <a:avLst/>
          </a:prstGeom>
        </p:spPr>
      </p:pic>
    </p:spTree>
    <p:extLst>
      <p:ext uri="{BB962C8B-B14F-4D97-AF65-F5344CB8AC3E}">
        <p14:creationId xmlns:p14="http://schemas.microsoft.com/office/powerpoint/2010/main" val="387856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Projects\Companies\Hanaco\Hanaco\Newsletter Com Q3-2019\V3 - J Version 02.1.pn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6" name="5 Rectángulo"/>
          <p:cNvSpPr/>
          <p:nvPr/>
        </p:nvSpPr>
        <p:spPr>
          <a:xfrm>
            <a:off x="0" y="0"/>
            <a:ext cx="12192000" cy="181232"/>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6 Elipse"/>
          <p:cNvSpPr/>
          <p:nvPr/>
        </p:nvSpPr>
        <p:spPr>
          <a:xfrm>
            <a:off x="199364" y="6450970"/>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7 CuadroTexto"/>
          <p:cNvSpPr txBox="1"/>
          <p:nvPr/>
        </p:nvSpPr>
        <p:spPr>
          <a:xfrm>
            <a:off x="188218" y="6450970"/>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20</a:t>
            </a:fld>
            <a:endParaRPr lang="es-ES" sz="1050" dirty="0">
              <a:latin typeface="Open Sans ExtraBold" pitchFamily="34" charset="0"/>
              <a:ea typeface="Open Sans ExtraBold" pitchFamily="34" charset="0"/>
              <a:cs typeface="Open Sans ExtraBold" pitchFamily="34" charset="0"/>
            </a:endParaRPr>
          </a:p>
        </p:txBody>
      </p:sp>
      <p:sp>
        <p:nvSpPr>
          <p:cNvPr id="3" name="Title 1">
            <a:extLst>
              <a:ext uri="{FF2B5EF4-FFF2-40B4-BE49-F238E27FC236}">
                <a16:creationId xmlns:a16="http://schemas.microsoft.com/office/drawing/2014/main" id="{6728AA5E-4242-E845-B8EE-166D2D95C546}"/>
              </a:ext>
            </a:extLst>
          </p:cNvPr>
          <p:cNvSpPr txBox="1">
            <a:spLocks/>
          </p:cNvSpPr>
          <p:nvPr/>
        </p:nvSpPr>
        <p:spPr>
          <a:xfrm>
            <a:off x="956602" y="2999939"/>
            <a:ext cx="6850967" cy="1043220"/>
          </a:xfrm>
          <a:prstGeom prst="rect">
            <a:avLst/>
          </a:prstGeom>
        </p:spPr>
        <p:txBody>
          <a:bodyPr vert="horz" lIns="91440" tIns="45720" rIns="91440" bIns="45720" rtlCol="0" anchor="ctr">
            <a:normAutofit lnSpcReduction="10000"/>
          </a:bodyPr>
          <a:lstStyle/>
          <a:p>
            <a:pPr lvl="0">
              <a:lnSpc>
                <a:spcPct val="90000"/>
              </a:lnSpc>
              <a:spcBef>
                <a:spcPct val="0"/>
              </a:spcBef>
            </a:pPr>
            <a:r>
              <a:rPr lang="en-US" sz="3600" dirty="0">
                <a:latin typeface="Open Sans ExtraBold" pitchFamily="34" charset="0"/>
                <a:ea typeface="Open Sans ExtraBold" pitchFamily="34" charset="0"/>
                <a:cs typeface="Open Sans ExtraBold" pitchFamily="34" charset="0"/>
              </a:rPr>
              <a:t>DEEP DIVE INTO </a:t>
            </a:r>
          </a:p>
          <a:p>
            <a:pPr lvl="0">
              <a:lnSpc>
                <a:spcPct val="90000"/>
              </a:lnSpc>
              <a:spcBef>
                <a:spcPct val="0"/>
              </a:spcBef>
            </a:pPr>
            <a:r>
              <a:rPr lang="en-US" sz="3600" dirty="0">
                <a:solidFill>
                  <a:srgbClr val="B59E60"/>
                </a:solidFill>
                <a:latin typeface="Open Sans ExtraBold" pitchFamily="34" charset="0"/>
                <a:ea typeface="Open Sans ExtraBold" pitchFamily="34" charset="0"/>
                <a:cs typeface="Open Sans ExtraBold" pitchFamily="34" charset="0"/>
              </a:rPr>
              <a:t>HANACO VENTURES I</a:t>
            </a:r>
            <a:endParaRPr kumimoji="0" lang="en-US" sz="3600" b="0" i="0" u="none" strike="noStrike" kern="1200" cap="none" spc="0" normalizeH="0" baseline="0" noProof="0" dirty="0">
              <a:ln>
                <a:noFill/>
              </a:ln>
              <a:solidFill>
                <a:schemeClr val="tx1"/>
              </a:solidFill>
              <a:effectLst/>
              <a:uLnTx/>
              <a:uFillTx/>
              <a:latin typeface="Open Sans ExtraBold" pitchFamily="34" charset="0"/>
              <a:ea typeface="Open Sans ExtraBold" pitchFamily="34" charset="0"/>
              <a:cs typeface="Open Sans ExtraBold" pitchFamily="34" charset="0"/>
            </a:endParaRPr>
          </a:p>
        </p:txBody>
      </p:sp>
      <p:pic>
        <p:nvPicPr>
          <p:cNvPr id="11"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15 CuadroTexto">
            <a:extLst>
              <a:ext uri="{FF2B5EF4-FFF2-40B4-BE49-F238E27FC236}">
                <a16:creationId xmlns:a16="http://schemas.microsoft.com/office/drawing/2014/main" id="{312A8A23-2B06-400A-A9FC-FCE8F8488404}"/>
              </a:ext>
            </a:extLst>
          </p:cNvPr>
          <p:cNvSpPr txBox="1"/>
          <p:nvPr/>
        </p:nvSpPr>
        <p:spPr>
          <a:xfrm>
            <a:off x="475151" y="6473019"/>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631738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42">
            <a:extLst>
              <a:ext uri="{FF2B5EF4-FFF2-40B4-BE49-F238E27FC236}">
                <a16:creationId xmlns:a16="http://schemas.microsoft.com/office/drawing/2014/main" id="{7075D40D-E924-F840-80B8-81F54C6CA43F}"/>
              </a:ext>
            </a:extLst>
          </p:cNvPr>
          <p:cNvSpPr/>
          <p:nvPr/>
        </p:nvSpPr>
        <p:spPr>
          <a:xfrm>
            <a:off x="0" y="0"/>
            <a:ext cx="12188825" cy="6858000"/>
          </a:xfrm>
          <a:prstGeom prst="rect">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ltLang="es-CO">
              <a:solidFill>
                <a:srgbClr val="FFFFFF"/>
              </a:solidFill>
              <a:ea typeface="MS PGothic" pitchFamily="34" charset="-128"/>
            </a:endParaRPr>
          </a:p>
        </p:txBody>
      </p:sp>
      <p:sp>
        <p:nvSpPr>
          <p:cNvPr id="76" name="75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80"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81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21</a:t>
            </a:fld>
            <a:endParaRPr lang="es-ES" sz="1050" dirty="0">
              <a:latin typeface="Open Sans ExtraBold" pitchFamily="34" charset="0"/>
              <a:ea typeface="Open Sans ExtraBold" pitchFamily="34" charset="0"/>
              <a:cs typeface="Open Sans ExtraBold" pitchFamily="34" charset="0"/>
            </a:endParaRPr>
          </a:p>
        </p:txBody>
      </p:sp>
      <p:sp>
        <p:nvSpPr>
          <p:cNvPr id="85" name="84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87" name="86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1" name="70 Rectángulo"/>
          <p:cNvSpPr/>
          <p:nvPr/>
        </p:nvSpPr>
        <p:spPr>
          <a:xfrm>
            <a:off x="857742" y="1585106"/>
            <a:ext cx="1643060" cy="231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0" name="89 Rectángulo"/>
          <p:cNvSpPr/>
          <p:nvPr/>
        </p:nvSpPr>
        <p:spPr>
          <a:xfrm>
            <a:off x="2621455" y="1585106"/>
            <a:ext cx="1643060" cy="231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1" name="90 Rectángulo"/>
          <p:cNvSpPr/>
          <p:nvPr/>
        </p:nvSpPr>
        <p:spPr>
          <a:xfrm>
            <a:off x="4385168" y="1585106"/>
            <a:ext cx="1643060" cy="231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2" name="91 Rectángulo"/>
          <p:cNvSpPr/>
          <p:nvPr/>
        </p:nvSpPr>
        <p:spPr>
          <a:xfrm>
            <a:off x="6148881" y="1585106"/>
            <a:ext cx="1643060" cy="231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3" name="92 Rectángulo"/>
          <p:cNvSpPr/>
          <p:nvPr/>
        </p:nvSpPr>
        <p:spPr>
          <a:xfrm>
            <a:off x="7912594" y="1585106"/>
            <a:ext cx="1643060" cy="231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1" name="Imagen 2">
            <a:extLst>
              <a:ext uri="{FF2B5EF4-FFF2-40B4-BE49-F238E27FC236}">
                <a16:creationId xmlns:a16="http://schemas.microsoft.com/office/drawing/2014/main" id="{3D439248-CED6-9C41-9DA6-67D62B81D75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57742" y="1593044"/>
            <a:ext cx="1647695" cy="58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35">
            <a:extLst>
              <a:ext uri="{FF2B5EF4-FFF2-40B4-BE49-F238E27FC236}">
                <a16:creationId xmlns:a16="http://schemas.microsoft.com/office/drawing/2014/main" id="{630D2104-CAF5-C24F-B8A1-59E627FF113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621455" y="1588282"/>
            <a:ext cx="1648928" cy="585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36">
            <a:extLst>
              <a:ext uri="{FF2B5EF4-FFF2-40B4-BE49-F238E27FC236}">
                <a16:creationId xmlns:a16="http://schemas.microsoft.com/office/drawing/2014/main" id="{21B0747A-2B09-6945-9F41-CBDE82B4A45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385168" y="1585107"/>
            <a:ext cx="1642763" cy="58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47">
            <a:extLst>
              <a:ext uri="{FF2B5EF4-FFF2-40B4-BE49-F238E27FC236}">
                <a16:creationId xmlns:a16="http://schemas.microsoft.com/office/drawing/2014/main" id="{72389592-E69E-1F47-A6DE-9F698A53188F}"/>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48881" y="1593044"/>
            <a:ext cx="1656318" cy="58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48">
            <a:extLst>
              <a:ext uri="{FF2B5EF4-FFF2-40B4-BE49-F238E27FC236}">
                <a16:creationId xmlns:a16="http://schemas.microsoft.com/office/drawing/2014/main" id="{1558A5E5-889C-E347-8C6F-5555DF9C411D}"/>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911660" y="1593044"/>
            <a:ext cx="1643994" cy="58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CuadroTexto 7">
            <a:extLst>
              <a:ext uri="{FF2B5EF4-FFF2-40B4-BE49-F238E27FC236}">
                <a16:creationId xmlns:a16="http://schemas.microsoft.com/office/drawing/2014/main" id="{FCF7AE2D-189A-E742-8496-1C7CEB6F9834}"/>
              </a:ext>
            </a:extLst>
          </p:cNvPr>
          <p:cNvSpPr txBox="1"/>
          <p:nvPr/>
        </p:nvSpPr>
        <p:spPr bwMode="auto">
          <a:xfrm>
            <a:off x="873616" y="2247093"/>
            <a:ext cx="1627186" cy="1061829"/>
          </a:xfrm>
          <a:prstGeom prst="rect">
            <a:avLst/>
          </a:prstGeom>
          <a:noFill/>
        </p:spPr>
        <p:txBody>
          <a:bodyPr wrap="square">
            <a:spAutoFit/>
          </a:bodyPr>
          <a:lstStyle/>
          <a:p>
            <a:pPr>
              <a:defRPr/>
            </a:pPr>
            <a:r>
              <a:rPr lang="en-US" altLang="es-CO" sz="900" b="1" dirty="0">
                <a:solidFill>
                  <a:schemeClr val="tx1">
                    <a:lumMod val="50000"/>
                    <a:lumOff val="50000"/>
                  </a:schemeClr>
                </a:solidFill>
                <a:latin typeface="Calibri" charset="0"/>
                <a:ea typeface="MS PGothic" charset="-128"/>
              </a:rPr>
              <a:t>Namogoo</a:t>
            </a:r>
            <a:r>
              <a:rPr lang="en-US" altLang="es-CO" sz="900" dirty="0">
                <a:solidFill>
                  <a:schemeClr val="tx1">
                    <a:lumMod val="50000"/>
                    <a:lumOff val="50000"/>
                  </a:schemeClr>
                </a:solidFill>
                <a:latin typeface="Calibri" charset="0"/>
                <a:ea typeface="MS PGothic" charset="-128"/>
              </a:rPr>
              <a:t> is a cyber security company that prevents customer journey hijacking, removes false bot traffic and optimizes site performance to improve sales conversion and cleanse corrupt data</a:t>
            </a:r>
          </a:p>
        </p:txBody>
      </p:sp>
      <p:sp>
        <p:nvSpPr>
          <p:cNvPr id="113" name="CuadroTexto 7">
            <a:extLst>
              <a:ext uri="{FF2B5EF4-FFF2-40B4-BE49-F238E27FC236}">
                <a16:creationId xmlns:a16="http://schemas.microsoft.com/office/drawing/2014/main" id="{6D7E5636-AB57-8040-B7B7-D6A7881A4B69}"/>
              </a:ext>
            </a:extLst>
          </p:cNvPr>
          <p:cNvSpPr txBox="1"/>
          <p:nvPr/>
        </p:nvSpPr>
        <p:spPr bwMode="auto">
          <a:xfrm>
            <a:off x="2621455" y="2247093"/>
            <a:ext cx="1611447" cy="1061829"/>
          </a:xfrm>
          <a:prstGeom prst="rect">
            <a:avLst/>
          </a:prstGeom>
          <a:noFill/>
        </p:spPr>
        <p:txBody>
          <a:bodyPr wrap="square">
            <a:spAutoFit/>
          </a:bodyPr>
          <a:lstStyle/>
          <a:p>
            <a:pPr>
              <a:defRPr/>
            </a:pPr>
            <a:r>
              <a:rPr lang="en-US" altLang="es-CO" sz="900" b="1" dirty="0">
                <a:solidFill>
                  <a:schemeClr val="tx1">
                    <a:lumMod val="50000"/>
                    <a:lumOff val="50000"/>
                  </a:schemeClr>
                </a:solidFill>
                <a:latin typeface="Calibri" charset="0"/>
                <a:ea typeface="MS PGothic" charset="-128"/>
              </a:rPr>
              <a:t>Showfields</a:t>
            </a:r>
            <a:r>
              <a:rPr lang="en-US" altLang="es-CO" sz="900" dirty="0">
                <a:solidFill>
                  <a:schemeClr val="tx1">
                    <a:lumMod val="50000"/>
                    <a:lumOff val="50000"/>
                  </a:schemeClr>
                </a:solidFill>
                <a:latin typeface="Calibri" charset="0"/>
                <a:ea typeface="MS PGothic" charset="-128"/>
              </a:rPr>
              <a:t> is a real estate technology company reinventing retail for 21st century consumers by offering digital-native and traditional brands short term colocation physical space leases  </a:t>
            </a:r>
          </a:p>
        </p:txBody>
      </p:sp>
      <p:sp>
        <p:nvSpPr>
          <p:cNvPr id="114" name="CuadroTexto 7">
            <a:extLst>
              <a:ext uri="{FF2B5EF4-FFF2-40B4-BE49-F238E27FC236}">
                <a16:creationId xmlns:a16="http://schemas.microsoft.com/office/drawing/2014/main" id="{151C9185-5EB2-3D4E-BE47-F988518D4AD4}"/>
              </a:ext>
            </a:extLst>
          </p:cNvPr>
          <p:cNvSpPr txBox="1"/>
          <p:nvPr/>
        </p:nvSpPr>
        <p:spPr bwMode="auto">
          <a:xfrm>
            <a:off x="4385168" y="2247093"/>
            <a:ext cx="1610236" cy="923330"/>
          </a:xfrm>
          <a:prstGeom prst="rect">
            <a:avLst/>
          </a:prstGeom>
          <a:noFill/>
        </p:spPr>
        <p:txBody>
          <a:bodyPr wrap="square">
            <a:spAutoFit/>
          </a:bodyPr>
          <a:lstStyle/>
          <a:p>
            <a:pPr>
              <a:defRPr/>
            </a:pPr>
            <a:r>
              <a:rPr lang="en-US" altLang="es-CO" sz="900" b="1" dirty="0">
                <a:solidFill>
                  <a:schemeClr val="tx1">
                    <a:lumMod val="50000"/>
                    <a:lumOff val="50000"/>
                  </a:schemeClr>
                </a:solidFill>
                <a:latin typeface="Calibri" charset="0"/>
                <a:ea typeface="MS PGothic" charset="-128"/>
              </a:rPr>
              <a:t>SeeTree</a:t>
            </a:r>
            <a:r>
              <a:rPr lang="en-US" altLang="es-CO" sz="900" dirty="0">
                <a:solidFill>
                  <a:schemeClr val="tx1">
                    <a:lumMod val="50000"/>
                    <a:lumOff val="50000"/>
                  </a:schemeClr>
                </a:solidFill>
                <a:latin typeface="Calibri" charset="0"/>
                <a:ea typeface="MS PGothic" charset="-128"/>
              </a:rPr>
              <a:t> is an agriculture analytics platform that leverages computer vision and artificial intelligence to help farmers to manage and improve their crop yields</a:t>
            </a:r>
          </a:p>
        </p:txBody>
      </p:sp>
      <p:sp>
        <p:nvSpPr>
          <p:cNvPr id="115" name="CuadroTexto 7">
            <a:extLst>
              <a:ext uri="{FF2B5EF4-FFF2-40B4-BE49-F238E27FC236}">
                <a16:creationId xmlns:a16="http://schemas.microsoft.com/office/drawing/2014/main" id="{146CDE7C-15BB-074C-B0B2-A23CF04E8C0F}"/>
              </a:ext>
            </a:extLst>
          </p:cNvPr>
          <p:cNvSpPr txBox="1"/>
          <p:nvPr/>
        </p:nvSpPr>
        <p:spPr bwMode="auto">
          <a:xfrm>
            <a:off x="6148881" y="2247093"/>
            <a:ext cx="1610236" cy="784830"/>
          </a:xfrm>
          <a:prstGeom prst="rect">
            <a:avLst/>
          </a:prstGeom>
          <a:noFill/>
        </p:spPr>
        <p:txBody>
          <a:bodyPr wrap="square">
            <a:spAutoFit/>
          </a:bodyPr>
          <a:lstStyle/>
          <a:p>
            <a:pPr>
              <a:defRPr/>
            </a:pPr>
            <a:r>
              <a:rPr lang="en-US" sz="900" b="1" dirty="0">
                <a:solidFill>
                  <a:schemeClr val="tx1">
                    <a:lumMod val="50000"/>
                    <a:lumOff val="50000"/>
                  </a:schemeClr>
                </a:solidFill>
                <a:latin typeface="Calibri" charset="0"/>
                <a:ea typeface="MS PGothic" charset="-128"/>
              </a:rPr>
              <a:t>Darillium</a:t>
            </a:r>
            <a:r>
              <a:rPr lang="en-US" sz="900" dirty="0">
                <a:solidFill>
                  <a:schemeClr val="tx1">
                    <a:lumMod val="50000"/>
                    <a:lumOff val="50000"/>
                  </a:schemeClr>
                </a:solidFill>
                <a:latin typeface="Calibri" charset="0"/>
                <a:ea typeface="MS PGothic" charset="-128"/>
              </a:rPr>
              <a:t> enables enterprises to efficiently deploy applicative workloads and new business services across multiple platforms and clouds</a:t>
            </a:r>
          </a:p>
        </p:txBody>
      </p:sp>
      <p:sp>
        <p:nvSpPr>
          <p:cNvPr id="116" name="CuadroTexto 7">
            <a:extLst>
              <a:ext uri="{FF2B5EF4-FFF2-40B4-BE49-F238E27FC236}">
                <a16:creationId xmlns:a16="http://schemas.microsoft.com/office/drawing/2014/main" id="{651F7C45-AD29-974B-9089-959EF50E29D4}"/>
              </a:ext>
            </a:extLst>
          </p:cNvPr>
          <p:cNvSpPr txBox="1">
            <a:spLocks noChangeArrowheads="1"/>
          </p:cNvSpPr>
          <p:nvPr/>
        </p:nvSpPr>
        <p:spPr bwMode="auto">
          <a:xfrm>
            <a:off x="7912594" y="2247093"/>
            <a:ext cx="161023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n-US" altLang="en-US" sz="900" b="1" dirty="0">
                <a:solidFill>
                  <a:srgbClr val="7F7F7F"/>
                </a:solidFill>
              </a:rPr>
              <a:t>Cheetah</a:t>
            </a:r>
            <a:r>
              <a:rPr lang="en-US" altLang="en-US" sz="900" dirty="0">
                <a:solidFill>
                  <a:srgbClr val="7F7F7F"/>
                </a:solidFill>
              </a:rPr>
              <a:t>’s e-commerce marketplace offers the simplest, fastest and most affordable solution for SMBs (restaurants) to manage their daily purchasing of supplies and services</a:t>
            </a:r>
            <a:endParaRPr lang="en-US" altLang="es-CO" sz="900" dirty="0">
              <a:solidFill>
                <a:srgbClr val="7F7F7F"/>
              </a:solidFill>
            </a:endParaRPr>
          </a:p>
        </p:txBody>
      </p:sp>
      <p:sp>
        <p:nvSpPr>
          <p:cNvPr id="126" name="CuadroTexto 21">
            <a:extLst>
              <a:ext uri="{FF2B5EF4-FFF2-40B4-BE49-F238E27FC236}">
                <a16:creationId xmlns:a16="http://schemas.microsoft.com/office/drawing/2014/main" id="{A9F8C284-C75C-7447-B193-8426EAF40076}"/>
              </a:ext>
            </a:extLst>
          </p:cNvPr>
          <p:cNvSpPr txBox="1">
            <a:spLocks noChangeArrowheads="1"/>
          </p:cNvSpPr>
          <p:nvPr/>
        </p:nvSpPr>
        <p:spPr bwMode="auto">
          <a:xfrm>
            <a:off x="873616" y="3340217"/>
            <a:ext cx="16318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s-CO" sz="900" b="1" dirty="0">
                <a:solidFill>
                  <a:srgbClr val="262626"/>
                </a:solidFill>
              </a:rPr>
              <a:t>Lead $15m Series A II</a:t>
            </a:r>
            <a:endParaRPr lang="en-US" altLang="en-US" sz="900" dirty="0">
              <a:solidFill>
                <a:srgbClr val="7F7F7F"/>
              </a:solidFill>
            </a:endParaRPr>
          </a:p>
          <a:p>
            <a:pPr eaLnBrk="1" hangingPunct="1">
              <a:lnSpc>
                <a:spcPct val="100000"/>
              </a:lnSpc>
              <a:spcBef>
                <a:spcPct val="0"/>
              </a:spcBef>
              <a:buFontTx/>
              <a:buNone/>
            </a:pPr>
            <a:r>
              <a:rPr lang="en-US" altLang="en-US" sz="900" dirty="0">
                <a:solidFill>
                  <a:srgbClr val="7F7F7F"/>
                </a:solidFill>
              </a:rPr>
              <a:t>Coinvestors: Oak HCFT, GPV</a:t>
            </a:r>
          </a:p>
        </p:txBody>
      </p:sp>
      <p:sp>
        <p:nvSpPr>
          <p:cNvPr id="127" name="CuadroTexto 21">
            <a:extLst>
              <a:ext uri="{FF2B5EF4-FFF2-40B4-BE49-F238E27FC236}">
                <a16:creationId xmlns:a16="http://schemas.microsoft.com/office/drawing/2014/main" id="{F86CF886-0616-6840-91B3-F5E1273FE58B}"/>
              </a:ext>
            </a:extLst>
          </p:cNvPr>
          <p:cNvSpPr txBox="1">
            <a:spLocks noChangeArrowheads="1"/>
          </p:cNvSpPr>
          <p:nvPr/>
        </p:nvSpPr>
        <p:spPr bwMode="auto">
          <a:xfrm>
            <a:off x="2626095" y="3353750"/>
            <a:ext cx="164428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s-CO" sz="900" b="1" dirty="0">
                <a:solidFill>
                  <a:srgbClr val="262626"/>
                </a:solidFill>
              </a:rPr>
              <a:t>Lead $6m Seed</a:t>
            </a:r>
          </a:p>
          <a:p>
            <a:pPr eaLnBrk="1" hangingPunct="1">
              <a:lnSpc>
                <a:spcPct val="100000"/>
              </a:lnSpc>
              <a:spcBef>
                <a:spcPct val="0"/>
              </a:spcBef>
              <a:buFontTx/>
              <a:buNone/>
            </a:pPr>
            <a:r>
              <a:rPr lang="en-US" altLang="en-US" sz="900" dirty="0">
                <a:solidFill>
                  <a:srgbClr val="7F7F7F"/>
                </a:solidFill>
              </a:rPr>
              <a:t>Coinvestors: Swan &amp; Legend, Communitas Capital</a:t>
            </a:r>
          </a:p>
        </p:txBody>
      </p:sp>
      <p:sp>
        <p:nvSpPr>
          <p:cNvPr id="128" name="CuadroTexto 21">
            <a:extLst>
              <a:ext uri="{FF2B5EF4-FFF2-40B4-BE49-F238E27FC236}">
                <a16:creationId xmlns:a16="http://schemas.microsoft.com/office/drawing/2014/main" id="{F00663E7-178F-114E-B359-BB0E2259C7D4}"/>
              </a:ext>
            </a:extLst>
          </p:cNvPr>
          <p:cNvSpPr txBox="1">
            <a:spLocks noChangeArrowheads="1"/>
          </p:cNvSpPr>
          <p:nvPr/>
        </p:nvSpPr>
        <p:spPr bwMode="auto">
          <a:xfrm>
            <a:off x="4385168" y="3340217"/>
            <a:ext cx="180193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n-US" sz="900" b="1" dirty="0">
                <a:solidFill>
                  <a:srgbClr val="262626"/>
                </a:solidFill>
              </a:rPr>
              <a:t>Lead $6m Series A</a:t>
            </a:r>
          </a:p>
          <a:p>
            <a:pPr eaLnBrk="1" hangingPunct="1">
              <a:lnSpc>
                <a:spcPct val="100000"/>
              </a:lnSpc>
              <a:spcBef>
                <a:spcPct val="0"/>
              </a:spcBef>
              <a:buFontTx/>
              <a:buNone/>
            </a:pPr>
            <a:r>
              <a:rPr lang="en-US" altLang="en-US" sz="900" dirty="0">
                <a:solidFill>
                  <a:srgbClr val="7F7F7F"/>
                </a:solidFill>
              </a:rPr>
              <a:t>Coinvestors: 3G Capital, </a:t>
            </a:r>
          </a:p>
          <a:p>
            <a:pPr eaLnBrk="1" hangingPunct="1">
              <a:lnSpc>
                <a:spcPct val="100000"/>
              </a:lnSpc>
              <a:spcBef>
                <a:spcPct val="0"/>
              </a:spcBef>
              <a:buFontTx/>
              <a:buNone/>
            </a:pPr>
            <a:r>
              <a:rPr lang="en-US" altLang="en-US" sz="900" dirty="0">
                <a:solidFill>
                  <a:srgbClr val="7F7F7F"/>
                </a:solidFill>
              </a:rPr>
              <a:t>Canaan Ventures</a:t>
            </a:r>
          </a:p>
        </p:txBody>
      </p:sp>
      <p:sp>
        <p:nvSpPr>
          <p:cNvPr id="129" name="CuadroTexto 21">
            <a:extLst>
              <a:ext uri="{FF2B5EF4-FFF2-40B4-BE49-F238E27FC236}">
                <a16:creationId xmlns:a16="http://schemas.microsoft.com/office/drawing/2014/main" id="{95331EEB-44F1-4549-A64F-E2B862B5BAFD}"/>
              </a:ext>
            </a:extLst>
          </p:cNvPr>
          <p:cNvSpPr txBox="1">
            <a:spLocks noChangeArrowheads="1"/>
          </p:cNvSpPr>
          <p:nvPr/>
        </p:nvSpPr>
        <p:spPr bwMode="auto">
          <a:xfrm>
            <a:off x="6160120" y="3349742"/>
            <a:ext cx="16318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n-US" sz="900" b="1" dirty="0">
                <a:solidFill>
                  <a:srgbClr val="262626"/>
                </a:solidFill>
              </a:rPr>
              <a:t>Lead $2m Seed</a:t>
            </a:r>
          </a:p>
          <a:p>
            <a:pPr eaLnBrk="1" hangingPunct="1">
              <a:lnSpc>
                <a:spcPct val="100000"/>
              </a:lnSpc>
              <a:spcBef>
                <a:spcPct val="0"/>
              </a:spcBef>
              <a:buFontTx/>
              <a:buNone/>
            </a:pPr>
            <a:r>
              <a:rPr lang="en-US" altLang="en-US" sz="900" dirty="0">
                <a:solidFill>
                  <a:srgbClr val="7F7F7F"/>
                </a:solidFill>
              </a:rPr>
              <a:t>Coinvestors: Janvest</a:t>
            </a:r>
          </a:p>
        </p:txBody>
      </p:sp>
      <p:sp>
        <p:nvSpPr>
          <p:cNvPr id="130" name="CuadroTexto 21">
            <a:extLst>
              <a:ext uri="{FF2B5EF4-FFF2-40B4-BE49-F238E27FC236}">
                <a16:creationId xmlns:a16="http://schemas.microsoft.com/office/drawing/2014/main" id="{CE9C20BF-3BFD-D946-BA44-B68A97118431}"/>
              </a:ext>
            </a:extLst>
          </p:cNvPr>
          <p:cNvSpPr txBox="1">
            <a:spLocks noChangeArrowheads="1"/>
          </p:cNvSpPr>
          <p:nvPr/>
        </p:nvSpPr>
        <p:spPr bwMode="auto">
          <a:xfrm>
            <a:off x="7912595" y="3349742"/>
            <a:ext cx="164306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s-CO" sz="900" b="1" dirty="0">
                <a:solidFill>
                  <a:srgbClr val="262626"/>
                </a:solidFill>
              </a:rPr>
              <a:t>Lead $21m Series A II</a:t>
            </a:r>
            <a:endParaRPr lang="en-US" altLang="en-US" sz="900" dirty="0">
              <a:solidFill>
                <a:srgbClr val="7F7F7F"/>
              </a:solidFill>
            </a:endParaRPr>
          </a:p>
          <a:p>
            <a:pPr eaLnBrk="1" hangingPunct="1">
              <a:lnSpc>
                <a:spcPct val="100000"/>
              </a:lnSpc>
              <a:spcBef>
                <a:spcPct val="0"/>
              </a:spcBef>
              <a:buFontTx/>
              <a:buNone/>
            </a:pPr>
            <a:r>
              <a:rPr lang="en-US" altLang="en-US" sz="900" dirty="0">
                <a:solidFill>
                  <a:srgbClr val="7F7F7F"/>
                </a:solidFill>
              </a:rPr>
              <a:t>Coinvestors: Eclipse, ICONiQ, DST, Floodgate</a:t>
            </a:r>
          </a:p>
        </p:txBody>
      </p:sp>
      <p:sp>
        <p:nvSpPr>
          <p:cNvPr id="138" name="Rectángulo 20">
            <a:extLst>
              <a:ext uri="{FF2B5EF4-FFF2-40B4-BE49-F238E27FC236}">
                <a16:creationId xmlns:a16="http://schemas.microsoft.com/office/drawing/2014/main" id="{7687922D-D55D-3B48-ADA1-193D5FAB5302}"/>
              </a:ext>
            </a:extLst>
          </p:cNvPr>
          <p:cNvSpPr/>
          <p:nvPr/>
        </p:nvSpPr>
        <p:spPr bwMode="auto">
          <a:xfrm>
            <a:off x="873615" y="3866344"/>
            <a:ext cx="1631821" cy="46037"/>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ltLang="es-CO">
              <a:solidFill>
                <a:srgbClr val="FFFFFF"/>
              </a:solidFill>
              <a:ea typeface="MS PGothic" pitchFamily="34" charset="-128"/>
            </a:endParaRPr>
          </a:p>
        </p:txBody>
      </p:sp>
      <p:sp>
        <p:nvSpPr>
          <p:cNvPr id="140" name="Rectángulo 20">
            <a:extLst>
              <a:ext uri="{FF2B5EF4-FFF2-40B4-BE49-F238E27FC236}">
                <a16:creationId xmlns:a16="http://schemas.microsoft.com/office/drawing/2014/main" id="{7687922D-D55D-3B48-ADA1-193D5FAB5302}"/>
              </a:ext>
            </a:extLst>
          </p:cNvPr>
          <p:cNvSpPr/>
          <p:nvPr/>
        </p:nvSpPr>
        <p:spPr bwMode="auto">
          <a:xfrm>
            <a:off x="2632444" y="3866344"/>
            <a:ext cx="1631821" cy="46037"/>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ltLang="es-CO">
              <a:solidFill>
                <a:srgbClr val="FFFFFF"/>
              </a:solidFill>
              <a:ea typeface="MS PGothic" pitchFamily="34" charset="-128"/>
            </a:endParaRPr>
          </a:p>
        </p:txBody>
      </p:sp>
      <p:sp>
        <p:nvSpPr>
          <p:cNvPr id="142" name="Rectángulo 20">
            <a:extLst>
              <a:ext uri="{FF2B5EF4-FFF2-40B4-BE49-F238E27FC236}">
                <a16:creationId xmlns:a16="http://schemas.microsoft.com/office/drawing/2014/main" id="{7687922D-D55D-3B48-ADA1-193D5FAB5302}"/>
              </a:ext>
            </a:extLst>
          </p:cNvPr>
          <p:cNvSpPr/>
          <p:nvPr/>
        </p:nvSpPr>
        <p:spPr bwMode="auto">
          <a:xfrm>
            <a:off x="4397916" y="3866344"/>
            <a:ext cx="1631821" cy="46037"/>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ltLang="es-CO">
              <a:solidFill>
                <a:srgbClr val="FFFFFF"/>
              </a:solidFill>
              <a:ea typeface="MS PGothic" pitchFamily="34" charset="-128"/>
            </a:endParaRPr>
          </a:p>
        </p:txBody>
      </p:sp>
      <p:sp>
        <p:nvSpPr>
          <p:cNvPr id="151" name="CuadroTexto 20">
            <a:extLst>
              <a:ext uri="{FF2B5EF4-FFF2-40B4-BE49-F238E27FC236}">
                <a16:creationId xmlns:a16="http://schemas.microsoft.com/office/drawing/2014/main" id="{70C73A37-E3F2-7249-AFE3-02A387484D3F}"/>
              </a:ext>
            </a:extLst>
          </p:cNvPr>
          <p:cNvSpPr txBox="1">
            <a:spLocks noChangeArrowheads="1"/>
          </p:cNvSpPr>
          <p:nvPr/>
        </p:nvSpPr>
        <p:spPr bwMode="auto">
          <a:xfrm>
            <a:off x="1318117" y="1334282"/>
            <a:ext cx="1182686" cy="338554"/>
          </a:xfrm>
          <a:prstGeom prst="rect">
            <a:avLst/>
          </a:prstGeom>
          <a:solidFill>
            <a:schemeClr val="bg1"/>
          </a:solidFill>
          <a:ln w="9525">
            <a:solidFill>
              <a:srgbClr val="B59E6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n-US" altLang="en-US" sz="800" dirty="0"/>
              <a:t>Raised $40m Series B</a:t>
            </a:r>
          </a:p>
          <a:p>
            <a:pPr algn="ctr" eaLnBrk="1" hangingPunct="1">
              <a:lnSpc>
                <a:spcPct val="100000"/>
              </a:lnSpc>
              <a:spcBef>
                <a:spcPct val="0"/>
              </a:spcBef>
              <a:buFontTx/>
              <a:buNone/>
            </a:pPr>
            <a:r>
              <a:rPr lang="en-US" altLang="en-US" sz="800" dirty="0"/>
              <a:t>2.1X Valuation Increase</a:t>
            </a:r>
          </a:p>
        </p:txBody>
      </p:sp>
      <p:sp>
        <p:nvSpPr>
          <p:cNvPr id="152" name="CuadroTexto 20">
            <a:extLst>
              <a:ext uri="{FF2B5EF4-FFF2-40B4-BE49-F238E27FC236}">
                <a16:creationId xmlns:a16="http://schemas.microsoft.com/office/drawing/2014/main" id="{66E42865-74A5-5E40-AF8F-5248F08F97A2}"/>
              </a:ext>
            </a:extLst>
          </p:cNvPr>
          <p:cNvSpPr txBox="1">
            <a:spLocks noChangeArrowheads="1"/>
          </p:cNvSpPr>
          <p:nvPr/>
        </p:nvSpPr>
        <p:spPr bwMode="auto">
          <a:xfrm>
            <a:off x="3090913" y="1334282"/>
            <a:ext cx="1173352" cy="338554"/>
          </a:xfrm>
          <a:prstGeom prst="rect">
            <a:avLst/>
          </a:prstGeom>
          <a:solidFill>
            <a:schemeClr val="bg1"/>
          </a:solidFill>
          <a:ln w="9525">
            <a:solidFill>
              <a:srgbClr val="B59E6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n-US" altLang="en-US" sz="800" dirty="0"/>
              <a:t>Raised $8m Series B</a:t>
            </a:r>
          </a:p>
          <a:p>
            <a:pPr algn="ctr" eaLnBrk="1" hangingPunct="1">
              <a:lnSpc>
                <a:spcPct val="100000"/>
              </a:lnSpc>
              <a:spcBef>
                <a:spcPct val="0"/>
              </a:spcBef>
              <a:buFontTx/>
              <a:buNone/>
            </a:pPr>
            <a:r>
              <a:rPr lang="en-US" altLang="en-US" sz="800" dirty="0"/>
              <a:t>2.2x Valuation Increase</a:t>
            </a:r>
          </a:p>
        </p:txBody>
      </p:sp>
      <p:sp>
        <p:nvSpPr>
          <p:cNvPr id="153" name="CuadroTexto 20">
            <a:extLst>
              <a:ext uri="{FF2B5EF4-FFF2-40B4-BE49-F238E27FC236}">
                <a16:creationId xmlns:a16="http://schemas.microsoft.com/office/drawing/2014/main" id="{CD0048B5-262E-5E41-9053-984EF27315D6}"/>
              </a:ext>
            </a:extLst>
          </p:cNvPr>
          <p:cNvSpPr txBox="1">
            <a:spLocks noChangeArrowheads="1"/>
          </p:cNvSpPr>
          <p:nvPr/>
        </p:nvSpPr>
        <p:spPr bwMode="auto">
          <a:xfrm>
            <a:off x="4715114" y="1334372"/>
            <a:ext cx="1331866" cy="338554"/>
          </a:xfrm>
          <a:prstGeom prst="rect">
            <a:avLst/>
          </a:prstGeom>
          <a:solidFill>
            <a:schemeClr val="bg1"/>
          </a:solidFill>
          <a:ln w="9525">
            <a:solidFill>
              <a:srgbClr val="B59E6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n-US" altLang="en-US" sz="800" dirty="0"/>
              <a:t>Executing $17.5m Series B</a:t>
            </a:r>
          </a:p>
          <a:p>
            <a:pPr algn="ctr" eaLnBrk="1" hangingPunct="1">
              <a:lnSpc>
                <a:spcPct val="100000"/>
              </a:lnSpc>
              <a:spcBef>
                <a:spcPct val="0"/>
              </a:spcBef>
              <a:buFontTx/>
              <a:buNone/>
            </a:pPr>
            <a:r>
              <a:rPr lang="en-US" altLang="en-US" sz="800" dirty="0"/>
              <a:t>2.7X Valuation Increase</a:t>
            </a:r>
          </a:p>
        </p:txBody>
      </p:sp>
      <p:sp>
        <p:nvSpPr>
          <p:cNvPr id="74" name="Rectángulo 20">
            <a:extLst>
              <a:ext uri="{FF2B5EF4-FFF2-40B4-BE49-F238E27FC236}">
                <a16:creationId xmlns:a16="http://schemas.microsoft.com/office/drawing/2014/main" id="{006C5CBE-2A60-8747-A00F-19B74852D288}"/>
              </a:ext>
            </a:extLst>
          </p:cNvPr>
          <p:cNvSpPr/>
          <p:nvPr/>
        </p:nvSpPr>
        <p:spPr bwMode="auto">
          <a:xfrm>
            <a:off x="6154500" y="3855107"/>
            <a:ext cx="1631821" cy="46037"/>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ltLang="es-CO">
              <a:solidFill>
                <a:srgbClr val="FFFFFF"/>
              </a:solidFill>
              <a:ea typeface="MS PGothic" pitchFamily="34" charset="-128"/>
            </a:endParaRPr>
          </a:p>
        </p:txBody>
      </p:sp>
      <p:sp>
        <p:nvSpPr>
          <p:cNvPr id="75" name="Rectángulo 20">
            <a:extLst>
              <a:ext uri="{FF2B5EF4-FFF2-40B4-BE49-F238E27FC236}">
                <a16:creationId xmlns:a16="http://schemas.microsoft.com/office/drawing/2014/main" id="{A9A9CBE4-9245-2449-8BC0-127440B9ED73}"/>
              </a:ext>
            </a:extLst>
          </p:cNvPr>
          <p:cNvSpPr/>
          <p:nvPr/>
        </p:nvSpPr>
        <p:spPr bwMode="auto">
          <a:xfrm>
            <a:off x="7928595" y="3843325"/>
            <a:ext cx="1631821" cy="46037"/>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ltLang="es-CO">
              <a:solidFill>
                <a:srgbClr val="FFFFFF"/>
              </a:solidFill>
              <a:ea typeface="MS PGothic" pitchFamily="34" charset="-128"/>
            </a:endParaRPr>
          </a:p>
        </p:txBody>
      </p:sp>
      <p:sp>
        <p:nvSpPr>
          <p:cNvPr id="94" name="93 Rectángulo"/>
          <p:cNvSpPr/>
          <p:nvPr/>
        </p:nvSpPr>
        <p:spPr>
          <a:xfrm>
            <a:off x="9681673" y="1585105"/>
            <a:ext cx="1643060" cy="231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6" name="Picture 31">
            <a:extLst>
              <a:ext uri="{FF2B5EF4-FFF2-40B4-BE49-F238E27FC236}">
                <a16:creationId xmlns:a16="http://schemas.microsoft.com/office/drawing/2014/main" id="{3D702C43-12F6-4C4E-B084-0F551CEBE3AA}"/>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9681673" y="1593044"/>
            <a:ext cx="1652585" cy="58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CuadroTexto 7">
            <a:extLst>
              <a:ext uri="{FF2B5EF4-FFF2-40B4-BE49-F238E27FC236}">
                <a16:creationId xmlns:a16="http://schemas.microsoft.com/office/drawing/2014/main" id="{AD630FB3-EA2C-F947-888B-B867F51FA07B}"/>
              </a:ext>
            </a:extLst>
          </p:cNvPr>
          <p:cNvSpPr txBox="1"/>
          <p:nvPr/>
        </p:nvSpPr>
        <p:spPr bwMode="auto">
          <a:xfrm>
            <a:off x="9681673" y="2230452"/>
            <a:ext cx="1652585" cy="1015663"/>
          </a:xfrm>
          <a:prstGeom prst="rect">
            <a:avLst/>
          </a:prstGeom>
          <a:noFill/>
        </p:spPr>
        <p:txBody>
          <a:bodyPr wrap="square">
            <a:spAutoFit/>
          </a:bodyPr>
          <a:lstStyle/>
          <a:p>
            <a:pPr>
              <a:defRPr/>
            </a:pPr>
            <a:r>
              <a:rPr lang="en-US" sz="1000" b="1" dirty="0">
                <a:solidFill>
                  <a:schemeClr val="tx1">
                    <a:lumMod val="50000"/>
                    <a:lumOff val="50000"/>
                  </a:schemeClr>
                </a:solidFill>
                <a:latin typeface="Calibri" charset="0"/>
                <a:ea typeface="MS PGothic" charset="-128"/>
              </a:rPr>
              <a:t>CNVRG</a:t>
            </a:r>
            <a:r>
              <a:rPr lang="en-US" sz="1000" dirty="0">
                <a:solidFill>
                  <a:schemeClr val="tx1">
                    <a:lumMod val="50000"/>
                    <a:lumOff val="50000"/>
                  </a:schemeClr>
                </a:solidFill>
                <a:latin typeface="Calibri" charset="0"/>
                <a:ea typeface="MS PGothic" charset="-128"/>
              </a:rPr>
              <a:t> is a data science platform that helps companies manage, build and automate machine learning from research to production </a:t>
            </a:r>
            <a:endParaRPr lang="en-US" altLang="es-CO" sz="1000" dirty="0">
              <a:solidFill>
                <a:schemeClr val="tx1">
                  <a:lumMod val="50000"/>
                  <a:lumOff val="50000"/>
                </a:schemeClr>
              </a:solidFill>
              <a:latin typeface="Calibri" charset="0"/>
              <a:ea typeface="MS PGothic" charset="-128"/>
            </a:endParaRPr>
          </a:p>
        </p:txBody>
      </p:sp>
      <p:sp>
        <p:nvSpPr>
          <p:cNvPr id="131" name="CuadroTexto 21">
            <a:extLst>
              <a:ext uri="{FF2B5EF4-FFF2-40B4-BE49-F238E27FC236}">
                <a16:creationId xmlns:a16="http://schemas.microsoft.com/office/drawing/2014/main" id="{15593773-C175-7741-AB51-EC532738563B}"/>
              </a:ext>
            </a:extLst>
          </p:cNvPr>
          <p:cNvSpPr txBox="1">
            <a:spLocks noChangeArrowheads="1"/>
          </p:cNvSpPr>
          <p:nvPr/>
        </p:nvSpPr>
        <p:spPr bwMode="auto">
          <a:xfrm>
            <a:off x="9690294" y="3344224"/>
            <a:ext cx="16439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s-CO" sz="900" b="1" dirty="0">
                <a:solidFill>
                  <a:srgbClr val="262626"/>
                </a:solidFill>
              </a:rPr>
              <a:t>Lead $6m Series A </a:t>
            </a:r>
          </a:p>
          <a:p>
            <a:pPr eaLnBrk="1" hangingPunct="1">
              <a:lnSpc>
                <a:spcPct val="100000"/>
              </a:lnSpc>
              <a:spcBef>
                <a:spcPct val="0"/>
              </a:spcBef>
              <a:buFontTx/>
              <a:buNone/>
            </a:pPr>
            <a:r>
              <a:rPr lang="en-US" altLang="en-US" sz="900" dirty="0">
                <a:solidFill>
                  <a:srgbClr val="7F7F7F"/>
                </a:solidFill>
              </a:rPr>
              <a:t>Coinvestors: JVP</a:t>
            </a:r>
          </a:p>
        </p:txBody>
      </p:sp>
      <p:sp>
        <p:nvSpPr>
          <p:cNvPr id="95" name="94 Rectángulo"/>
          <p:cNvSpPr/>
          <p:nvPr/>
        </p:nvSpPr>
        <p:spPr>
          <a:xfrm>
            <a:off x="857741" y="4126947"/>
            <a:ext cx="1643060" cy="231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6" name="95 Rectángulo"/>
          <p:cNvSpPr/>
          <p:nvPr/>
        </p:nvSpPr>
        <p:spPr>
          <a:xfrm>
            <a:off x="2621454" y="4126947"/>
            <a:ext cx="1643060" cy="231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7" name="96 Rectángulo"/>
          <p:cNvSpPr/>
          <p:nvPr/>
        </p:nvSpPr>
        <p:spPr>
          <a:xfrm>
            <a:off x="4385167" y="4126947"/>
            <a:ext cx="1643060" cy="231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7" name="Picture 33">
            <a:extLst>
              <a:ext uri="{FF2B5EF4-FFF2-40B4-BE49-F238E27FC236}">
                <a16:creationId xmlns:a16="http://schemas.microsoft.com/office/drawing/2014/main" id="{DF9A29F7-8745-3D42-A79C-8F0F8D8F4C27}"/>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857742" y="4126948"/>
            <a:ext cx="1643060" cy="63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50">
            <a:extLst>
              <a:ext uri="{FF2B5EF4-FFF2-40B4-BE49-F238E27FC236}">
                <a16:creationId xmlns:a16="http://schemas.microsoft.com/office/drawing/2014/main" id="{8019AFAB-DCB3-EE40-B3E6-2ABA1EEDD436}"/>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4385167" y="4128534"/>
            <a:ext cx="1645516" cy="63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CuadroTexto 7">
            <a:extLst>
              <a:ext uri="{FF2B5EF4-FFF2-40B4-BE49-F238E27FC236}">
                <a16:creationId xmlns:a16="http://schemas.microsoft.com/office/drawing/2014/main" id="{17F5CDE6-8CD0-C143-9942-84FA75A2B87E}"/>
              </a:ext>
            </a:extLst>
          </p:cNvPr>
          <p:cNvSpPr txBox="1"/>
          <p:nvPr/>
        </p:nvSpPr>
        <p:spPr bwMode="auto">
          <a:xfrm>
            <a:off x="857742" y="4806397"/>
            <a:ext cx="1643060" cy="784830"/>
          </a:xfrm>
          <a:prstGeom prst="rect">
            <a:avLst/>
          </a:prstGeom>
          <a:noFill/>
        </p:spPr>
        <p:txBody>
          <a:bodyPr wrap="square">
            <a:spAutoFit/>
          </a:bodyPr>
          <a:lstStyle/>
          <a:p>
            <a:pPr>
              <a:defRPr/>
            </a:pPr>
            <a:r>
              <a:rPr lang="en-US" sz="900" b="1" dirty="0">
                <a:solidFill>
                  <a:schemeClr val="tx1">
                    <a:lumMod val="50000"/>
                    <a:lumOff val="50000"/>
                  </a:schemeClr>
                </a:solidFill>
                <a:latin typeface="Calibri" charset="0"/>
                <a:ea typeface="MS PGothic" charset="-128"/>
              </a:rPr>
              <a:t>Solidus Labs </a:t>
            </a:r>
            <a:r>
              <a:rPr lang="en-US" sz="900" dirty="0">
                <a:solidFill>
                  <a:schemeClr val="tx1">
                    <a:lumMod val="50000"/>
                    <a:lumOff val="50000"/>
                  </a:schemeClr>
                </a:solidFill>
                <a:latin typeface="Calibri" charset="0"/>
                <a:ea typeface="MS PGothic" charset="-128"/>
              </a:rPr>
              <a:t>develops trade surveillance software to combat blockchain based trading market manipulation and fraud</a:t>
            </a:r>
            <a:endParaRPr lang="en-US" altLang="es-CO" sz="900" dirty="0">
              <a:solidFill>
                <a:schemeClr val="tx1">
                  <a:lumMod val="50000"/>
                  <a:lumOff val="50000"/>
                </a:schemeClr>
              </a:solidFill>
              <a:latin typeface="Calibri" charset="0"/>
              <a:ea typeface="MS PGothic" charset="-128"/>
            </a:endParaRPr>
          </a:p>
        </p:txBody>
      </p:sp>
      <p:sp>
        <p:nvSpPr>
          <p:cNvPr id="119" name="CuadroTexto 7">
            <a:extLst>
              <a:ext uri="{FF2B5EF4-FFF2-40B4-BE49-F238E27FC236}">
                <a16:creationId xmlns:a16="http://schemas.microsoft.com/office/drawing/2014/main" id="{B3CFA202-9F67-E949-8A0E-EB0C675B7ABE}"/>
              </a:ext>
            </a:extLst>
          </p:cNvPr>
          <p:cNvSpPr txBox="1"/>
          <p:nvPr/>
        </p:nvSpPr>
        <p:spPr bwMode="auto">
          <a:xfrm>
            <a:off x="2621454" y="4806397"/>
            <a:ext cx="1643060" cy="784830"/>
          </a:xfrm>
          <a:prstGeom prst="rect">
            <a:avLst/>
          </a:prstGeom>
          <a:noFill/>
        </p:spPr>
        <p:txBody>
          <a:bodyPr wrap="square">
            <a:spAutoFit/>
          </a:bodyPr>
          <a:lstStyle/>
          <a:p>
            <a:pPr>
              <a:defRPr/>
            </a:pPr>
            <a:r>
              <a:rPr lang="en-US" sz="900" b="1" dirty="0">
                <a:solidFill>
                  <a:schemeClr val="tx1">
                    <a:lumMod val="50000"/>
                    <a:lumOff val="50000"/>
                  </a:schemeClr>
                </a:solidFill>
                <a:latin typeface="Calibri" charset="0"/>
                <a:ea typeface="MS PGothic" charset="-128"/>
              </a:rPr>
              <a:t>AIRBUD’s </a:t>
            </a:r>
            <a:r>
              <a:rPr lang="en-US" altLang="en-US" sz="900" dirty="0">
                <a:solidFill>
                  <a:schemeClr val="tx1">
                    <a:lumMod val="50000"/>
                    <a:lumOff val="50000"/>
                  </a:schemeClr>
                </a:solidFill>
                <a:latin typeface="Calibri" charset="0"/>
                <a:ea typeface="MS PGothic" charset="-128"/>
              </a:rPr>
              <a:t>plug and play AI platform enables websites to offer a conversational bot to allow customer to more naturally and easily transact.</a:t>
            </a:r>
            <a:endParaRPr lang="en-US" altLang="es-CO" sz="900" dirty="0">
              <a:solidFill>
                <a:schemeClr val="tx1">
                  <a:lumMod val="50000"/>
                  <a:lumOff val="50000"/>
                </a:schemeClr>
              </a:solidFill>
              <a:latin typeface="Calibri" charset="0"/>
              <a:ea typeface="MS PGothic" charset="-128"/>
            </a:endParaRPr>
          </a:p>
        </p:txBody>
      </p:sp>
      <p:sp>
        <p:nvSpPr>
          <p:cNvPr id="120" name="CuadroTexto 7">
            <a:extLst>
              <a:ext uri="{FF2B5EF4-FFF2-40B4-BE49-F238E27FC236}">
                <a16:creationId xmlns:a16="http://schemas.microsoft.com/office/drawing/2014/main" id="{74854BE1-48AC-D643-A23F-303F607F6AAB}"/>
              </a:ext>
            </a:extLst>
          </p:cNvPr>
          <p:cNvSpPr txBox="1"/>
          <p:nvPr/>
        </p:nvSpPr>
        <p:spPr bwMode="auto">
          <a:xfrm>
            <a:off x="4391566" y="4806397"/>
            <a:ext cx="1655414" cy="923330"/>
          </a:xfrm>
          <a:prstGeom prst="rect">
            <a:avLst/>
          </a:prstGeom>
          <a:noFill/>
        </p:spPr>
        <p:txBody>
          <a:bodyPr wrap="square">
            <a:spAutoFit/>
          </a:bodyPr>
          <a:lstStyle/>
          <a:p>
            <a:pPr>
              <a:defRPr/>
            </a:pPr>
            <a:r>
              <a:rPr lang="en-US" sz="900" b="1" dirty="0">
                <a:solidFill>
                  <a:schemeClr val="tx1">
                    <a:lumMod val="50000"/>
                    <a:lumOff val="50000"/>
                  </a:schemeClr>
                </a:solidFill>
                <a:latin typeface="Calibri" charset="0"/>
                <a:ea typeface="MS PGothic" charset="-128"/>
              </a:rPr>
              <a:t>STRIGO</a:t>
            </a:r>
            <a:r>
              <a:rPr lang="en-US" altLang="en-US" sz="900" dirty="0">
                <a:solidFill>
                  <a:schemeClr val="tx1">
                    <a:lumMod val="50000"/>
                    <a:lumOff val="50000"/>
                  </a:schemeClr>
                </a:solidFill>
                <a:latin typeface="Calibri" charset="0"/>
                <a:ea typeface="MS PGothic" charset="-128"/>
              </a:rPr>
              <a:t> is enhancing SaaS customer training by improving the training experience for customers while empowering SaaS companies to offer more effective and flexible training</a:t>
            </a:r>
            <a:endParaRPr lang="en-US" altLang="es-CO" sz="900" dirty="0">
              <a:solidFill>
                <a:schemeClr val="tx1">
                  <a:lumMod val="50000"/>
                  <a:lumOff val="50000"/>
                </a:schemeClr>
              </a:solidFill>
              <a:latin typeface="Calibri" charset="0"/>
              <a:ea typeface="MS PGothic" charset="-128"/>
            </a:endParaRPr>
          </a:p>
        </p:txBody>
      </p:sp>
      <p:sp>
        <p:nvSpPr>
          <p:cNvPr id="132" name="CuadroTexto 21">
            <a:extLst>
              <a:ext uri="{FF2B5EF4-FFF2-40B4-BE49-F238E27FC236}">
                <a16:creationId xmlns:a16="http://schemas.microsoft.com/office/drawing/2014/main" id="{26964742-7ED5-C149-A66D-E478E7A83CBB}"/>
              </a:ext>
            </a:extLst>
          </p:cNvPr>
          <p:cNvSpPr txBox="1">
            <a:spLocks noChangeArrowheads="1"/>
          </p:cNvSpPr>
          <p:nvPr/>
        </p:nvSpPr>
        <p:spPr bwMode="auto">
          <a:xfrm>
            <a:off x="857741" y="5924852"/>
            <a:ext cx="16476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s-CO" sz="900" b="1" dirty="0">
                <a:solidFill>
                  <a:srgbClr val="262626"/>
                </a:solidFill>
              </a:rPr>
              <a:t>Lead $3.5m Seed</a:t>
            </a:r>
          </a:p>
          <a:p>
            <a:pPr eaLnBrk="1" hangingPunct="1">
              <a:lnSpc>
                <a:spcPct val="100000"/>
              </a:lnSpc>
              <a:spcBef>
                <a:spcPct val="0"/>
              </a:spcBef>
              <a:buFontTx/>
              <a:buNone/>
            </a:pPr>
            <a:r>
              <a:rPr lang="en-US" altLang="en-US" sz="900" dirty="0">
                <a:solidFill>
                  <a:srgbClr val="7F7F7F"/>
                </a:solidFill>
              </a:rPr>
              <a:t>Coinvestors: GFC</a:t>
            </a:r>
          </a:p>
        </p:txBody>
      </p:sp>
      <p:sp>
        <p:nvSpPr>
          <p:cNvPr id="133" name="CuadroTexto 21">
            <a:extLst>
              <a:ext uri="{FF2B5EF4-FFF2-40B4-BE49-F238E27FC236}">
                <a16:creationId xmlns:a16="http://schemas.microsoft.com/office/drawing/2014/main" id="{1BA7BD38-8269-1E4D-9A83-EA58C1F95FA7}"/>
              </a:ext>
            </a:extLst>
          </p:cNvPr>
          <p:cNvSpPr txBox="1">
            <a:spLocks noChangeArrowheads="1"/>
          </p:cNvSpPr>
          <p:nvPr/>
        </p:nvSpPr>
        <p:spPr bwMode="auto">
          <a:xfrm>
            <a:off x="2622687" y="5924852"/>
            <a:ext cx="16476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s-CO" sz="900" b="1" dirty="0">
                <a:solidFill>
                  <a:srgbClr val="262626"/>
                </a:solidFill>
              </a:rPr>
              <a:t>Lead $3.8m Seed</a:t>
            </a:r>
          </a:p>
          <a:p>
            <a:pPr eaLnBrk="1" hangingPunct="1">
              <a:lnSpc>
                <a:spcPct val="100000"/>
              </a:lnSpc>
              <a:spcBef>
                <a:spcPct val="0"/>
              </a:spcBef>
              <a:buFontTx/>
              <a:buNone/>
            </a:pPr>
            <a:r>
              <a:rPr lang="en-US" altLang="en-US" sz="900" dirty="0">
                <a:solidFill>
                  <a:srgbClr val="7F7F7F"/>
                </a:solidFill>
              </a:rPr>
              <a:t>Coinvestors: Spider, ERA</a:t>
            </a:r>
          </a:p>
        </p:txBody>
      </p:sp>
      <p:sp>
        <p:nvSpPr>
          <p:cNvPr id="134" name="CuadroTexto 21">
            <a:extLst>
              <a:ext uri="{FF2B5EF4-FFF2-40B4-BE49-F238E27FC236}">
                <a16:creationId xmlns:a16="http://schemas.microsoft.com/office/drawing/2014/main" id="{027853EA-A906-7A4F-802D-DE188DA4676A}"/>
              </a:ext>
            </a:extLst>
          </p:cNvPr>
          <p:cNvSpPr txBox="1">
            <a:spLocks noChangeArrowheads="1"/>
          </p:cNvSpPr>
          <p:nvPr/>
        </p:nvSpPr>
        <p:spPr bwMode="auto">
          <a:xfrm>
            <a:off x="4389760" y="5924852"/>
            <a:ext cx="16476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s-CO" sz="900" b="1" dirty="0">
                <a:solidFill>
                  <a:srgbClr val="262626"/>
                </a:solidFill>
              </a:rPr>
              <a:t>Lead $2.5m Seed</a:t>
            </a:r>
          </a:p>
          <a:p>
            <a:pPr eaLnBrk="1" hangingPunct="1">
              <a:lnSpc>
                <a:spcPct val="100000"/>
              </a:lnSpc>
              <a:spcBef>
                <a:spcPct val="0"/>
              </a:spcBef>
              <a:buFontTx/>
              <a:buNone/>
            </a:pPr>
            <a:r>
              <a:rPr lang="en-US" altLang="en-US" sz="900" dirty="0">
                <a:solidFill>
                  <a:srgbClr val="7F7F7F"/>
                </a:solidFill>
              </a:rPr>
              <a:t>Coinvestors: Greycroft</a:t>
            </a:r>
          </a:p>
        </p:txBody>
      </p:sp>
      <p:sp>
        <p:nvSpPr>
          <p:cNvPr id="139" name="Rectángulo 20">
            <a:extLst>
              <a:ext uri="{FF2B5EF4-FFF2-40B4-BE49-F238E27FC236}">
                <a16:creationId xmlns:a16="http://schemas.microsoft.com/office/drawing/2014/main" id="{7687922D-D55D-3B48-ADA1-193D5FAB5302}"/>
              </a:ext>
            </a:extLst>
          </p:cNvPr>
          <p:cNvSpPr/>
          <p:nvPr/>
        </p:nvSpPr>
        <p:spPr bwMode="auto">
          <a:xfrm>
            <a:off x="857740" y="6418503"/>
            <a:ext cx="1647695" cy="46037"/>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ltLang="es-CO">
              <a:solidFill>
                <a:srgbClr val="FFFFFF"/>
              </a:solidFill>
              <a:ea typeface="MS PGothic" pitchFamily="34" charset="-128"/>
            </a:endParaRPr>
          </a:p>
        </p:txBody>
      </p:sp>
      <p:sp>
        <p:nvSpPr>
          <p:cNvPr id="141" name="Rectángulo 20">
            <a:extLst>
              <a:ext uri="{FF2B5EF4-FFF2-40B4-BE49-F238E27FC236}">
                <a16:creationId xmlns:a16="http://schemas.microsoft.com/office/drawing/2014/main" id="{7687922D-D55D-3B48-ADA1-193D5FAB5302}"/>
              </a:ext>
            </a:extLst>
          </p:cNvPr>
          <p:cNvSpPr/>
          <p:nvPr/>
        </p:nvSpPr>
        <p:spPr bwMode="auto">
          <a:xfrm>
            <a:off x="2626094" y="6418503"/>
            <a:ext cx="1647695" cy="46037"/>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ltLang="es-CO">
              <a:solidFill>
                <a:srgbClr val="FFFFFF"/>
              </a:solidFill>
              <a:ea typeface="MS PGothic" pitchFamily="34" charset="-128"/>
            </a:endParaRPr>
          </a:p>
        </p:txBody>
      </p:sp>
      <p:sp>
        <p:nvSpPr>
          <p:cNvPr id="143" name="Rectángulo 20">
            <a:extLst>
              <a:ext uri="{FF2B5EF4-FFF2-40B4-BE49-F238E27FC236}">
                <a16:creationId xmlns:a16="http://schemas.microsoft.com/office/drawing/2014/main" id="{7687922D-D55D-3B48-ADA1-193D5FAB5302}"/>
              </a:ext>
            </a:extLst>
          </p:cNvPr>
          <p:cNvSpPr/>
          <p:nvPr/>
        </p:nvSpPr>
        <p:spPr bwMode="auto">
          <a:xfrm>
            <a:off x="4382041" y="6418503"/>
            <a:ext cx="1647695" cy="46037"/>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ltLang="es-CO">
              <a:solidFill>
                <a:srgbClr val="FFFFFF"/>
              </a:solidFill>
              <a:ea typeface="MS PGothic" pitchFamily="34" charset="-128"/>
            </a:endParaRPr>
          </a:p>
        </p:txBody>
      </p:sp>
      <p:sp>
        <p:nvSpPr>
          <p:cNvPr id="77" name="Rectángulo 20">
            <a:extLst>
              <a:ext uri="{FF2B5EF4-FFF2-40B4-BE49-F238E27FC236}">
                <a16:creationId xmlns:a16="http://schemas.microsoft.com/office/drawing/2014/main" id="{ABDB3B2A-1BB4-2749-85FF-0D689ABE5A46}"/>
              </a:ext>
            </a:extLst>
          </p:cNvPr>
          <p:cNvSpPr/>
          <p:nvPr/>
        </p:nvSpPr>
        <p:spPr bwMode="auto">
          <a:xfrm>
            <a:off x="9680212" y="3832087"/>
            <a:ext cx="1631821" cy="46037"/>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ltLang="es-CO">
              <a:solidFill>
                <a:srgbClr val="FFFFFF"/>
              </a:solidFill>
              <a:ea typeface="MS PGothic" pitchFamily="34" charset="-128"/>
            </a:endParaRPr>
          </a:p>
        </p:txBody>
      </p:sp>
      <p:sp>
        <p:nvSpPr>
          <p:cNvPr id="60" name="Rectángulo 20">
            <a:extLst>
              <a:ext uri="{FF2B5EF4-FFF2-40B4-BE49-F238E27FC236}">
                <a16:creationId xmlns:a16="http://schemas.microsoft.com/office/drawing/2014/main" id="{C5B9EC9D-328B-CD4B-92AA-85BB79B482F5}"/>
              </a:ext>
            </a:extLst>
          </p:cNvPr>
          <p:cNvSpPr/>
          <p:nvPr/>
        </p:nvSpPr>
        <p:spPr bwMode="auto">
          <a:xfrm>
            <a:off x="7942808" y="3843325"/>
            <a:ext cx="1631821" cy="46037"/>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ltLang="es-CO">
              <a:solidFill>
                <a:srgbClr val="FFFFFF"/>
              </a:solidFill>
              <a:ea typeface="MS PGothic" pitchFamily="34" charset="-128"/>
            </a:endParaRPr>
          </a:p>
        </p:txBody>
      </p:sp>
      <p:sp>
        <p:nvSpPr>
          <p:cNvPr id="61" name="95 Rectángulo">
            <a:extLst>
              <a:ext uri="{FF2B5EF4-FFF2-40B4-BE49-F238E27FC236}">
                <a16:creationId xmlns:a16="http://schemas.microsoft.com/office/drawing/2014/main" id="{D09C62EB-1BCF-D14B-AFBA-8CD7ACF43E63}"/>
              </a:ext>
            </a:extLst>
          </p:cNvPr>
          <p:cNvSpPr/>
          <p:nvPr/>
        </p:nvSpPr>
        <p:spPr>
          <a:xfrm>
            <a:off x="6166346" y="4126947"/>
            <a:ext cx="1643060" cy="231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5" name="CuadroTexto 7">
            <a:extLst>
              <a:ext uri="{FF2B5EF4-FFF2-40B4-BE49-F238E27FC236}">
                <a16:creationId xmlns:a16="http://schemas.microsoft.com/office/drawing/2014/main" id="{47C5995A-2DA2-904C-80DF-4D9100DA62AE}"/>
              </a:ext>
            </a:extLst>
          </p:cNvPr>
          <p:cNvSpPr txBox="1"/>
          <p:nvPr/>
        </p:nvSpPr>
        <p:spPr bwMode="auto">
          <a:xfrm>
            <a:off x="6166346" y="4806397"/>
            <a:ext cx="1643060" cy="784830"/>
          </a:xfrm>
          <a:prstGeom prst="rect">
            <a:avLst/>
          </a:prstGeom>
          <a:noFill/>
        </p:spPr>
        <p:txBody>
          <a:bodyPr wrap="square">
            <a:spAutoFit/>
          </a:bodyPr>
          <a:lstStyle/>
          <a:p>
            <a:pPr>
              <a:defRPr/>
            </a:pPr>
            <a:r>
              <a:rPr lang="en-US" sz="900" b="1" dirty="0">
                <a:solidFill>
                  <a:schemeClr val="tx1">
                    <a:lumMod val="50000"/>
                    <a:lumOff val="50000"/>
                  </a:schemeClr>
                </a:solidFill>
                <a:latin typeface="Calibri" charset="0"/>
                <a:ea typeface="MS PGothic" charset="-128"/>
              </a:rPr>
              <a:t>Chain Reaction </a:t>
            </a:r>
            <a:r>
              <a:rPr lang="en-US" altLang="en-US" sz="900" dirty="0">
                <a:solidFill>
                  <a:schemeClr val="tx1">
                    <a:lumMod val="50000"/>
                    <a:lumOff val="50000"/>
                  </a:schemeClr>
                </a:solidFill>
                <a:latin typeface="Calibri" charset="0"/>
                <a:ea typeface="MS PGothic" charset="-128"/>
              </a:rPr>
              <a:t>is developing dedicated hardware (silicon) and software (cryptography) to unlock scale and security for blockchain</a:t>
            </a:r>
            <a:endParaRPr lang="en-US" altLang="es-CO" sz="900" dirty="0">
              <a:solidFill>
                <a:schemeClr val="tx1">
                  <a:lumMod val="50000"/>
                  <a:lumOff val="50000"/>
                </a:schemeClr>
              </a:solidFill>
              <a:latin typeface="Calibri" charset="0"/>
              <a:ea typeface="MS PGothic" charset="-128"/>
            </a:endParaRPr>
          </a:p>
        </p:txBody>
      </p:sp>
      <p:sp>
        <p:nvSpPr>
          <p:cNvPr id="67" name="CuadroTexto 21">
            <a:extLst>
              <a:ext uri="{FF2B5EF4-FFF2-40B4-BE49-F238E27FC236}">
                <a16:creationId xmlns:a16="http://schemas.microsoft.com/office/drawing/2014/main" id="{F637CD0A-2918-1C49-AE2F-AA134804F704}"/>
              </a:ext>
            </a:extLst>
          </p:cNvPr>
          <p:cNvSpPr txBox="1">
            <a:spLocks noChangeArrowheads="1"/>
          </p:cNvSpPr>
          <p:nvPr/>
        </p:nvSpPr>
        <p:spPr bwMode="auto">
          <a:xfrm>
            <a:off x="6167579" y="5924852"/>
            <a:ext cx="164769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s-CO" sz="900" b="1" dirty="0">
                <a:solidFill>
                  <a:srgbClr val="262626"/>
                </a:solidFill>
              </a:rPr>
              <a:t>Lead $2m Seed</a:t>
            </a:r>
          </a:p>
        </p:txBody>
      </p:sp>
      <p:sp>
        <p:nvSpPr>
          <p:cNvPr id="69" name="Rectángulo 20">
            <a:extLst>
              <a:ext uri="{FF2B5EF4-FFF2-40B4-BE49-F238E27FC236}">
                <a16:creationId xmlns:a16="http://schemas.microsoft.com/office/drawing/2014/main" id="{44AD18A1-3D16-FE4D-9E49-20962F7619FA}"/>
              </a:ext>
            </a:extLst>
          </p:cNvPr>
          <p:cNvSpPr/>
          <p:nvPr/>
        </p:nvSpPr>
        <p:spPr bwMode="auto">
          <a:xfrm>
            <a:off x="6170986" y="6418503"/>
            <a:ext cx="1647695" cy="46037"/>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ltLang="es-CO">
              <a:solidFill>
                <a:srgbClr val="FFFFFF"/>
              </a:solidFill>
              <a:ea typeface="MS PGothic" pitchFamily="34" charset="-128"/>
            </a:endParaRPr>
          </a:p>
        </p:txBody>
      </p:sp>
      <p:sp>
        <p:nvSpPr>
          <p:cNvPr id="62" name="96 Rectángulo">
            <a:extLst>
              <a:ext uri="{FF2B5EF4-FFF2-40B4-BE49-F238E27FC236}">
                <a16:creationId xmlns:a16="http://schemas.microsoft.com/office/drawing/2014/main" id="{4182148E-FF06-B443-A317-C7A052FFEA12}"/>
              </a:ext>
            </a:extLst>
          </p:cNvPr>
          <p:cNvSpPr/>
          <p:nvPr/>
        </p:nvSpPr>
        <p:spPr>
          <a:xfrm>
            <a:off x="7930059" y="4126947"/>
            <a:ext cx="1643060" cy="231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8" name="CuadroTexto 21">
            <a:extLst>
              <a:ext uri="{FF2B5EF4-FFF2-40B4-BE49-F238E27FC236}">
                <a16:creationId xmlns:a16="http://schemas.microsoft.com/office/drawing/2014/main" id="{EFBE2207-C4C3-9B41-ADDE-5FCCD37FFE5D}"/>
              </a:ext>
            </a:extLst>
          </p:cNvPr>
          <p:cNvSpPr txBox="1">
            <a:spLocks noChangeArrowheads="1"/>
          </p:cNvSpPr>
          <p:nvPr/>
        </p:nvSpPr>
        <p:spPr bwMode="auto">
          <a:xfrm>
            <a:off x="7934652" y="5924852"/>
            <a:ext cx="16476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s-CO" sz="900" b="1" dirty="0">
                <a:solidFill>
                  <a:srgbClr val="262626"/>
                </a:solidFill>
              </a:rPr>
              <a:t>Co-Lead $6m Seed</a:t>
            </a:r>
          </a:p>
          <a:p>
            <a:pPr eaLnBrk="1" hangingPunct="1">
              <a:lnSpc>
                <a:spcPct val="100000"/>
              </a:lnSpc>
              <a:spcBef>
                <a:spcPct val="0"/>
              </a:spcBef>
              <a:buFontTx/>
              <a:buNone/>
            </a:pPr>
            <a:r>
              <a:rPr lang="en-US" altLang="en-US" sz="900" dirty="0">
                <a:solidFill>
                  <a:srgbClr val="7F7F7F"/>
                </a:solidFill>
              </a:rPr>
              <a:t>Coinvestors: CPT Capital</a:t>
            </a:r>
          </a:p>
        </p:txBody>
      </p:sp>
      <p:sp>
        <p:nvSpPr>
          <p:cNvPr id="70" name="Rectángulo 20">
            <a:extLst>
              <a:ext uri="{FF2B5EF4-FFF2-40B4-BE49-F238E27FC236}">
                <a16:creationId xmlns:a16="http://schemas.microsoft.com/office/drawing/2014/main" id="{EEFE7F52-B7B8-8543-A501-E1B9240D553A}"/>
              </a:ext>
            </a:extLst>
          </p:cNvPr>
          <p:cNvSpPr/>
          <p:nvPr/>
        </p:nvSpPr>
        <p:spPr bwMode="auto">
          <a:xfrm>
            <a:off x="7926933" y="6418503"/>
            <a:ext cx="1647695" cy="46037"/>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ltLang="es-CO">
              <a:solidFill>
                <a:srgbClr val="FFFFFF"/>
              </a:solidFill>
              <a:ea typeface="MS PGothic" pitchFamily="34" charset="-128"/>
            </a:endParaRPr>
          </a:p>
        </p:txBody>
      </p:sp>
      <p:sp>
        <p:nvSpPr>
          <p:cNvPr id="7" name="Rectangle 6">
            <a:extLst>
              <a:ext uri="{FF2B5EF4-FFF2-40B4-BE49-F238E27FC236}">
                <a16:creationId xmlns:a16="http://schemas.microsoft.com/office/drawing/2014/main" id="{3813EDBC-1D69-634E-8DC3-68EB035183FC}"/>
              </a:ext>
            </a:extLst>
          </p:cNvPr>
          <p:cNvSpPr/>
          <p:nvPr/>
        </p:nvSpPr>
        <p:spPr>
          <a:xfrm>
            <a:off x="6166346" y="4126947"/>
            <a:ext cx="1643060" cy="636103"/>
          </a:xfrm>
          <a:prstGeom prst="rect">
            <a:avLst/>
          </a:prstGeom>
          <a:solidFill>
            <a:schemeClr val="bg1"/>
          </a:solidFill>
          <a:ln>
            <a:solidFill>
              <a:srgbClr val="CDD2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Picture 82">
            <a:extLst>
              <a:ext uri="{FF2B5EF4-FFF2-40B4-BE49-F238E27FC236}">
                <a16:creationId xmlns:a16="http://schemas.microsoft.com/office/drawing/2014/main" id="{A818286F-571E-4C47-822F-847BD32CB21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936458" y="4134691"/>
            <a:ext cx="1647695" cy="639917"/>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pic>
      <p:sp>
        <p:nvSpPr>
          <p:cNvPr id="73" name="96 Rectángulo">
            <a:extLst>
              <a:ext uri="{FF2B5EF4-FFF2-40B4-BE49-F238E27FC236}">
                <a16:creationId xmlns:a16="http://schemas.microsoft.com/office/drawing/2014/main" id="{AAC8092F-7339-E041-AEAA-02C59E55DDC7}"/>
              </a:ext>
            </a:extLst>
          </p:cNvPr>
          <p:cNvSpPr/>
          <p:nvPr/>
        </p:nvSpPr>
        <p:spPr>
          <a:xfrm>
            <a:off x="9673813" y="4126947"/>
            <a:ext cx="1643060" cy="231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4" name="CuadroTexto 21">
            <a:extLst>
              <a:ext uri="{FF2B5EF4-FFF2-40B4-BE49-F238E27FC236}">
                <a16:creationId xmlns:a16="http://schemas.microsoft.com/office/drawing/2014/main" id="{D6189B05-CB1B-F549-A1C2-777EE94D56B7}"/>
              </a:ext>
            </a:extLst>
          </p:cNvPr>
          <p:cNvSpPr txBox="1">
            <a:spLocks noChangeArrowheads="1"/>
          </p:cNvSpPr>
          <p:nvPr/>
        </p:nvSpPr>
        <p:spPr bwMode="auto">
          <a:xfrm>
            <a:off x="9678406" y="5924852"/>
            <a:ext cx="164769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s-CO" sz="900" b="1" dirty="0">
                <a:solidFill>
                  <a:srgbClr val="262626"/>
                </a:solidFill>
              </a:rPr>
              <a:t>Lead $6.5m Series A</a:t>
            </a:r>
          </a:p>
          <a:p>
            <a:pPr eaLnBrk="1" hangingPunct="1">
              <a:lnSpc>
                <a:spcPct val="100000"/>
              </a:lnSpc>
              <a:spcBef>
                <a:spcPct val="0"/>
              </a:spcBef>
              <a:buFontTx/>
              <a:buNone/>
            </a:pPr>
            <a:r>
              <a:rPr lang="en-US" altLang="en-US" sz="900" dirty="0">
                <a:solidFill>
                  <a:srgbClr val="7F7F7F"/>
                </a:solidFill>
              </a:rPr>
              <a:t>Coinvestors: Munich RE, Merlin Cyber, EDP Ventures</a:t>
            </a:r>
          </a:p>
        </p:txBody>
      </p:sp>
      <p:sp>
        <p:nvSpPr>
          <p:cNvPr id="86" name="Rectángulo 20">
            <a:extLst>
              <a:ext uri="{FF2B5EF4-FFF2-40B4-BE49-F238E27FC236}">
                <a16:creationId xmlns:a16="http://schemas.microsoft.com/office/drawing/2014/main" id="{7F55D314-94E7-FB49-A23A-05F6BC447A73}"/>
              </a:ext>
            </a:extLst>
          </p:cNvPr>
          <p:cNvSpPr/>
          <p:nvPr/>
        </p:nvSpPr>
        <p:spPr bwMode="auto">
          <a:xfrm>
            <a:off x="9670687" y="6418503"/>
            <a:ext cx="1647695" cy="46037"/>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ltLang="es-CO">
              <a:solidFill>
                <a:srgbClr val="FFFFFF"/>
              </a:solidFill>
              <a:ea typeface="MS PGothic" pitchFamily="34" charset="-128"/>
            </a:endParaRPr>
          </a:p>
        </p:txBody>
      </p:sp>
      <p:sp>
        <p:nvSpPr>
          <p:cNvPr id="100" name="Rectangle 99">
            <a:extLst>
              <a:ext uri="{FF2B5EF4-FFF2-40B4-BE49-F238E27FC236}">
                <a16:creationId xmlns:a16="http://schemas.microsoft.com/office/drawing/2014/main" id="{CC878616-FDDE-B342-9DD4-F7051EED69CC}"/>
              </a:ext>
            </a:extLst>
          </p:cNvPr>
          <p:cNvSpPr/>
          <p:nvPr/>
        </p:nvSpPr>
        <p:spPr>
          <a:xfrm>
            <a:off x="9677344" y="4127046"/>
            <a:ext cx="1643060" cy="636103"/>
          </a:xfrm>
          <a:prstGeom prst="rect">
            <a:avLst/>
          </a:prstGeom>
          <a:solidFill>
            <a:srgbClr val="1E3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1">
            <a:extLst>
              <a:ext uri="{FF2B5EF4-FFF2-40B4-BE49-F238E27FC236}">
                <a16:creationId xmlns:a16="http://schemas.microsoft.com/office/drawing/2014/main" id="{8E1A427C-38F3-B84B-B1BB-FDB88B783F16}"/>
              </a:ext>
            </a:extLst>
          </p:cNvPr>
          <p:cNvPicPr>
            <a:picLocks noChangeAspect="1"/>
          </p:cNvPicPr>
          <p:nvPr/>
        </p:nvPicPr>
        <p:blipFill>
          <a:blip r:embed="rId12" cstate="hq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893529" y="4316313"/>
            <a:ext cx="1181657" cy="29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CuadroTexto 7">
            <a:extLst>
              <a:ext uri="{FF2B5EF4-FFF2-40B4-BE49-F238E27FC236}">
                <a16:creationId xmlns:a16="http://schemas.microsoft.com/office/drawing/2014/main" id="{8AACBA07-17AD-304C-8225-92A75BAFF5E7}"/>
              </a:ext>
            </a:extLst>
          </p:cNvPr>
          <p:cNvSpPr txBox="1"/>
          <p:nvPr/>
        </p:nvSpPr>
        <p:spPr bwMode="auto">
          <a:xfrm>
            <a:off x="7936458" y="4806397"/>
            <a:ext cx="1655414" cy="784830"/>
          </a:xfrm>
          <a:prstGeom prst="rect">
            <a:avLst/>
          </a:prstGeom>
          <a:noFill/>
        </p:spPr>
        <p:txBody>
          <a:bodyPr wrap="square">
            <a:spAutoFit/>
          </a:bodyPr>
          <a:lstStyle/>
          <a:p>
            <a:pPr>
              <a:defRPr/>
            </a:pPr>
            <a:r>
              <a:rPr lang="en-US" sz="900" b="1" dirty="0">
                <a:solidFill>
                  <a:schemeClr val="tx1">
                    <a:lumMod val="50000"/>
                    <a:lumOff val="50000"/>
                  </a:schemeClr>
                </a:solidFill>
                <a:latin typeface="Calibri" charset="0"/>
                <a:ea typeface="MS PGothic" charset="-128"/>
              </a:rPr>
              <a:t>Redefine Meat </a:t>
            </a:r>
            <a:r>
              <a:rPr lang="en-US" sz="900" dirty="0">
                <a:solidFill>
                  <a:schemeClr val="tx1">
                    <a:lumMod val="50000"/>
                    <a:lumOff val="50000"/>
                  </a:schemeClr>
                </a:solidFill>
                <a:latin typeface="Calibri" charset="0"/>
                <a:ea typeface="MS PGothic" charset="-128"/>
              </a:rPr>
              <a:t>is the world’s first company to develop a new additive manufacturing technology specifically for alternative meat printing</a:t>
            </a:r>
            <a:endParaRPr lang="en-US" altLang="es-CO" sz="900" dirty="0">
              <a:solidFill>
                <a:schemeClr val="tx1">
                  <a:lumMod val="50000"/>
                  <a:lumOff val="50000"/>
                </a:schemeClr>
              </a:solidFill>
              <a:latin typeface="Calibri" charset="0"/>
              <a:ea typeface="MS PGothic" charset="-128"/>
            </a:endParaRPr>
          </a:p>
        </p:txBody>
      </p:sp>
      <p:sp>
        <p:nvSpPr>
          <p:cNvPr id="98" name="CuadroTexto 7">
            <a:extLst>
              <a:ext uri="{FF2B5EF4-FFF2-40B4-BE49-F238E27FC236}">
                <a16:creationId xmlns:a16="http://schemas.microsoft.com/office/drawing/2014/main" id="{3DE9F538-DE73-FC4F-86B1-43673850FF64}"/>
              </a:ext>
            </a:extLst>
          </p:cNvPr>
          <p:cNvSpPr txBox="1"/>
          <p:nvPr/>
        </p:nvSpPr>
        <p:spPr bwMode="auto">
          <a:xfrm>
            <a:off x="9670687" y="4791050"/>
            <a:ext cx="1655414" cy="784830"/>
          </a:xfrm>
          <a:prstGeom prst="rect">
            <a:avLst/>
          </a:prstGeom>
          <a:noFill/>
        </p:spPr>
        <p:txBody>
          <a:bodyPr wrap="square">
            <a:spAutoFit/>
          </a:bodyPr>
          <a:lstStyle/>
          <a:p>
            <a:pPr>
              <a:defRPr/>
            </a:pPr>
            <a:r>
              <a:rPr lang="en-US" sz="900" b="1" dirty="0">
                <a:solidFill>
                  <a:schemeClr val="tx1">
                    <a:lumMod val="50000"/>
                    <a:lumOff val="50000"/>
                  </a:schemeClr>
                </a:solidFill>
                <a:latin typeface="Calibri" charset="0"/>
                <a:ea typeface="MS PGothic" charset="-128"/>
              </a:rPr>
              <a:t>Sepio </a:t>
            </a:r>
            <a:r>
              <a:rPr lang="en-US" sz="900" dirty="0">
                <a:solidFill>
                  <a:schemeClr val="tx1">
                    <a:lumMod val="50000"/>
                    <a:lumOff val="50000"/>
                  </a:schemeClr>
                </a:solidFill>
                <a:latin typeface="Calibri" charset="0"/>
                <a:ea typeface="MS PGothic" charset="-128"/>
              </a:rPr>
              <a:t>uncovers previously hidden hardware cyber attacks. Hackers today are attacking large companies through the physical layer</a:t>
            </a:r>
            <a:endParaRPr lang="en-US" altLang="es-CO" sz="900" dirty="0">
              <a:solidFill>
                <a:schemeClr val="tx1">
                  <a:lumMod val="50000"/>
                  <a:lumOff val="50000"/>
                </a:schemeClr>
              </a:solidFill>
              <a:latin typeface="Calibri" charset="0"/>
              <a:ea typeface="MS PGothic" charset="-128"/>
            </a:endParaRPr>
          </a:p>
        </p:txBody>
      </p:sp>
      <p:sp>
        <p:nvSpPr>
          <p:cNvPr id="99" name="CuadroTexto 20">
            <a:extLst>
              <a:ext uri="{FF2B5EF4-FFF2-40B4-BE49-F238E27FC236}">
                <a16:creationId xmlns:a16="http://schemas.microsoft.com/office/drawing/2014/main" id="{1F31EAC1-6E19-024F-9E83-EA1BA0A3A475}"/>
              </a:ext>
            </a:extLst>
          </p:cNvPr>
          <p:cNvSpPr txBox="1">
            <a:spLocks noChangeArrowheads="1"/>
          </p:cNvSpPr>
          <p:nvPr/>
        </p:nvSpPr>
        <p:spPr bwMode="auto">
          <a:xfrm>
            <a:off x="9997754" y="3974614"/>
            <a:ext cx="1336504" cy="338554"/>
          </a:xfrm>
          <a:prstGeom prst="rect">
            <a:avLst/>
          </a:prstGeom>
          <a:solidFill>
            <a:schemeClr val="bg1"/>
          </a:solidFill>
          <a:ln w="9525">
            <a:solidFill>
              <a:srgbClr val="B59E6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n-US" altLang="en-US" sz="800" dirty="0"/>
              <a:t>Raised $3.8m Series A1</a:t>
            </a:r>
          </a:p>
          <a:p>
            <a:pPr algn="ctr" eaLnBrk="1" hangingPunct="1">
              <a:lnSpc>
                <a:spcPct val="100000"/>
              </a:lnSpc>
              <a:spcBef>
                <a:spcPct val="0"/>
              </a:spcBef>
              <a:buFontTx/>
              <a:buNone/>
            </a:pPr>
            <a:r>
              <a:rPr lang="en-US" altLang="en-US" sz="800" dirty="0"/>
              <a:t>29% Valuation Increase</a:t>
            </a:r>
          </a:p>
        </p:txBody>
      </p:sp>
      <p:pic>
        <p:nvPicPr>
          <p:cNvPr id="88" name="Picture 2" descr="D:\Projects\Companies\Hanaco\Chain Reaction\NewLogo_Dark01.png">
            <a:extLst>
              <a:ext uri="{FF2B5EF4-FFF2-40B4-BE49-F238E27FC236}">
                <a16:creationId xmlns:a16="http://schemas.microsoft.com/office/drawing/2014/main" id="{9AD8B224-7481-D545-9415-9DD5D4A71294}"/>
              </a:ext>
            </a:extLst>
          </p:cNvPr>
          <p:cNvPicPr>
            <a:picLocks noChangeAspect="1" noChangeArrowheads="1"/>
          </p:cNvPicPr>
          <p:nvPr/>
        </p:nvPicPr>
        <p:blipFill>
          <a:blip r:embed="rId14" cstate="print"/>
          <a:srcRect/>
          <a:stretch>
            <a:fillRect/>
          </a:stretch>
        </p:blipFill>
        <p:spPr bwMode="auto">
          <a:xfrm>
            <a:off x="6214362" y="4310993"/>
            <a:ext cx="1560125" cy="217303"/>
          </a:xfrm>
          <a:prstGeom prst="rect">
            <a:avLst/>
          </a:prstGeom>
          <a:noFill/>
        </p:spPr>
      </p:pic>
      <p:pic>
        <p:nvPicPr>
          <p:cNvPr id="2" name="Picture 1">
            <a:extLst>
              <a:ext uri="{FF2B5EF4-FFF2-40B4-BE49-F238E27FC236}">
                <a16:creationId xmlns:a16="http://schemas.microsoft.com/office/drawing/2014/main" id="{F14A9AF3-C463-B14E-99DA-635C411FFB14}"/>
              </a:ext>
            </a:extLst>
          </p:cNvPr>
          <p:cNvPicPr>
            <a:picLocks noChangeAspect="1"/>
          </p:cNvPicPr>
          <p:nvPr/>
        </p:nvPicPr>
        <p:blipFill>
          <a:blip r:embed="rId15"/>
          <a:stretch>
            <a:fillRect/>
          </a:stretch>
        </p:blipFill>
        <p:spPr>
          <a:xfrm>
            <a:off x="2984260" y="4275874"/>
            <a:ext cx="888797" cy="383185"/>
          </a:xfrm>
          <a:prstGeom prst="rect">
            <a:avLst/>
          </a:prstGeom>
          <a:ln>
            <a:noFill/>
          </a:ln>
        </p:spPr>
      </p:pic>
      <p:sp>
        <p:nvSpPr>
          <p:cNvPr id="3" name="Rectangle 2">
            <a:extLst>
              <a:ext uri="{FF2B5EF4-FFF2-40B4-BE49-F238E27FC236}">
                <a16:creationId xmlns:a16="http://schemas.microsoft.com/office/drawing/2014/main" id="{FCED65E2-FD45-C34D-B8DB-3A0F3995B59F}"/>
              </a:ext>
            </a:extLst>
          </p:cNvPr>
          <p:cNvSpPr/>
          <p:nvPr/>
        </p:nvSpPr>
        <p:spPr>
          <a:xfrm>
            <a:off x="2636464" y="4111949"/>
            <a:ext cx="1618326" cy="65110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CuadroTexto 20">
            <a:extLst>
              <a:ext uri="{FF2B5EF4-FFF2-40B4-BE49-F238E27FC236}">
                <a16:creationId xmlns:a16="http://schemas.microsoft.com/office/drawing/2014/main" id="{2D15E7B8-A667-6D47-A33C-E5782DDFEE3B}"/>
              </a:ext>
            </a:extLst>
          </p:cNvPr>
          <p:cNvSpPr txBox="1">
            <a:spLocks noChangeArrowheads="1"/>
          </p:cNvSpPr>
          <p:nvPr/>
        </p:nvSpPr>
        <p:spPr bwMode="auto">
          <a:xfrm>
            <a:off x="8365852" y="1334282"/>
            <a:ext cx="1182686" cy="338554"/>
          </a:xfrm>
          <a:prstGeom prst="rect">
            <a:avLst/>
          </a:prstGeom>
          <a:solidFill>
            <a:schemeClr val="bg1"/>
          </a:solidFill>
          <a:ln w="9525">
            <a:solidFill>
              <a:srgbClr val="B59E6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n-US" altLang="en-US" sz="800" dirty="0"/>
              <a:t>Raised $40m Series B</a:t>
            </a:r>
          </a:p>
          <a:p>
            <a:pPr algn="ctr" eaLnBrk="1" hangingPunct="1">
              <a:lnSpc>
                <a:spcPct val="100000"/>
              </a:lnSpc>
              <a:spcBef>
                <a:spcPct val="0"/>
              </a:spcBef>
              <a:buFontTx/>
              <a:buNone/>
            </a:pPr>
            <a:r>
              <a:rPr lang="en-US" altLang="en-US" sz="800" dirty="0"/>
              <a:t>2.1X Valuation Increase</a:t>
            </a:r>
          </a:p>
        </p:txBody>
      </p:sp>
      <p:sp>
        <p:nvSpPr>
          <p:cNvPr id="79" name="CuadroTexto 20">
            <a:extLst>
              <a:ext uri="{FF2B5EF4-FFF2-40B4-BE49-F238E27FC236}">
                <a16:creationId xmlns:a16="http://schemas.microsoft.com/office/drawing/2014/main" id="{C567AD29-DCF7-3E4D-8282-84CA6ADE9D12}"/>
              </a:ext>
            </a:extLst>
          </p:cNvPr>
          <p:cNvSpPr txBox="1">
            <a:spLocks noChangeArrowheads="1"/>
          </p:cNvSpPr>
          <p:nvPr/>
        </p:nvSpPr>
        <p:spPr bwMode="auto">
          <a:xfrm>
            <a:off x="4851123" y="3971957"/>
            <a:ext cx="1182686" cy="338554"/>
          </a:xfrm>
          <a:prstGeom prst="rect">
            <a:avLst/>
          </a:prstGeom>
          <a:solidFill>
            <a:schemeClr val="bg1"/>
          </a:solidFill>
          <a:ln w="9525">
            <a:solidFill>
              <a:srgbClr val="B59E6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n-US" altLang="en-US" sz="800" dirty="0"/>
              <a:t>Raised $8m Series A</a:t>
            </a:r>
          </a:p>
          <a:p>
            <a:pPr algn="ctr" eaLnBrk="1" hangingPunct="1">
              <a:lnSpc>
                <a:spcPct val="100000"/>
              </a:lnSpc>
              <a:spcBef>
                <a:spcPct val="0"/>
              </a:spcBef>
              <a:buFontTx/>
              <a:buNone/>
            </a:pPr>
            <a:r>
              <a:rPr lang="en-US" altLang="en-US" sz="800" dirty="0"/>
              <a:t>2.8X Higher Valuation</a:t>
            </a:r>
          </a:p>
        </p:txBody>
      </p:sp>
      <p:sp>
        <p:nvSpPr>
          <p:cNvPr id="108" name="CuadroTexto 20">
            <a:extLst>
              <a:ext uri="{FF2B5EF4-FFF2-40B4-BE49-F238E27FC236}">
                <a16:creationId xmlns:a16="http://schemas.microsoft.com/office/drawing/2014/main" id="{0C2ECF02-F18D-0846-B7D5-5F6F932574AC}"/>
              </a:ext>
            </a:extLst>
          </p:cNvPr>
          <p:cNvSpPr txBox="1">
            <a:spLocks noChangeArrowheads="1"/>
          </p:cNvSpPr>
          <p:nvPr/>
        </p:nvSpPr>
        <p:spPr bwMode="auto">
          <a:xfrm>
            <a:off x="6465498" y="1384011"/>
            <a:ext cx="1331866" cy="215444"/>
          </a:xfrm>
          <a:prstGeom prst="rect">
            <a:avLst/>
          </a:prstGeom>
          <a:solidFill>
            <a:schemeClr val="bg1"/>
          </a:solidFill>
          <a:ln w="9525">
            <a:solidFill>
              <a:srgbClr val="B59E6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n-US" altLang="en-US" sz="800" dirty="0"/>
              <a:t>Closed</a:t>
            </a:r>
          </a:p>
        </p:txBody>
      </p:sp>
      <p:sp>
        <p:nvSpPr>
          <p:cNvPr id="110" name="CuadroTexto 3">
            <a:extLst>
              <a:ext uri="{FF2B5EF4-FFF2-40B4-BE49-F238E27FC236}">
                <a16:creationId xmlns:a16="http://schemas.microsoft.com/office/drawing/2014/main" id="{9B474348-F66B-6F41-9F07-8E65B2B12588}"/>
              </a:ext>
            </a:extLst>
          </p:cNvPr>
          <p:cNvSpPr txBox="1">
            <a:spLocks noChangeArrowheads="1"/>
          </p:cNvSpPr>
          <p:nvPr/>
        </p:nvSpPr>
        <p:spPr bwMode="auto">
          <a:xfrm>
            <a:off x="0" y="287338"/>
            <a:ext cx="12192000" cy="97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50000"/>
              </a:lnSpc>
              <a:spcBef>
                <a:spcPct val="0"/>
              </a:spcBef>
              <a:buFontTx/>
              <a:buNone/>
            </a:pPr>
            <a:r>
              <a:rPr lang="es-CO" altLang="en-US" sz="2400" b="1">
                <a:latin typeface="Open Sans Extrabold" panose="020B0606030504020204" pitchFamily="34" charset="0"/>
              </a:rPr>
              <a:t>HANACO VENTURES I PORTFOLIO</a:t>
            </a:r>
          </a:p>
          <a:p>
            <a:pPr algn="ctr" eaLnBrk="1" hangingPunct="1">
              <a:lnSpc>
                <a:spcPct val="150000"/>
              </a:lnSpc>
              <a:spcBef>
                <a:spcPct val="0"/>
              </a:spcBef>
              <a:buFontTx/>
              <a:buNone/>
            </a:pPr>
            <a:r>
              <a:rPr lang="en-US" altLang="en-US" sz="1600" b="1" dirty="0">
                <a:solidFill>
                  <a:srgbClr val="B59E60"/>
                </a:solidFill>
                <a:latin typeface="Open Sans SemiBold" panose="020B0606030504020204" pitchFamily="34" charset="0"/>
                <a:cs typeface="Open Sans SemiBold" panose="020B0606030504020204" pitchFamily="34" charset="0"/>
              </a:rPr>
              <a:t>PROACTIVELY SOURCING DEAL FLOW IN VERTICALS WHERE DEMAND FOR INNOVATION GROWING </a:t>
            </a:r>
          </a:p>
        </p:txBody>
      </p:sp>
    </p:spTree>
    <p:extLst>
      <p:ext uri="{BB962C8B-B14F-4D97-AF65-F5344CB8AC3E}">
        <p14:creationId xmlns:p14="http://schemas.microsoft.com/office/powerpoint/2010/main" val="2969772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C6BD35A-3452-1F49-AEEC-784D34C8E93A}"/>
              </a:ext>
            </a:extLst>
          </p:cNvPr>
          <p:cNvGraphicFramePr>
            <a:graphicFrameLocks noGrp="1"/>
          </p:cNvGraphicFramePr>
          <p:nvPr>
            <p:ph idx="1"/>
            <p:extLst>
              <p:ext uri="{D42A27DB-BD31-4B8C-83A1-F6EECF244321}">
                <p14:modId xmlns:p14="http://schemas.microsoft.com/office/powerpoint/2010/main" val="3841678684"/>
              </p:ext>
            </p:extLst>
          </p:nvPr>
        </p:nvGraphicFramePr>
        <p:xfrm>
          <a:off x="4657725" y="285019"/>
          <a:ext cx="6793255" cy="6502909"/>
        </p:xfrm>
        <a:graphic>
          <a:graphicData uri="http://schemas.openxmlformats.org/drawingml/2006/table">
            <a:tbl>
              <a:tblPr>
                <a:tableStyleId>{5C22544A-7EE6-4342-B048-85BDC9FD1C3A}</a:tableStyleId>
              </a:tblPr>
              <a:tblGrid>
                <a:gridCol w="1305484">
                  <a:extLst>
                    <a:ext uri="{9D8B030D-6E8A-4147-A177-3AD203B41FA5}">
                      <a16:colId xmlns:a16="http://schemas.microsoft.com/office/drawing/2014/main" val="3771380331"/>
                    </a:ext>
                  </a:extLst>
                </a:gridCol>
                <a:gridCol w="2317376">
                  <a:extLst>
                    <a:ext uri="{9D8B030D-6E8A-4147-A177-3AD203B41FA5}">
                      <a16:colId xmlns:a16="http://schemas.microsoft.com/office/drawing/2014/main" val="3471795438"/>
                    </a:ext>
                  </a:extLst>
                </a:gridCol>
                <a:gridCol w="1862430">
                  <a:extLst>
                    <a:ext uri="{9D8B030D-6E8A-4147-A177-3AD203B41FA5}">
                      <a16:colId xmlns:a16="http://schemas.microsoft.com/office/drawing/2014/main" val="1957331136"/>
                    </a:ext>
                  </a:extLst>
                </a:gridCol>
                <a:gridCol w="1307965">
                  <a:extLst>
                    <a:ext uri="{9D8B030D-6E8A-4147-A177-3AD203B41FA5}">
                      <a16:colId xmlns:a16="http://schemas.microsoft.com/office/drawing/2014/main" val="2807466631"/>
                    </a:ext>
                  </a:extLst>
                </a:gridCol>
              </a:tblGrid>
              <a:tr h="309574">
                <a:tc gridSpan="4">
                  <a:txBody>
                    <a:bodyPr/>
                    <a:lstStyle/>
                    <a:p>
                      <a:pPr algn="ctr" fontAlgn="b"/>
                      <a:r>
                        <a:rPr lang="en-US" sz="1100" u="none" strike="noStrike" dirty="0">
                          <a:solidFill>
                            <a:schemeClr val="bg1"/>
                          </a:solidFill>
                          <a:effectLst/>
                          <a:latin typeface="Open Sans ExtraBold" pitchFamily="34" charset="0"/>
                          <a:ea typeface="Open Sans ExtraBold" pitchFamily="34" charset="0"/>
                          <a:cs typeface="Open Sans ExtraBold" pitchFamily="34" charset="0"/>
                        </a:rPr>
                        <a:t>HANACO VENTURES I, LP</a:t>
                      </a:r>
                      <a:endParaRPr lang="en-US" sz="1100" b="1" i="0" u="none" strike="noStrike" dirty="0">
                        <a:solidFill>
                          <a:schemeClr val="bg1"/>
                        </a:solidFill>
                        <a:effectLst/>
                        <a:latin typeface="Open Sans ExtraBold" pitchFamily="34" charset="0"/>
                        <a:ea typeface="Open Sans ExtraBold" pitchFamily="34" charset="0"/>
                        <a:cs typeface="Open Sans Extra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59E6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6371132"/>
                  </a:ext>
                </a:extLst>
              </a:tr>
              <a:tr h="189971">
                <a:tc>
                  <a:txBody>
                    <a:bodyPr/>
                    <a:lstStyle/>
                    <a:p>
                      <a:pPr algn="ctr" fontAlgn="b"/>
                      <a:endParaRPr lang="en-US" sz="1000" b="0" i="0" u="none" strike="noStrike" dirty="0">
                        <a:solidFill>
                          <a:schemeClr val="bg1"/>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r>
                        <a:rPr lang="en-US" sz="900" u="none" strike="noStrike" dirty="0">
                          <a:solidFill>
                            <a:schemeClr val="bg1"/>
                          </a:solidFill>
                          <a:effectLst/>
                          <a:latin typeface="Open Sans SemiBold" pitchFamily="34" charset="0"/>
                          <a:ea typeface="Open Sans SemiBold" pitchFamily="34" charset="0"/>
                          <a:cs typeface="Open Sans SemiBold" pitchFamily="34" charset="0"/>
                        </a:rPr>
                        <a:t>DATE OF INITIAL INVESTMENT</a:t>
                      </a:r>
                      <a:endParaRPr lang="en-US" sz="900" b="0" i="0" u="none" strike="noStrike" dirty="0">
                        <a:solidFill>
                          <a:schemeClr val="bg1"/>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r>
                        <a:rPr lang="en-US" sz="900" u="none" strike="noStrike" dirty="0">
                          <a:solidFill>
                            <a:schemeClr val="bg1"/>
                          </a:solidFill>
                          <a:effectLst/>
                          <a:latin typeface="Open Sans SemiBold" pitchFamily="34" charset="0"/>
                          <a:ea typeface="Open Sans SemiBold" pitchFamily="34" charset="0"/>
                          <a:cs typeface="Open Sans SemiBold" pitchFamily="34" charset="0"/>
                        </a:rPr>
                        <a:t>TOTAL INVESTMENT AMOUNT</a:t>
                      </a:r>
                      <a:endParaRPr lang="en-US" sz="900" b="0" i="0" u="none" strike="noStrike" dirty="0">
                        <a:solidFill>
                          <a:schemeClr val="bg1"/>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r>
                        <a:rPr lang="en-US" sz="900" u="none" strike="noStrike" dirty="0">
                          <a:solidFill>
                            <a:schemeClr val="bg1"/>
                          </a:solidFill>
                          <a:effectLst/>
                          <a:latin typeface="Open Sans SemiBold" pitchFamily="34" charset="0"/>
                          <a:ea typeface="Open Sans SemiBold" pitchFamily="34" charset="0"/>
                          <a:cs typeface="Open Sans SemiBold" pitchFamily="34" charset="0"/>
                        </a:rPr>
                        <a:t>CURRENT VALUE</a:t>
                      </a:r>
                      <a:endParaRPr lang="en-US" sz="900" b="0" i="0" u="none" strike="noStrike" dirty="0">
                        <a:solidFill>
                          <a:schemeClr val="bg1"/>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579687661"/>
                  </a:ext>
                </a:extLst>
              </a:tr>
              <a:tr h="219666">
                <a:tc>
                  <a:txBody>
                    <a:bodyPr/>
                    <a:lstStyle/>
                    <a:p>
                      <a:pPr algn="ctr" fontAlgn="b"/>
                      <a:r>
                        <a:rPr lang="en-US" sz="1000" u="none" strike="noStrike" dirty="0">
                          <a:effectLst/>
                          <a:latin typeface="Open Sans SemiBold" pitchFamily="34" charset="0"/>
                          <a:ea typeface="Open Sans SemiBold" pitchFamily="34" charset="0"/>
                          <a:cs typeface="Open Sans SemiBold" pitchFamily="34" charset="0"/>
                        </a:rPr>
                        <a:t>ShowFields</a:t>
                      </a:r>
                      <a:endParaRPr lang="en-US" sz="1000" b="1" i="0" u="none" strike="noStrike" dirty="0">
                        <a:solidFill>
                          <a:srgbClr val="000000"/>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2.18</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$3.6m</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$4.6m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7048071"/>
                  </a:ext>
                </a:extLst>
              </a:tr>
              <a:tr h="219666">
                <a:tc>
                  <a:txBody>
                    <a:bodyPr/>
                    <a:lstStyle/>
                    <a:p>
                      <a:pPr algn="ctr" fontAlgn="b"/>
                      <a:r>
                        <a:rPr lang="en-US" sz="1000" u="none" strike="noStrike" dirty="0">
                          <a:effectLst/>
                          <a:latin typeface="Open Sans SemiBold" pitchFamily="34" charset="0"/>
                          <a:ea typeface="Open Sans SemiBold" pitchFamily="34" charset="0"/>
                          <a:cs typeface="Open Sans SemiBold" pitchFamily="34" charset="0"/>
                        </a:rPr>
                        <a:t>Namogoo</a:t>
                      </a:r>
                      <a:endParaRPr lang="en-US" sz="1000" b="1" i="0" u="none" strike="noStrike" dirty="0">
                        <a:solidFill>
                          <a:srgbClr val="000000"/>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3.18</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$8.8m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$11.9m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extLst>
                  <a:ext uri="{0D108BD9-81ED-4DB2-BD59-A6C34878D82A}">
                    <a16:rowId xmlns:a16="http://schemas.microsoft.com/office/drawing/2014/main" val="3979884767"/>
                  </a:ext>
                </a:extLst>
              </a:tr>
              <a:tr h="219666">
                <a:tc>
                  <a:txBody>
                    <a:bodyPr/>
                    <a:lstStyle/>
                    <a:p>
                      <a:pPr algn="ctr" fontAlgn="b"/>
                      <a:r>
                        <a:rPr lang="en-US" sz="1000" u="none" strike="noStrike" dirty="0">
                          <a:effectLst/>
                          <a:latin typeface="Open Sans SemiBold" pitchFamily="34" charset="0"/>
                          <a:ea typeface="Open Sans SemiBold" pitchFamily="34" charset="0"/>
                          <a:cs typeface="Open Sans SemiBold" pitchFamily="34" charset="0"/>
                        </a:rPr>
                        <a:t>SeeTree*</a:t>
                      </a:r>
                      <a:endParaRPr lang="en-US" sz="1000" b="1" i="0" u="none" strike="noStrike" dirty="0">
                        <a:solidFill>
                          <a:srgbClr val="000000"/>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8.18</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$7.5m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$10.1m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7013508"/>
                  </a:ext>
                </a:extLst>
              </a:tr>
              <a:tr h="219666">
                <a:tc>
                  <a:txBody>
                    <a:bodyPr/>
                    <a:lstStyle/>
                    <a:p>
                      <a:pPr algn="ctr" fontAlgn="b"/>
                      <a:r>
                        <a:rPr lang="en-US" sz="1000" u="none" strike="noStrike" dirty="0">
                          <a:effectLst/>
                          <a:latin typeface="Open Sans SemiBold" pitchFamily="34" charset="0"/>
                          <a:ea typeface="Open Sans SemiBold" pitchFamily="34" charset="0"/>
                          <a:cs typeface="Open Sans SemiBold" pitchFamily="34" charset="0"/>
                        </a:rPr>
                        <a:t>Darillium</a:t>
                      </a:r>
                      <a:endParaRPr lang="en-US" sz="1000" b="1" i="0" u="none" strike="noStrike" dirty="0">
                        <a:solidFill>
                          <a:srgbClr val="000000"/>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7.18</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$1.5m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$0.0m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extLst>
                  <a:ext uri="{0D108BD9-81ED-4DB2-BD59-A6C34878D82A}">
                    <a16:rowId xmlns:a16="http://schemas.microsoft.com/office/drawing/2014/main" val="560529070"/>
                  </a:ext>
                </a:extLst>
              </a:tr>
              <a:tr h="219666">
                <a:tc>
                  <a:txBody>
                    <a:bodyPr/>
                    <a:lstStyle/>
                    <a:p>
                      <a:pPr algn="ctr" fontAlgn="b"/>
                      <a:r>
                        <a:rPr lang="en-US" sz="1000" u="none" strike="noStrike" dirty="0">
                          <a:effectLst/>
                          <a:latin typeface="Open Sans SemiBold" pitchFamily="34" charset="0"/>
                          <a:ea typeface="Open Sans SemiBold" pitchFamily="34" charset="0"/>
                          <a:cs typeface="Open Sans SemiBold" pitchFamily="34" charset="0"/>
                        </a:rPr>
                        <a:t>Cheetah</a:t>
                      </a:r>
                      <a:endParaRPr lang="en-US" sz="1000" b="1" i="0" u="none" strike="noStrike" dirty="0">
                        <a:solidFill>
                          <a:srgbClr val="000000"/>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10.18</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$9.0m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$11.0m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2346711"/>
                  </a:ext>
                </a:extLst>
              </a:tr>
              <a:tr h="219666">
                <a:tc>
                  <a:txBody>
                    <a:bodyPr/>
                    <a:lstStyle/>
                    <a:p>
                      <a:pPr algn="ctr" fontAlgn="b"/>
                      <a:r>
                        <a:rPr lang="en-US" sz="1000" u="none" strike="noStrike" dirty="0">
                          <a:effectLst/>
                          <a:latin typeface="Open Sans SemiBold" pitchFamily="34" charset="0"/>
                          <a:ea typeface="Open Sans SemiBold" pitchFamily="34" charset="0"/>
                          <a:cs typeface="Open Sans SemiBold" pitchFamily="34" charset="0"/>
                        </a:rPr>
                        <a:t>Solidus</a:t>
                      </a:r>
                      <a:endParaRPr lang="en-US" sz="1000" b="1" i="0" u="none" strike="noStrike" dirty="0">
                        <a:solidFill>
                          <a:srgbClr val="000000"/>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12.18</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$2.5m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$2.5m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extLst>
                  <a:ext uri="{0D108BD9-81ED-4DB2-BD59-A6C34878D82A}">
                    <a16:rowId xmlns:a16="http://schemas.microsoft.com/office/drawing/2014/main" val="2656316590"/>
                  </a:ext>
                </a:extLst>
              </a:tr>
              <a:tr h="219666">
                <a:tc>
                  <a:txBody>
                    <a:bodyPr/>
                    <a:lstStyle/>
                    <a:p>
                      <a:pPr algn="ctr" fontAlgn="b"/>
                      <a:r>
                        <a:rPr lang="en-US" sz="1000" u="none" strike="noStrike" dirty="0">
                          <a:effectLst/>
                          <a:latin typeface="Open Sans SemiBold" pitchFamily="34" charset="0"/>
                          <a:ea typeface="Open Sans SemiBold" pitchFamily="34" charset="0"/>
                          <a:cs typeface="Open Sans SemiBold" pitchFamily="34" charset="0"/>
                        </a:rPr>
                        <a:t>CNVRG</a:t>
                      </a:r>
                      <a:endParaRPr lang="en-US" sz="1000" b="1" i="0" u="none" strike="noStrike" dirty="0">
                        <a:solidFill>
                          <a:srgbClr val="000000"/>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1.19</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$3.6m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$3.6m</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8421201"/>
                  </a:ext>
                </a:extLst>
              </a:tr>
              <a:tr h="219666">
                <a:tc>
                  <a:txBody>
                    <a:bodyPr/>
                    <a:lstStyle/>
                    <a:p>
                      <a:pPr algn="ctr" fontAlgn="b"/>
                      <a:r>
                        <a:rPr lang="en-US" sz="1000" u="none" strike="noStrike" dirty="0">
                          <a:effectLst/>
                          <a:latin typeface="Open Sans SemiBold" pitchFamily="34" charset="0"/>
                          <a:ea typeface="Open Sans SemiBold" pitchFamily="34" charset="0"/>
                          <a:cs typeface="Open Sans SemiBold" pitchFamily="34" charset="0"/>
                        </a:rPr>
                        <a:t>Hyro (Airbud)</a:t>
                      </a:r>
                      <a:endParaRPr lang="en-US" sz="1000" b="1" i="0" u="none" strike="noStrike" dirty="0">
                        <a:solidFill>
                          <a:srgbClr val="000000"/>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7.19</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$2.2m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$2.2m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extLst>
                  <a:ext uri="{0D108BD9-81ED-4DB2-BD59-A6C34878D82A}">
                    <a16:rowId xmlns:a16="http://schemas.microsoft.com/office/drawing/2014/main" val="442731241"/>
                  </a:ext>
                </a:extLst>
              </a:tr>
              <a:tr h="219666">
                <a:tc>
                  <a:txBody>
                    <a:bodyPr/>
                    <a:lstStyle/>
                    <a:p>
                      <a:pPr algn="ctr" fontAlgn="b"/>
                      <a:r>
                        <a:rPr lang="en-US" sz="1000" u="none" strike="noStrike" dirty="0">
                          <a:effectLst/>
                          <a:latin typeface="Open Sans SemiBold" pitchFamily="34" charset="0"/>
                          <a:ea typeface="Open Sans SemiBold" pitchFamily="34" charset="0"/>
                          <a:cs typeface="Open Sans SemiBold" pitchFamily="34" charset="0"/>
                        </a:rPr>
                        <a:t>Strigo</a:t>
                      </a:r>
                      <a:endParaRPr lang="en-US" sz="1000" b="1" i="0" u="none" strike="noStrike" dirty="0">
                        <a:solidFill>
                          <a:srgbClr val="000000"/>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7.19</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$3.6m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$4.9m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8088405"/>
                  </a:ext>
                </a:extLst>
              </a:tr>
              <a:tr h="219666">
                <a:tc>
                  <a:txBody>
                    <a:bodyPr/>
                    <a:lstStyle/>
                    <a:p>
                      <a:pPr algn="ctr" fontAlgn="b"/>
                      <a:r>
                        <a:rPr lang="en-US" sz="1000" b="0" i="0" u="none" strike="noStrike" dirty="0">
                          <a:solidFill>
                            <a:srgbClr val="000000"/>
                          </a:solidFill>
                          <a:effectLst/>
                          <a:latin typeface="Open Sans SemiBold" pitchFamily="34" charset="0"/>
                          <a:ea typeface="Open Sans SemiBold" pitchFamily="34" charset="0"/>
                          <a:cs typeface="Open Sans SemiBold" pitchFamily="34" charset="0"/>
                        </a:rPr>
                        <a:t>Redefine Meat</a:t>
                      </a: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dirty="0">
                          <a:solidFill>
                            <a:srgbClr val="000000"/>
                          </a:solidFill>
                          <a:effectLst/>
                          <a:latin typeface="Open Sans" pitchFamily="34" charset="0"/>
                          <a:ea typeface="Open Sans" pitchFamily="34" charset="0"/>
                          <a:cs typeface="Open Sans" pitchFamily="34" charset="0"/>
                        </a:rPr>
                        <a:t>8.19</a:t>
                      </a: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dirty="0">
                          <a:solidFill>
                            <a:srgbClr val="000000"/>
                          </a:solidFill>
                          <a:effectLst/>
                          <a:latin typeface="Open Sans" pitchFamily="34" charset="0"/>
                          <a:ea typeface="Open Sans" pitchFamily="34" charset="0"/>
                          <a:cs typeface="Open Sans" pitchFamily="34" charset="0"/>
                        </a:rPr>
                        <a:t>                                $1.9m  </a:t>
                      </a: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dirty="0">
                          <a:solidFill>
                            <a:srgbClr val="000000"/>
                          </a:solidFill>
                          <a:effectLst/>
                          <a:latin typeface="Open Sans" pitchFamily="34" charset="0"/>
                          <a:ea typeface="Open Sans" pitchFamily="34" charset="0"/>
                          <a:cs typeface="Open Sans" pitchFamily="34" charset="0"/>
                        </a:rPr>
                        <a:t>                 $1.9m</a:t>
                      </a: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72415225"/>
                  </a:ext>
                </a:extLst>
              </a:tr>
              <a:tr h="219666">
                <a:tc>
                  <a:txBody>
                    <a:bodyPr/>
                    <a:lstStyle/>
                    <a:p>
                      <a:pPr algn="ctr" fontAlgn="b"/>
                      <a:r>
                        <a:rPr lang="en-US" sz="1000" b="0" i="0" u="none" strike="noStrike" dirty="0">
                          <a:solidFill>
                            <a:srgbClr val="000000"/>
                          </a:solidFill>
                          <a:effectLst/>
                          <a:latin typeface="Open Sans SemiBold" pitchFamily="34" charset="0"/>
                          <a:ea typeface="Open Sans SemiBold" pitchFamily="34" charset="0"/>
                          <a:cs typeface="Open Sans SemiBold" pitchFamily="34" charset="0"/>
                        </a:rPr>
                        <a:t>Chain Reaction</a:t>
                      </a: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dirty="0">
                          <a:solidFill>
                            <a:srgbClr val="000000"/>
                          </a:solidFill>
                          <a:effectLst/>
                          <a:latin typeface="Open Sans" pitchFamily="34" charset="0"/>
                          <a:ea typeface="Open Sans" pitchFamily="34" charset="0"/>
                          <a:cs typeface="Open Sans" pitchFamily="34" charset="0"/>
                        </a:rPr>
                        <a:t>8.19</a:t>
                      </a: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dirty="0">
                          <a:solidFill>
                            <a:srgbClr val="000000"/>
                          </a:solidFill>
                          <a:effectLst/>
                          <a:latin typeface="Open Sans" pitchFamily="34" charset="0"/>
                          <a:ea typeface="Open Sans" pitchFamily="34" charset="0"/>
                          <a:cs typeface="Open Sans" pitchFamily="34" charset="0"/>
                        </a:rPr>
                        <a:t>                                $2.7m</a:t>
                      </a: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dirty="0">
                          <a:solidFill>
                            <a:srgbClr val="000000"/>
                          </a:solidFill>
                          <a:effectLst/>
                          <a:latin typeface="Open Sans" pitchFamily="34" charset="0"/>
                          <a:ea typeface="Open Sans" pitchFamily="34" charset="0"/>
                          <a:cs typeface="Open Sans" pitchFamily="34" charset="0"/>
                        </a:rPr>
                        <a:t>                 $2.7m</a:t>
                      </a: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6164501"/>
                  </a:ext>
                </a:extLst>
              </a:tr>
              <a:tr h="219666">
                <a:tc>
                  <a:txBody>
                    <a:bodyPr/>
                    <a:lstStyle/>
                    <a:p>
                      <a:pPr algn="ctr" fontAlgn="b"/>
                      <a:r>
                        <a:rPr lang="en-US" sz="1000" b="0" i="0" u="none" strike="noStrike" dirty="0">
                          <a:solidFill>
                            <a:srgbClr val="000000"/>
                          </a:solidFill>
                          <a:effectLst/>
                          <a:latin typeface="Open Sans SemiBold" pitchFamily="34" charset="0"/>
                          <a:ea typeface="Open Sans SemiBold" pitchFamily="34" charset="0"/>
                          <a:cs typeface="Open Sans SemiBold" pitchFamily="34" charset="0"/>
                        </a:rPr>
                        <a:t>Sepio Systems</a:t>
                      </a: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dirty="0">
                          <a:solidFill>
                            <a:srgbClr val="000000"/>
                          </a:solidFill>
                          <a:effectLst/>
                          <a:latin typeface="Open Sans" pitchFamily="34" charset="0"/>
                          <a:ea typeface="Open Sans" pitchFamily="34" charset="0"/>
                          <a:cs typeface="Open Sans" pitchFamily="34" charset="0"/>
                        </a:rPr>
                        <a:t>10.19</a:t>
                      </a: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dirty="0">
                          <a:solidFill>
                            <a:srgbClr val="000000"/>
                          </a:solidFill>
                          <a:effectLst/>
                          <a:latin typeface="Open Sans" pitchFamily="34" charset="0"/>
                          <a:ea typeface="Open Sans" pitchFamily="34" charset="0"/>
                          <a:cs typeface="Open Sans" pitchFamily="34" charset="0"/>
                        </a:rPr>
                        <a:t>                                $4.8m</a:t>
                      </a: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dirty="0">
                          <a:solidFill>
                            <a:srgbClr val="000000"/>
                          </a:solidFill>
                          <a:effectLst/>
                          <a:latin typeface="Open Sans" pitchFamily="34" charset="0"/>
                          <a:ea typeface="Open Sans" pitchFamily="34" charset="0"/>
                          <a:cs typeface="Open Sans" pitchFamily="34" charset="0"/>
                        </a:rPr>
                        <a:t>                 $5.2m</a:t>
                      </a: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6468224"/>
                  </a:ext>
                </a:extLst>
              </a:tr>
              <a:tr h="275564">
                <a:tc>
                  <a:txBody>
                    <a:bodyPr/>
                    <a:lstStyle/>
                    <a:p>
                      <a:pPr algn="ctr" fontAlgn="b"/>
                      <a:r>
                        <a:rPr lang="en-US" sz="1000" b="1" u="none" strike="noStrike" dirty="0">
                          <a:effectLst/>
                          <a:latin typeface="Open Sans" pitchFamily="34" charset="0"/>
                          <a:ea typeface="Open Sans" pitchFamily="34" charset="0"/>
                          <a:cs typeface="Open Sans" pitchFamily="34" charset="0"/>
                        </a:rPr>
                        <a:t>Total Hanaco Fund</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000" b="1" u="none" strike="noStrike" dirty="0">
                          <a:effectLst/>
                          <a:latin typeface="Open Sans" pitchFamily="34" charset="0"/>
                          <a:ea typeface="Open Sans" pitchFamily="34" charset="0"/>
                          <a:cs typeface="Open Sans" pitchFamily="34" charset="0"/>
                        </a:rPr>
                        <a:t>                              $51.8m </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000" b="1" u="none" strike="noStrike" dirty="0">
                          <a:effectLst/>
                          <a:latin typeface="Open Sans" pitchFamily="34" charset="0"/>
                          <a:ea typeface="Open Sans" pitchFamily="34" charset="0"/>
                          <a:cs typeface="Open Sans" pitchFamily="34" charset="0"/>
                        </a:rPr>
                        <a:t>               $60.6m</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77685691"/>
                  </a:ext>
                </a:extLst>
              </a:tr>
              <a:tr h="189971">
                <a:tc>
                  <a:txBody>
                    <a:bodyPr/>
                    <a:lstStyle/>
                    <a:p>
                      <a:pPr algn="ctr" fontAlgn="b"/>
                      <a:r>
                        <a:rPr lang="en-US" sz="1000" b="1" u="none" strike="noStrike" dirty="0">
                          <a:effectLst/>
                          <a:latin typeface="Open Sans" pitchFamily="34" charset="0"/>
                          <a:ea typeface="Open Sans" pitchFamily="34" charset="0"/>
                          <a:cs typeface="Open Sans" pitchFamily="34" charset="0"/>
                        </a:rPr>
                        <a:t>IRR</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1" u="none" strike="noStrike" dirty="0">
                          <a:effectLst/>
                          <a:latin typeface="Open Sans" pitchFamily="34" charset="0"/>
                          <a:ea typeface="Open Sans" pitchFamily="34" charset="0"/>
                          <a:cs typeface="Open Sans" pitchFamily="34" charset="0"/>
                        </a:rPr>
                        <a:t>                15.7%</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4971912"/>
                  </a:ext>
                </a:extLst>
              </a:tr>
              <a:tr h="189971">
                <a:tc>
                  <a:txBody>
                    <a:bodyPr/>
                    <a:lstStyle/>
                    <a:p>
                      <a:pPr algn="ctr" fontAlgn="b"/>
                      <a:r>
                        <a:rPr lang="en-US" sz="1000" b="1" u="none" strike="noStrike" dirty="0">
                          <a:effectLst/>
                          <a:latin typeface="Open Sans" pitchFamily="34" charset="0"/>
                          <a:ea typeface="Open Sans" pitchFamily="34" charset="0"/>
                          <a:cs typeface="Open Sans" pitchFamily="34" charset="0"/>
                        </a:rPr>
                        <a:t>MOIC</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b="1" u="none" strike="noStrike" dirty="0">
                          <a:effectLst/>
                          <a:latin typeface="Open Sans" pitchFamily="34" charset="0"/>
                          <a:ea typeface="Open Sans" pitchFamily="34" charset="0"/>
                          <a:cs typeface="Open Sans" pitchFamily="34" charset="0"/>
                        </a:rPr>
                        <a:t>                 1.17x</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extLst>
                  <a:ext uri="{0D108BD9-81ED-4DB2-BD59-A6C34878D82A}">
                    <a16:rowId xmlns:a16="http://schemas.microsoft.com/office/drawing/2014/main" val="1111493707"/>
                  </a:ext>
                </a:extLst>
              </a:tr>
              <a:tr h="182443">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u="none" strike="noStrike" dirty="0">
                          <a:effectLst/>
                          <a:latin typeface="Open Sans" pitchFamily="34" charset="0"/>
                          <a:ea typeface="Open Sans" pitchFamily="34" charset="0"/>
                          <a:cs typeface="Open Sans" pitchFamily="34" charset="0"/>
                        </a:rPr>
                        <a:t>Value Increase</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1" u="none" strike="noStrike" dirty="0">
                          <a:effectLst/>
                          <a:latin typeface="Open Sans" pitchFamily="34" charset="0"/>
                          <a:ea typeface="Open Sans" pitchFamily="34" charset="0"/>
                          <a:cs typeface="Open Sans" pitchFamily="34" charset="0"/>
                        </a:rPr>
                        <a:t>                 $8.8m </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409867"/>
                  </a:ext>
                </a:extLst>
              </a:tr>
              <a:tr h="299732">
                <a:tc gridSpan="4">
                  <a:txBody>
                    <a:bodyPr/>
                    <a:lstStyle/>
                    <a:p>
                      <a:pPr algn="ctr" fontAlgn="b"/>
                      <a:r>
                        <a:rPr lang="en-US" sz="1100" u="none" strike="noStrike" dirty="0">
                          <a:solidFill>
                            <a:schemeClr val="bg1"/>
                          </a:solidFill>
                          <a:effectLst/>
                          <a:latin typeface="Open Sans ExtraBold" pitchFamily="34" charset="0"/>
                          <a:ea typeface="Open Sans ExtraBold" pitchFamily="34" charset="0"/>
                          <a:cs typeface="Open Sans ExtraBold" pitchFamily="34" charset="0"/>
                        </a:rPr>
                        <a:t>HANACO VENTURES SIDE CARS</a:t>
                      </a:r>
                      <a:endParaRPr lang="en-US" sz="1100" b="1" i="0" u="none" strike="noStrike" dirty="0">
                        <a:solidFill>
                          <a:schemeClr val="bg1"/>
                        </a:solidFill>
                        <a:effectLst/>
                        <a:latin typeface="Open Sans ExtraBold" pitchFamily="34" charset="0"/>
                        <a:ea typeface="Open Sans ExtraBold" pitchFamily="34" charset="0"/>
                        <a:cs typeface="Open Sans Extra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8965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4039621"/>
                  </a:ext>
                </a:extLst>
              </a:tr>
              <a:tr h="189971">
                <a:tc>
                  <a:txBody>
                    <a:bodyPr/>
                    <a:lstStyle/>
                    <a:p>
                      <a:pPr algn="ctr" fontAlgn="b"/>
                      <a:endParaRPr lang="en-US" sz="1000" b="0" i="0" u="none" strike="noStrike" dirty="0">
                        <a:solidFill>
                          <a:schemeClr val="bg1"/>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endParaRPr lang="en-US" sz="1000" b="0" i="0" u="none" strike="noStrike" dirty="0">
                        <a:solidFill>
                          <a:schemeClr val="bg1"/>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r>
                        <a:rPr lang="en-US" sz="900" u="none" strike="noStrike" dirty="0">
                          <a:solidFill>
                            <a:schemeClr val="bg1"/>
                          </a:solidFill>
                          <a:effectLst/>
                          <a:latin typeface="Open Sans SemiBold" pitchFamily="34" charset="0"/>
                          <a:ea typeface="Open Sans SemiBold" pitchFamily="34" charset="0"/>
                          <a:cs typeface="Open Sans SemiBold" pitchFamily="34" charset="0"/>
                        </a:rPr>
                        <a:t>INVESTMENT AMOUNT</a:t>
                      </a:r>
                      <a:endParaRPr lang="en-US" sz="900" b="0" i="0" u="none" strike="noStrike" dirty="0">
                        <a:solidFill>
                          <a:schemeClr val="bg1"/>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r>
                        <a:rPr lang="en-US" sz="900" u="none" strike="noStrike" dirty="0">
                          <a:solidFill>
                            <a:schemeClr val="bg1"/>
                          </a:solidFill>
                          <a:effectLst/>
                          <a:latin typeface="Open Sans SemiBold" pitchFamily="34" charset="0"/>
                          <a:ea typeface="Open Sans SemiBold" pitchFamily="34" charset="0"/>
                          <a:cs typeface="Open Sans SemiBold" pitchFamily="34" charset="0"/>
                        </a:rPr>
                        <a:t>CURRENT VALUE</a:t>
                      </a:r>
                      <a:endParaRPr lang="en-US" sz="900" b="0" i="0" u="none" strike="noStrike" dirty="0">
                        <a:solidFill>
                          <a:schemeClr val="bg1"/>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910620726"/>
                  </a:ext>
                </a:extLst>
              </a:tr>
              <a:tr h="219666">
                <a:tc>
                  <a:txBody>
                    <a:bodyPr/>
                    <a:lstStyle/>
                    <a:p>
                      <a:pPr algn="ctr" fontAlgn="b"/>
                      <a:r>
                        <a:rPr lang="en-US" sz="1000" u="none" strike="noStrike" dirty="0">
                          <a:effectLst/>
                          <a:latin typeface="Open Sans SemiBold" pitchFamily="34" charset="0"/>
                          <a:ea typeface="Open Sans SemiBold" pitchFamily="34" charset="0"/>
                          <a:cs typeface="Open Sans SemiBold" pitchFamily="34" charset="0"/>
                        </a:rPr>
                        <a:t>Namogoo</a:t>
                      </a:r>
                      <a:endParaRPr lang="en-US" sz="1000" b="1" i="0" u="none" strike="noStrike" dirty="0">
                        <a:solidFill>
                          <a:srgbClr val="000000"/>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$8.4m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$13.3m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1082777"/>
                  </a:ext>
                </a:extLst>
              </a:tr>
              <a:tr h="219666">
                <a:tc>
                  <a:txBody>
                    <a:bodyPr/>
                    <a:lstStyle/>
                    <a:p>
                      <a:pPr algn="ctr" fontAlgn="b"/>
                      <a:r>
                        <a:rPr lang="en-US" sz="1000" u="none" strike="noStrike" dirty="0">
                          <a:effectLst/>
                          <a:latin typeface="Open Sans SemiBold" pitchFamily="34" charset="0"/>
                          <a:ea typeface="Open Sans SemiBold" pitchFamily="34" charset="0"/>
                          <a:cs typeface="Open Sans SemiBold" pitchFamily="34" charset="0"/>
                        </a:rPr>
                        <a:t>Cheetah</a:t>
                      </a:r>
                      <a:endParaRPr lang="en-US" sz="1000" b="1" i="0" u="none" strike="noStrike" dirty="0">
                        <a:solidFill>
                          <a:srgbClr val="000000"/>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$8.5m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u="none" strike="noStrike" dirty="0">
                          <a:effectLst/>
                          <a:latin typeface="Open Sans" pitchFamily="34" charset="0"/>
                          <a:ea typeface="Open Sans" pitchFamily="34" charset="0"/>
                          <a:cs typeface="Open Sans" pitchFamily="34" charset="0"/>
                        </a:rPr>
                        <a:t>              $10.9m </a:t>
                      </a:r>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extLst>
                  <a:ext uri="{0D108BD9-81ED-4DB2-BD59-A6C34878D82A}">
                    <a16:rowId xmlns:a16="http://schemas.microsoft.com/office/drawing/2014/main" val="2407042690"/>
                  </a:ext>
                </a:extLst>
              </a:tr>
              <a:tr h="219666">
                <a:tc>
                  <a:txBody>
                    <a:bodyPr/>
                    <a:lstStyle/>
                    <a:p>
                      <a:pPr algn="ctr" fontAlgn="b"/>
                      <a:r>
                        <a:rPr lang="en-US" sz="1000" b="1" u="none" strike="noStrike" dirty="0">
                          <a:effectLst/>
                          <a:latin typeface="Open Sans" pitchFamily="34" charset="0"/>
                          <a:ea typeface="Open Sans" pitchFamily="34" charset="0"/>
                          <a:cs typeface="Open Sans" pitchFamily="34" charset="0"/>
                        </a:rPr>
                        <a:t>Total</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000" b="1" u="none" strike="noStrike" dirty="0">
                          <a:effectLst/>
                          <a:latin typeface="Open Sans" pitchFamily="34" charset="0"/>
                          <a:ea typeface="Open Sans" pitchFamily="34" charset="0"/>
                          <a:cs typeface="Open Sans" pitchFamily="34" charset="0"/>
                        </a:rPr>
                        <a:t>                             $16.9m </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000" b="1" u="none" strike="noStrike" dirty="0">
                          <a:effectLst/>
                          <a:latin typeface="Open Sans" pitchFamily="34" charset="0"/>
                          <a:ea typeface="Open Sans" pitchFamily="34" charset="0"/>
                          <a:cs typeface="Open Sans" pitchFamily="34" charset="0"/>
                        </a:rPr>
                        <a:t>              $24.2m </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57394879"/>
                  </a:ext>
                </a:extLst>
              </a:tr>
              <a:tr h="311781">
                <a:tc gridSpan="4">
                  <a:txBody>
                    <a:bodyPr/>
                    <a:lstStyle/>
                    <a:p>
                      <a:pPr algn="ctr" fontAlgn="b"/>
                      <a:r>
                        <a:rPr lang="en-US" sz="1100" u="none" strike="noStrike" dirty="0">
                          <a:solidFill>
                            <a:schemeClr val="bg1"/>
                          </a:solidFill>
                          <a:effectLst/>
                          <a:latin typeface="Open Sans ExtraBold" pitchFamily="34" charset="0"/>
                          <a:ea typeface="Open Sans ExtraBold" pitchFamily="34" charset="0"/>
                          <a:cs typeface="Open Sans ExtraBold" pitchFamily="34" charset="0"/>
                        </a:rPr>
                        <a:t>COMBINED TOTAL</a:t>
                      </a:r>
                      <a:endParaRPr lang="en-US" sz="1100" b="1" i="0" u="none" strike="noStrike" dirty="0">
                        <a:solidFill>
                          <a:schemeClr val="bg1"/>
                        </a:solidFill>
                        <a:effectLst/>
                        <a:latin typeface="Open Sans ExtraBold" pitchFamily="34" charset="0"/>
                        <a:ea typeface="Open Sans ExtraBold" pitchFamily="34" charset="0"/>
                        <a:cs typeface="Open Sans Extra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59E6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97946894"/>
                  </a:ext>
                </a:extLst>
              </a:tr>
              <a:tr h="189971">
                <a:tc>
                  <a:txBody>
                    <a:bodyPr/>
                    <a:lstStyle/>
                    <a:p>
                      <a:pPr algn="ctr" fontAlgn="b"/>
                      <a:endParaRPr lang="en-US" sz="1000" b="0" i="0" u="none" strike="noStrike" dirty="0">
                        <a:solidFill>
                          <a:schemeClr val="bg1"/>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endParaRPr lang="en-US" sz="1000" b="0" i="0" u="none" strike="noStrike" dirty="0">
                        <a:solidFill>
                          <a:schemeClr val="bg1"/>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r>
                        <a:rPr lang="en-US" sz="1000" u="none" strike="noStrike" dirty="0">
                          <a:solidFill>
                            <a:schemeClr val="bg1"/>
                          </a:solidFill>
                          <a:effectLst/>
                          <a:latin typeface="Open Sans SemiBold" pitchFamily="34" charset="0"/>
                          <a:ea typeface="Open Sans SemiBold" pitchFamily="34" charset="0"/>
                          <a:cs typeface="Open Sans SemiBold" pitchFamily="34" charset="0"/>
                        </a:rPr>
                        <a:t>INVESTMENT AMOUNT</a:t>
                      </a:r>
                      <a:endParaRPr lang="en-US" sz="1000" b="0" i="0" u="none" strike="noStrike" dirty="0">
                        <a:solidFill>
                          <a:schemeClr val="bg1"/>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r>
                        <a:rPr lang="en-US" sz="1000" u="none" strike="noStrike" dirty="0">
                          <a:solidFill>
                            <a:schemeClr val="bg1"/>
                          </a:solidFill>
                          <a:effectLst/>
                          <a:latin typeface="Open Sans SemiBold" pitchFamily="34" charset="0"/>
                          <a:ea typeface="Open Sans SemiBold" pitchFamily="34" charset="0"/>
                          <a:cs typeface="Open Sans SemiBold" pitchFamily="34" charset="0"/>
                        </a:rPr>
                        <a:t>CURRENT VALUE</a:t>
                      </a:r>
                      <a:endParaRPr lang="en-US" sz="1000" b="0" i="0" u="none" strike="noStrike" dirty="0">
                        <a:solidFill>
                          <a:schemeClr val="bg1"/>
                        </a:solidFill>
                        <a:effectLst/>
                        <a:latin typeface="Open Sans SemiBold" pitchFamily="34" charset="0"/>
                        <a:ea typeface="Open Sans SemiBold" pitchFamily="34" charset="0"/>
                        <a:cs typeface="Open Sans SemiBold"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169818377"/>
                  </a:ext>
                </a:extLst>
              </a:tr>
              <a:tr h="219666">
                <a:tc>
                  <a:txBody>
                    <a:bodyPr/>
                    <a:lstStyle/>
                    <a:p>
                      <a:pPr algn="ctr" fontAlgn="b"/>
                      <a:r>
                        <a:rPr lang="en-US" sz="1000" b="1" i="0" u="none" strike="noStrike" dirty="0">
                          <a:solidFill>
                            <a:srgbClr val="000000"/>
                          </a:solidFill>
                          <a:effectLst/>
                          <a:latin typeface="Open Sans" pitchFamily="34" charset="0"/>
                          <a:ea typeface="Open Sans" pitchFamily="34" charset="0"/>
                          <a:cs typeface="Open Sans" pitchFamily="34" charset="0"/>
                        </a:rPr>
                        <a:t>Combined Total</a:t>
                      </a: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1" u="none" strike="noStrike" dirty="0">
                          <a:effectLst/>
                          <a:latin typeface="Open Sans" pitchFamily="34" charset="0"/>
                          <a:ea typeface="Open Sans" pitchFamily="34" charset="0"/>
                          <a:cs typeface="Open Sans" pitchFamily="34" charset="0"/>
                        </a:rPr>
                        <a:t>                             $68.7m </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1" u="none" strike="noStrike" dirty="0">
                          <a:effectLst/>
                          <a:latin typeface="Open Sans" pitchFamily="34" charset="0"/>
                          <a:ea typeface="Open Sans" pitchFamily="34" charset="0"/>
                          <a:cs typeface="Open Sans" pitchFamily="34" charset="0"/>
                        </a:rPr>
                        <a:t>              $84.8m </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874005"/>
                  </a:ext>
                </a:extLst>
              </a:tr>
              <a:tr h="189971">
                <a:tc>
                  <a:txBody>
                    <a:bodyPr/>
                    <a:lstStyle/>
                    <a:p>
                      <a:pPr algn="ctr" fontAlgn="b"/>
                      <a:r>
                        <a:rPr lang="en-US" sz="1000" b="1" u="none" strike="noStrike" dirty="0">
                          <a:effectLst/>
                          <a:latin typeface="Open Sans" pitchFamily="34" charset="0"/>
                          <a:ea typeface="Open Sans" pitchFamily="34" charset="0"/>
                          <a:cs typeface="Open Sans" pitchFamily="34" charset="0"/>
                        </a:rPr>
                        <a:t>IRR</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b="1" u="none" strike="noStrike" dirty="0">
                          <a:effectLst/>
                          <a:latin typeface="Open Sans" pitchFamily="34" charset="0"/>
                          <a:ea typeface="Open Sans" pitchFamily="34" charset="0"/>
                          <a:cs typeface="Open Sans" pitchFamily="34" charset="0"/>
                        </a:rPr>
                        <a:t>                19.2%</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extLst>
                  <a:ext uri="{0D108BD9-81ED-4DB2-BD59-A6C34878D82A}">
                    <a16:rowId xmlns:a16="http://schemas.microsoft.com/office/drawing/2014/main" val="3812914672"/>
                  </a:ext>
                </a:extLst>
              </a:tr>
              <a:tr h="189971">
                <a:tc>
                  <a:txBody>
                    <a:bodyPr/>
                    <a:lstStyle/>
                    <a:p>
                      <a:pPr algn="ctr" fontAlgn="b"/>
                      <a:r>
                        <a:rPr lang="en-US" sz="1000" b="1" u="none" strike="noStrike" dirty="0">
                          <a:effectLst/>
                          <a:latin typeface="Open Sans" pitchFamily="34" charset="0"/>
                          <a:ea typeface="Open Sans" pitchFamily="34" charset="0"/>
                          <a:cs typeface="Open Sans" pitchFamily="34" charset="0"/>
                        </a:rPr>
                        <a:t>MOIC</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1" u="none" strike="noStrike" dirty="0">
                          <a:effectLst/>
                          <a:latin typeface="Open Sans" pitchFamily="34" charset="0"/>
                          <a:ea typeface="Open Sans" pitchFamily="34" charset="0"/>
                          <a:cs typeface="Open Sans" pitchFamily="34" charset="0"/>
                        </a:rPr>
                        <a:t>                 1.23x</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0719391"/>
                  </a:ext>
                </a:extLst>
              </a:tr>
              <a:tr h="219666">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u="none" strike="noStrike" dirty="0">
                          <a:effectLst/>
                          <a:latin typeface="Open Sans" pitchFamily="34" charset="0"/>
                          <a:ea typeface="Open Sans" pitchFamily="34" charset="0"/>
                          <a:cs typeface="Open Sans" pitchFamily="34" charset="0"/>
                        </a:rPr>
                        <a:t>Value Increase</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endParaRPr lang="en-US" dirty="0"/>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endParaRPr lang="en-US" sz="1000" b="0"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tc>
                  <a:txBody>
                    <a:bodyPr/>
                    <a:lstStyle/>
                    <a:p>
                      <a:pPr algn="ctr" fontAlgn="b"/>
                      <a:r>
                        <a:rPr lang="en-US" sz="1000" b="1" u="none" strike="noStrike" dirty="0">
                          <a:effectLst/>
                          <a:latin typeface="Open Sans" pitchFamily="34" charset="0"/>
                          <a:ea typeface="Open Sans" pitchFamily="34" charset="0"/>
                          <a:cs typeface="Open Sans" pitchFamily="34" charset="0"/>
                        </a:rPr>
                        <a:t>              $17.1m </a:t>
                      </a:r>
                      <a:endParaRPr lang="en-US" sz="1000" b="1" i="0" u="none" strike="noStrike" dirty="0">
                        <a:solidFill>
                          <a:srgbClr val="000000"/>
                        </a:solidFill>
                        <a:effectLst/>
                        <a:latin typeface="Open Sans" pitchFamily="34" charset="0"/>
                        <a:ea typeface="Open Sans" pitchFamily="34" charset="0"/>
                        <a:cs typeface="Open Sans" pitchFamily="34" charset="0"/>
                      </a:endParaRPr>
                    </a:p>
                  </a:txBody>
                  <a:tcPr marL="5042" marR="5042" marT="5042"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6F7"/>
                    </a:solidFill>
                  </a:tcPr>
                </a:tc>
                <a:extLst>
                  <a:ext uri="{0D108BD9-81ED-4DB2-BD59-A6C34878D82A}">
                    <a16:rowId xmlns:a16="http://schemas.microsoft.com/office/drawing/2014/main" val="788818030"/>
                  </a:ext>
                </a:extLst>
              </a:tr>
            </a:tbl>
          </a:graphicData>
        </a:graphic>
      </p:graphicFrame>
      <p:sp>
        <p:nvSpPr>
          <p:cNvPr id="5" name="4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22</a:t>
            </a:fld>
            <a:endParaRPr lang="es-ES" sz="1050" dirty="0">
              <a:latin typeface="Open Sans ExtraBold" pitchFamily="34" charset="0"/>
              <a:ea typeface="Open Sans ExtraBold" pitchFamily="34" charset="0"/>
              <a:cs typeface="Open Sans ExtraBold" pitchFamily="34" charset="0"/>
            </a:endParaRPr>
          </a:p>
        </p:txBody>
      </p:sp>
      <p:sp>
        <p:nvSpPr>
          <p:cNvPr id="8" name="7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9" name="8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CuadroTexto 3">
            <a:extLst>
              <a:ext uri="{FF2B5EF4-FFF2-40B4-BE49-F238E27FC236}">
                <a16:creationId xmlns:a16="http://schemas.microsoft.com/office/drawing/2014/main" id="{9801D45E-C58D-5341-A30F-16711B61AC5B}"/>
              </a:ext>
            </a:extLst>
          </p:cNvPr>
          <p:cNvSpPr txBox="1">
            <a:spLocks noChangeArrowheads="1"/>
          </p:cNvSpPr>
          <p:nvPr/>
        </p:nvSpPr>
        <p:spPr bwMode="auto">
          <a:xfrm>
            <a:off x="676274" y="542925"/>
            <a:ext cx="37623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None/>
            </a:pPr>
            <a:r>
              <a:rPr lang="es-CO" altLang="en-US" sz="2400" b="1">
                <a:solidFill>
                  <a:srgbClr val="B59E60"/>
                </a:solidFill>
                <a:latin typeface="Open Sans Extrabold" panose="020B0606030504020204" pitchFamily="34" charset="0"/>
              </a:rPr>
              <a:t>HANACO VENTURES I </a:t>
            </a:r>
            <a:r>
              <a:rPr lang="es-CO" altLang="en-US" b="1">
                <a:latin typeface="Open Sans Extrabold" panose="020B0606030504020204" pitchFamily="34" charset="0"/>
              </a:rPr>
              <a:t>PORTFOLIO SUMMARY</a:t>
            </a:r>
          </a:p>
        </p:txBody>
      </p:sp>
      <p:sp>
        <p:nvSpPr>
          <p:cNvPr id="11" name="7 CuadroTexto">
            <a:extLst>
              <a:ext uri="{FF2B5EF4-FFF2-40B4-BE49-F238E27FC236}">
                <a16:creationId xmlns:a16="http://schemas.microsoft.com/office/drawing/2014/main" id="{6B5525BA-F6F0-CA42-B87B-8BB57481BB95}"/>
              </a:ext>
            </a:extLst>
          </p:cNvPr>
          <p:cNvSpPr txBox="1"/>
          <p:nvPr/>
        </p:nvSpPr>
        <p:spPr>
          <a:xfrm>
            <a:off x="184910" y="6253020"/>
            <a:ext cx="279275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*Data includes TS executing 5/20</a:t>
            </a:r>
            <a:endParaRPr lang="es-ES" sz="700" spc="300" dirty="0">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964575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29 Conector recto">
            <a:extLst>
              <a:ext uri="{FF2B5EF4-FFF2-40B4-BE49-F238E27FC236}">
                <a16:creationId xmlns:a16="http://schemas.microsoft.com/office/drawing/2014/main" id="{2BAF5FFC-97B2-6940-856E-515493C4A4F9}"/>
              </a:ext>
            </a:extLst>
          </p:cNvPr>
          <p:cNvCxnSpPr/>
          <p:nvPr/>
        </p:nvCxnSpPr>
        <p:spPr>
          <a:xfrm>
            <a:off x="1261105" y="3057841"/>
            <a:ext cx="555498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9" name="29 Conector recto">
            <a:extLst>
              <a:ext uri="{FF2B5EF4-FFF2-40B4-BE49-F238E27FC236}">
                <a16:creationId xmlns:a16="http://schemas.microsoft.com/office/drawing/2014/main" id="{2EFA8292-62FF-B848-9E16-5F664D60DEE7}"/>
              </a:ext>
            </a:extLst>
          </p:cNvPr>
          <p:cNvCxnSpPr/>
          <p:nvPr/>
        </p:nvCxnSpPr>
        <p:spPr>
          <a:xfrm>
            <a:off x="1261105" y="3374364"/>
            <a:ext cx="555498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4" name="43 Rectángulo redondeado"/>
          <p:cNvSpPr/>
          <p:nvPr/>
        </p:nvSpPr>
        <p:spPr>
          <a:xfrm>
            <a:off x="7162800" y="3401341"/>
            <a:ext cx="4373564" cy="2722335"/>
          </a:xfrm>
          <a:prstGeom prst="roundRect">
            <a:avLst>
              <a:gd name="adj" fmla="val 4139"/>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4" name="53 Rectángulo redondeado"/>
          <p:cNvSpPr/>
          <p:nvPr/>
        </p:nvSpPr>
        <p:spPr>
          <a:xfrm>
            <a:off x="586112" y="1794952"/>
            <a:ext cx="10948662" cy="1064985"/>
          </a:xfrm>
          <a:prstGeom prst="roundRect">
            <a:avLst>
              <a:gd name="adj" fmla="val 6049"/>
            </a:avLst>
          </a:prstGeom>
          <a:noFill/>
          <a:ln w="28575">
            <a:solidFill>
              <a:srgbClr val="F3F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ontent Placeholder 2">
            <a:extLst>
              <a:ext uri="{FF2B5EF4-FFF2-40B4-BE49-F238E27FC236}">
                <a16:creationId xmlns:a16="http://schemas.microsoft.com/office/drawing/2014/main" id="{0A0A3DFD-A79B-EC48-A8E5-0DD344C9BF13}"/>
              </a:ext>
            </a:extLst>
          </p:cNvPr>
          <p:cNvSpPr>
            <a:spLocks noGrp="1"/>
          </p:cNvSpPr>
          <p:nvPr>
            <p:ph idx="1"/>
          </p:nvPr>
        </p:nvSpPr>
        <p:spPr>
          <a:xfrm>
            <a:off x="1047749" y="2132693"/>
            <a:ext cx="1492898" cy="1137974"/>
          </a:xfrm>
        </p:spPr>
        <p:txBody>
          <a:bodyPr>
            <a:normAutofit/>
          </a:bodyPr>
          <a:lstStyle/>
          <a:p>
            <a:pPr marL="0" indent="0">
              <a:buNone/>
            </a:pPr>
            <a:r>
              <a:rPr lang="en-US" sz="1200" b="1" dirty="0">
                <a:latin typeface="Open Sans" pitchFamily="34" charset="0"/>
                <a:ea typeface="Open Sans" pitchFamily="34" charset="0"/>
                <a:cs typeface="Open Sans" pitchFamily="34" charset="0"/>
              </a:rPr>
              <a:t>Fund Size:</a:t>
            </a:r>
            <a:endParaRPr lang="en-US" sz="1200" dirty="0">
              <a:latin typeface="Open Sans" pitchFamily="34" charset="0"/>
              <a:ea typeface="Open Sans" pitchFamily="34" charset="0"/>
              <a:cs typeface="Open Sans" pitchFamily="34" charset="0"/>
            </a:endParaRPr>
          </a:p>
          <a:p>
            <a:pPr marL="0" indent="0">
              <a:buNone/>
            </a:pPr>
            <a:r>
              <a:rPr lang="en-US" sz="1200" b="1" dirty="0">
                <a:latin typeface="Open Sans" pitchFamily="34" charset="0"/>
                <a:ea typeface="Open Sans" pitchFamily="34" charset="0"/>
                <a:cs typeface="Open Sans" pitchFamily="34" charset="0"/>
              </a:rPr>
              <a:t>MOIC:</a:t>
            </a:r>
            <a:endParaRPr lang="en-US" sz="1200" dirty="0">
              <a:latin typeface="Open Sans" pitchFamily="34" charset="0"/>
              <a:ea typeface="Open Sans" pitchFamily="34" charset="0"/>
              <a:cs typeface="Open Sans" pitchFamily="34" charset="0"/>
            </a:endParaRPr>
          </a:p>
        </p:txBody>
      </p:sp>
      <p:sp>
        <p:nvSpPr>
          <p:cNvPr id="14" name="CuadroTexto 3">
            <a:extLst>
              <a:ext uri="{FF2B5EF4-FFF2-40B4-BE49-F238E27FC236}">
                <a16:creationId xmlns:a16="http://schemas.microsoft.com/office/drawing/2014/main" id="{DCAF2535-A67E-1C43-B891-3EE77E91BDB0}"/>
              </a:ext>
            </a:extLst>
          </p:cNvPr>
          <p:cNvSpPr txBox="1"/>
          <p:nvPr/>
        </p:nvSpPr>
        <p:spPr>
          <a:xfrm>
            <a:off x="0" y="485265"/>
            <a:ext cx="12192000" cy="587277"/>
          </a:xfrm>
          <a:prstGeom prst="rect">
            <a:avLst/>
          </a:prstGeom>
          <a:noFill/>
        </p:spPr>
        <p:txBody>
          <a:bodyPr wrap="square">
            <a:spAutoFit/>
          </a:bodyPr>
          <a:lstStyle/>
          <a:p>
            <a:pPr algn="ctr">
              <a:lnSpc>
                <a:spcPct val="150000"/>
              </a:lnSpc>
              <a:defRPr/>
            </a:pPr>
            <a:r>
              <a:rPr lang="en-US" sz="2400" b="1" dirty="0">
                <a:latin typeface="Open Sans Extrabold" panose="020B0906030804020204" pitchFamily="34" charset="0"/>
                <a:ea typeface="Open Sans Extrabold" panose="020B0906030804020204" pitchFamily="34" charset="0"/>
                <a:cs typeface="Open Sans Extrabold" panose="020B0906030804020204" pitchFamily="34" charset="0"/>
              </a:rPr>
              <a:t>HANACO VENTURES I – OFF TO A GREAT START</a:t>
            </a:r>
          </a:p>
        </p:txBody>
      </p:sp>
      <p:sp>
        <p:nvSpPr>
          <p:cNvPr id="16" name="15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7"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7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23</a:t>
            </a:fld>
            <a:endParaRPr lang="es-ES" sz="1050" dirty="0">
              <a:latin typeface="Open Sans ExtraBold" pitchFamily="34" charset="0"/>
              <a:ea typeface="Open Sans ExtraBold" pitchFamily="34" charset="0"/>
              <a:cs typeface="Open Sans ExtraBold" pitchFamily="34" charset="0"/>
            </a:endParaRPr>
          </a:p>
        </p:txBody>
      </p:sp>
      <p:sp>
        <p:nvSpPr>
          <p:cNvPr id="19" name="18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20" name="19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Content Placeholder 2">
            <a:extLst>
              <a:ext uri="{FF2B5EF4-FFF2-40B4-BE49-F238E27FC236}">
                <a16:creationId xmlns:a16="http://schemas.microsoft.com/office/drawing/2014/main" id="{0A0A3DFD-A79B-EC48-A8E5-0DD344C9BF13}"/>
              </a:ext>
            </a:extLst>
          </p:cNvPr>
          <p:cNvSpPr txBox="1">
            <a:spLocks/>
          </p:cNvSpPr>
          <p:nvPr/>
        </p:nvSpPr>
        <p:spPr>
          <a:xfrm>
            <a:off x="4463724" y="2125068"/>
            <a:ext cx="1609725" cy="1145599"/>
          </a:xfrm>
          <a:prstGeom prst="rect">
            <a:avLst/>
          </a:prstGeom>
        </p:spPr>
        <p:txBody>
          <a:bodyPr vert="horz" lIns="91440" tIns="45720" rIns="91440" bIns="45720" rtlCol="0">
            <a:normAutofit/>
          </a:bodyPr>
          <a:lstStyle/>
          <a:p>
            <a:pPr>
              <a:lnSpc>
                <a:spcPct val="90000"/>
              </a:lnSpc>
              <a:spcBef>
                <a:spcPts val="1000"/>
              </a:spcBef>
            </a:pPr>
            <a:r>
              <a:rPr lang="en-US" sz="1200" b="1" dirty="0">
                <a:latin typeface="Open Sans" pitchFamily="34" charset="0"/>
                <a:ea typeface="Open Sans" pitchFamily="34" charset="0"/>
                <a:cs typeface="Open Sans" pitchFamily="34" charset="0"/>
              </a:rPr>
              <a:t>Called to Date:</a:t>
            </a:r>
            <a:endParaRPr kumimoji="0" lang="en-US" sz="1200" b="1" i="0" u="none" strike="noStrike" kern="1200" cap="none" spc="0" normalizeH="0" baseline="0" noProof="0" dirty="0">
              <a:ln>
                <a:noFill/>
              </a:ln>
              <a:effectLst/>
              <a:uLnTx/>
              <a:uFillTx/>
              <a:latin typeface="Open Sans" pitchFamily="34" charset="0"/>
              <a:ea typeface="Open Sans" pitchFamily="34" charset="0"/>
              <a:cs typeface="Open Sans"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effectLst/>
                <a:uLnTx/>
                <a:uFillTx/>
                <a:latin typeface="Open Sans" pitchFamily="34" charset="0"/>
                <a:ea typeface="Open Sans" pitchFamily="34" charset="0"/>
                <a:cs typeface="Open Sans" pitchFamily="34" charset="0"/>
              </a:rPr>
              <a:t>IRR </a:t>
            </a:r>
            <a:r>
              <a:rPr kumimoji="0" lang="en-US" sz="1050" b="1" i="0" u="none" strike="noStrike" kern="1200" cap="none" spc="0" normalizeH="0" baseline="0" noProof="0" dirty="0">
                <a:ln>
                  <a:noFill/>
                </a:ln>
                <a:effectLst/>
                <a:uLnTx/>
                <a:uFillTx/>
                <a:latin typeface="Open Sans" pitchFamily="34" charset="0"/>
                <a:ea typeface="Open Sans" pitchFamily="34" charset="0"/>
                <a:cs typeface="Open Sans" pitchFamily="34" charset="0"/>
              </a:rPr>
              <a:t>(on deployed)</a:t>
            </a:r>
            <a:r>
              <a:rPr kumimoji="0" lang="en-US" sz="1200" b="1" i="0" u="none" strike="noStrike" kern="1200" cap="none" spc="0" normalizeH="0" baseline="0" noProof="0" dirty="0">
                <a:ln>
                  <a:noFill/>
                </a:ln>
                <a:effectLst/>
                <a:uLnTx/>
                <a:uFillTx/>
                <a:latin typeface="Open Sans" pitchFamily="34" charset="0"/>
                <a:ea typeface="Open Sans" pitchFamily="34" charset="0"/>
                <a:cs typeface="Open Sans" pitchFamily="34" charset="0"/>
              </a:rPr>
              <a:t>:</a:t>
            </a:r>
            <a:endParaRPr kumimoji="0" lang="en-US" sz="1200" b="0" i="0" u="none" strike="noStrike" kern="1200" cap="none" spc="0" normalizeH="0" baseline="0" noProof="0" dirty="0">
              <a:ln>
                <a:noFill/>
              </a:ln>
              <a:effectLst/>
              <a:uLnTx/>
              <a:uFillTx/>
              <a:latin typeface="Open Sans" pitchFamily="34" charset="0"/>
              <a:ea typeface="Open Sans" pitchFamily="34" charset="0"/>
              <a:cs typeface="Open Sans" pitchFamily="34" charset="0"/>
            </a:endParaRPr>
          </a:p>
        </p:txBody>
      </p:sp>
      <p:sp>
        <p:nvSpPr>
          <p:cNvPr id="25" name="Content Placeholder 2">
            <a:extLst>
              <a:ext uri="{FF2B5EF4-FFF2-40B4-BE49-F238E27FC236}">
                <a16:creationId xmlns:a16="http://schemas.microsoft.com/office/drawing/2014/main" id="{0A0A3DFD-A79B-EC48-A8E5-0DD344C9BF13}"/>
              </a:ext>
            </a:extLst>
          </p:cNvPr>
          <p:cNvSpPr txBox="1">
            <a:spLocks/>
          </p:cNvSpPr>
          <p:nvPr/>
        </p:nvSpPr>
        <p:spPr>
          <a:xfrm>
            <a:off x="2190747" y="2132693"/>
            <a:ext cx="1847851" cy="1137974"/>
          </a:xfrm>
          <a:prstGeom prst="rect">
            <a:avLst/>
          </a:prstGeom>
        </p:spPr>
        <p:txBody>
          <a:bodyPr vert="horz" lIns="91440" tIns="45720" rIns="91440" bIns="45720" rtlCol="0">
            <a:norm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1">
                    <a:lumMod val="50000"/>
                    <a:lumOff val="50000"/>
                  </a:schemeClr>
                </a:solidFill>
                <a:effectLst/>
                <a:uLnTx/>
                <a:uFillTx/>
                <a:latin typeface="Open Sans" pitchFamily="34" charset="0"/>
                <a:ea typeface="Open Sans" pitchFamily="34" charset="0"/>
                <a:cs typeface="Open Sans" pitchFamily="34" charset="0"/>
              </a:rPr>
              <a:t>$87m ($104m)</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1">
                    <a:lumMod val="50000"/>
                    <a:lumOff val="50000"/>
                  </a:schemeClr>
                </a:solidFill>
                <a:effectLst/>
                <a:uLnTx/>
                <a:uFillTx/>
                <a:latin typeface="Open Sans" pitchFamily="34" charset="0"/>
                <a:ea typeface="Open Sans" pitchFamily="34" charset="0"/>
                <a:cs typeface="Open Sans" pitchFamily="34" charset="0"/>
              </a:rPr>
              <a:t>1.17x (1.23X)</a:t>
            </a:r>
          </a:p>
        </p:txBody>
      </p:sp>
      <p:sp>
        <p:nvSpPr>
          <p:cNvPr id="26" name="Content Placeholder 2">
            <a:extLst>
              <a:ext uri="{FF2B5EF4-FFF2-40B4-BE49-F238E27FC236}">
                <a16:creationId xmlns:a16="http://schemas.microsoft.com/office/drawing/2014/main" id="{0A0A3DFD-A79B-EC48-A8E5-0DD344C9BF13}"/>
              </a:ext>
            </a:extLst>
          </p:cNvPr>
          <p:cNvSpPr txBox="1">
            <a:spLocks/>
          </p:cNvSpPr>
          <p:nvPr/>
        </p:nvSpPr>
        <p:spPr>
          <a:xfrm>
            <a:off x="5901999" y="2125068"/>
            <a:ext cx="1609725" cy="1145599"/>
          </a:xfrm>
          <a:prstGeom prst="rect">
            <a:avLst/>
          </a:prstGeom>
        </p:spPr>
        <p:txBody>
          <a:bodyPr vert="horz" lIns="91440" tIns="45720" rIns="91440" bIns="45720" rtlCol="0">
            <a:normAutofit/>
          </a:bodyPr>
          <a:lstStyle/>
          <a:p>
            <a:pPr algn="r">
              <a:lnSpc>
                <a:spcPct val="90000"/>
              </a:lnSpc>
              <a:spcBef>
                <a:spcPts val="1000"/>
              </a:spcBef>
            </a:pPr>
            <a:r>
              <a:rPr lang="en-US" sz="1200" dirty="0">
                <a:solidFill>
                  <a:schemeClr val="tx1">
                    <a:lumMod val="50000"/>
                    <a:lumOff val="50000"/>
                  </a:schemeClr>
                </a:solidFill>
                <a:latin typeface="Open Sans" pitchFamily="34" charset="0"/>
                <a:ea typeface="Open Sans" pitchFamily="34" charset="0"/>
                <a:cs typeface="Open Sans" pitchFamily="34" charset="0"/>
              </a:rPr>
              <a:t>$60.9m($77.8m)</a:t>
            </a:r>
            <a:endParaRPr kumimoji="0" lang="en-US" sz="1200" b="0" i="0" u="none" strike="noStrike" kern="1200" cap="none" spc="0" normalizeH="0" baseline="0" noProof="0" dirty="0">
              <a:ln>
                <a:noFill/>
              </a:ln>
              <a:solidFill>
                <a:schemeClr val="tx1">
                  <a:lumMod val="50000"/>
                  <a:lumOff val="50000"/>
                </a:schemeClr>
              </a:solidFill>
              <a:effectLst/>
              <a:uLnTx/>
              <a:uFillTx/>
              <a:latin typeface="Open Sans" pitchFamily="34" charset="0"/>
              <a:ea typeface="Open Sans" pitchFamily="34" charset="0"/>
              <a:cs typeface="Open Sans" pitchFamily="34"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dirty="0">
                <a:solidFill>
                  <a:schemeClr val="tx1">
                    <a:lumMod val="50000"/>
                    <a:lumOff val="50000"/>
                  </a:schemeClr>
                </a:solidFill>
                <a:latin typeface="Open Sans" pitchFamily="34" charset="0"/>
                <a:ea typeface="Open Sans" pitchFamily="34" charset="0"/>
                <a:cs typeface="Open Sans" pitchFamily="34" charset="0"/>
              </a:rPr>
              <a:t>17.1</a:t>
            </a:r>
            <a:r>
              <a:rPr kumimoji="0" lang="en-US" sz="1200" b="0" i="0" u="none" strike="noStrike" kern="1200" cap="none" spc="0" normalizeH="0" baseline="0" noProof="0" dirty="0">
                <a:ln>
                  <a:noFill/>
                </a:ln>
                <a:solidFill>
                  <a:schemeClr val="tx1">
                    <a:lumMod val="50000"/>
                    <a:lumOff val="50000"/>
                  </a:schemeClr>
                </a:solidFill>
                <a:effectLst/>
                <a:uLnTx/>
                <a:uFillTx/>
                <a:latin typeface="Open Sans" pitchFamily="34" charset="0"/>
                <a:ea typeface="Open Sans" pitchFamily="34" charset="0"/>
                <a:cs typeface="Open Sans" pitchFamily="34" charset="0"/>
              </a:rPr>
              <a:t>% (</a:t>
            </a:r>
            <a:r>
              <a:rPr lang="en-US" sz="1200" dirty="0">
                <a:solidFill>
                  <a:schemeClr val="tx1">
                    <a:lumMod val="50000"/>
                    <a:lumOff val="50000"/>
                  </a:schemeClr>
                </a:solidFill>
                <a:latin typeface="Open Sans" pitchFamily="34" charset="0"/>
                <a:ea typeface="Open Sans" pitchFamily="34" charset="0"/>
                <a:cs typeface="Open Sans" pitchFamily="34" charset="0"/>
              </a:rPr>
              <a:t>19.2</a:t>
            </a:r>
            <a:r>
              <a:rPr kumimoji="0" lang="en-US" sz="1200" b="0" i="0" u="none" strike="noStrike" kern="1200" cap="none" spc="0" normalizeH="0" baseline="0" noProof="0" dirty="0">
                <a:ln>
                  <a:noFill/>
                </a:ln>
                <a:solidFill>
                  <a:schemeClr val="tx1">
                    <a:lumMod val="50000"/>
                    <a:lumOff val="50000"/>
                  </a:schemeClr>
                </a:solidFill>
                <a:effectLst/>
                <a:uLnTx/>
                <a:uFillTx/>
                <a:latin typeface="Open Sans" pitchFamily="34" charset="0"/>
                <a:ea typeface="Open Sans" pitchFamily="34" charset="0"/>
                <a:cs typeface="Open Sans" pitchFamily="34" charset="0"/>
              </a:rPr>
              <a:t>%)</a:t>
            </a:r>
          </a:p>
        </p:txBody>
      </p:sp>
      <p:sp>
        <p:nvSpPr>
          <p:cNvPr id="27" name="26 CuadroTexto"/>
          <p:cNvSpPr txBox="1"/>
          <p:nvPr/>
        </p:nvSpPr>
        <p:spPr>
          <a:xfrm>
            <a:off x="614687" y="1438619"/>
            <a:ext cx="2210092" cy="307777"/>
          </a:xfrm>
          <a:prstGeom prst="rect">
            <a:avLst/>
          </a:prstGeom>
          <a:noFill/>
        </p:spPr>
        <p:txBody>
          <a:bodyPr wrap="none" rtlCol="0">
            <a:spAutoFit/>
          </a:bodyPr>
          <a:lstStyle/>
          <a:p>
            <a:r>
              <a:rPr lang="es-MX" sz="1400">
                <a:latin typeface="Open Sans Light" pitchFamily="34" charset="0"/>
                <a:ea typeface="Open Sans Light" pitchFamily="34" charset="0"/>
                <a:cs typeface="Open Sans Light" pitchFamily="34" charset="0"/>
              </a:rPr>
              <a:t>Hanaco Ventures I (2018)</a:t>
            </a:r>
            <a:endParaRPr lang="es-ES" sz="1400" dirty="0">
              <a:latin typeface="Open Sans Light" pitchFamily="34" charset="0"/>
              <a:ea typeface="Open Sans Light" pitchFamily="34" charset="0"/>
              <a:cs typeface="Open Sans Light" pitchFamily="34" charset="0"/>
            </a:endParaRPr>
          </a:p>
        </p:txBody>
      </p:sp>
      <p:cxnSp>
        <p:nvCxnSpPr>
          <p:cNvPr id="30" name="29 Conector recto"/>
          <p:cNvCxnSpPr/>
          <p:nvPr/>
        </p:nvCxnSpPr>
        <p:spPr>
          <a:xfrm>
            <a:off x="1257300" y="3653936"/>
            <a:ext cx="555498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a:off x="1257300" y="3958736"/>
            <a:ext cx="555498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607007" y="2815306"/>
            <a:ext cx="516552" cy="3126240"/>
          </a:xfrm>
          <a:prstGeom prst="rect">
            <a:avLst/>
          </a:prstGeom>
          <a:noFill/>
        </p:spPr>
        <p:txBody>
          <a:bodyPr wrap="none" rtlCol="0">
            <a:spAutoFit/>
          </a:bodyPr>
          <a:lstStyle/>
          <a:p>
            <a:pPr algn="r">
              <a:lnSpc>
                <a:spcPct val="200000"/>
              </a:lnSpc>
            </a:pPr>
            <a:r>
              <a:rPr lang="es-MX" sz="1000" b="1">
                <a:latin typeface="Open Sans" pitchFamily="34" charset="0"/>
                <a:ea typeface="Open Sans" pitchFamily="34" charset="0"/>
                <a:cs typeface="Open Sans" pitchFamily="34" charset="0"/>
              </a:rPr>
              <a:t>$90.0</a:t>
            </a:r>
          </a:p>
          <a:p>
            <a:pPr algn="r">
              <a:lnSpc>
                <a:spcPct val="200000"/>
              </a:lnSpc>
            </a:pPr>
            <a:r>
              <a:rPr lang="es-MX" sz="1000" b="1">
                <a:latin typeface="Open Sans" pitchFamily="34" charset="0"/>
                <a:ea typeface="Open Sans" pitchFamily="34" charset="0"/>
                <a:cs typeface="Open Sans" pitchFamily="34" charset="0"/>
              </a:rPr>
              <a:t>$80.0</a:t>
            </a:r>
          </a:p>
          <a:p>
            <a:pPr algn="r">
              <a:lnSpc>
                <a:spcPct val="200000"/>
              </a:lnSpc>
            </a:pPr>
            <a:r>
              <a:rPr lang="es-MX" sz="1000" b="1">
                <a:latin typeface="Open Sans" pitchFamily="34" charset="0"/>
                <a:ea typeface="Open Sans" pitchFamily="34" charset="0"/>
                <a:cs typeface="Open Sans" pitchFamily="34" charset="0"/>
              </a:rPr>
              <a:t>$70.0</a:t>
            </a:r>
          </a:p>
          <a:p>
            <a:pPr algn="r">
              <a:lnSpc>
                <a:spcPct val="200000"/>
              </a:lnSpc>
            </a:pPr>
            <a:r>
              <a:rPr lang="es-MX" sz="1000" b="1">
                <a:latin typeface="Open Sans" pitchFamily="34" charset="0"/>
                <a:ea typeface="Open Sans" pitchFamily="34" charset="0"/>
                <a:cs typeface="Open Sans" pitchFamily="34" charset="0"/>
              </a:rPr>
              <a:t>$60.0</a:t>
            </a:r>
          </a:p>
          <a:p>
            <a:pPr algn="r">
              <a:lnSpc>
                <a:spcPct val="200000"/>
              </a:lnSpc>
            </a:pPr>
            <a:r>
              <a:rPr lang="es-MX" sz="1000" b="1">
                <a:latin typeface="Open Sans" pitchFamily="34" charset="0"/>
                <a:ea typeface="Open Sans" pitchFamily="34" charset="0"/>
                <a:cs typeface="Open Sans" pitchFamily="34" charset="0"/>
              </a:rPr>
              <a:t>$50.0</a:t>
            </a:r>
          </a:p>
          <a:p>
            <a:pPr algn="r">
              <a:lnSpc>
                <a:spcPct val="200000"/>
              </a:lnSpc>
            </a:pPr>
            <a:r>
              <a:rPr lang="es-MX" sz="1000" b="1">
                <a:latin typeface="Open Sans" pitchFamily="34" charset="0"/>
                <a:ea typeface="Open Sans" pitchFamily="34" charset="0"/>
                <a:cs typeface="Open Sans" pitchFamily="34" charset="0"/>
              </a:rPr>
              <a:t>$40.0</a:t>
            </a:r>
          </a:p>
          <a:p>
            <a:pPr algn="r">
              <a:lnSpc>
                <a:spcPct val="200000"/>
              </a:lnSpc>
            </a:pPr>
            <a:r>
              <a:rPr lang="es-MX" sz="1000" b="1">
                <a:latin typeface="Open Sans" pitchFamily="34" charset="0"/>
                <a:ea typeface="Open Sans" pitchFamily="34" charset="0"/>
                <a:cs typeface="Open Sans" pitchFamily="34" charset="0"/>
              </a:rPr>
              <a:t>$30.0</a:t>
            </a:r>
          </a:p>
          <a:p>
            <a:pPr algn="r">
              <a:lnSpc>
                <a:spcPct val="200000"/>
              </a:lnSpc>
            </a:pPr>
            <a:r>
              <a:rPr lang="es-MX" sz="1000" b="1">
                <a:latin typeface="Open Sans" pitchFamily="34" charset="0"/>
                <a:ea typeface="Open Sans" pitchFamily="34" charset="0"/>
                <a:cs typeface="Open Sans" pitchFamily="34" charset="0"/>
              </a:rPr>
              <a:t>$20.0</a:t>
            </a:r>
          </a:p>
          <a:p>
            <a:pPr algn="r">
              <a:lnSpc>
                <a:spcPct val="200000"/>
              </a:lnSpc>
            </a:pPr>
            <a:r>
              <a:rPr lang="es-MX" sz="1000" b="1">
                <a:latin typeface="Open Sans" pitchFamily="34" charset="0"/>
                <a:ea typeface="Open Sans" pitchFamily="34" charset="0"/>
                <a:cs typeface="Open Sans" pitchFamily="34" charset="0"/>
              </a:rPr>
              <a:t>$10.0</a:t>
            </a:r>
          </a:p>
          <a:p>
            <a:pPr algn="r">
              <a:lnSpc>
                <a:spcPct val="200000"/>
              </a:lnSpc>
            </a:pPr>
            <a:r>
              <a:rPr lang="es-MX" sz="1000" b="1">
                <a:latin typeface="Open Sans" pitchFamily="34" charset="0"/>
                <a:ea typeface="Open Sans" pitchFamily="34" charset="0"/>
                <a:cs typeface="Open Sans" pitchFamily="34" charset="0"/>
              </a:rPr>
              <a:t>$0.0</a:t>
            </a:r>
            <a:endParaRPr lang="es-ES" sz="1000" b="1" dirty="0">
              <a:latin typeface="Open Sans" pitchFamily="34" charset="0"/>
              <a:ea typeface="Open Sans" pitchFamily="34" charset="0"/>
              <a:cs typeface="Open Sans" pitchFamily="34" charset="0"/>
            </a:endParaRPr>
          </a:p>
        </p:txBody>
      </p:sp>
      <p:cxnSp>
        <p:nvCxnSpPr>
          <p:cNvPr id="36" name="35 Conector recto"/>
          <p:cNvCxnSpPr/>
          <p:nvPr/>
        </p:nvCxnSpPr>
        <p:spPr>
          <a:xfrm>
            <a:off x="1257300" y="4263536"/>
            <a:ext cx="555498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7" name="36 Conector recto"/>
          <p:cNvCxnSpPr/>
          <p:nvPr/>
        </p:nvCxnSpPr>
        <p:spPr>
          <a:xfrm>
            <a:off x="1257300" y="4568336"/>
            <a:ext cx="555498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8" name="37 Conector recto"/>
          <p:cNvCxnSpPr/>
          <p:nvPr/>
        </p:nvCxnSpPr>
        <p:spPr>
          <a:xfrm>
            <a:off x="1257300" y="4873136"/>
            <a:ext cx="555498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38 Conector recto"/>
          <p:cNvCxnSpPr/>
          <p:nvPr/>
        </p:nvCxnSpPr>
        <p:spPr>
          <a:xfrm>
            <a:off x="1257300" y="5177936"/>
            <a:ext cx="555498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0" name="39 Conector recto"/>
          <p:cNvCxnSpPr/>
          <p:nvPr/>
        </p:nvCxnSpPr>
        <p:spPr>
          <a:xfrm>
            <a:off x="1257300" y="5492261"/>
            <a:ext cx="555498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1" name="40 Conector recto"/>
          <p:cNvCxnSpPr/>
          <p:nvPr/>
        </p:nvCxnSpPr>
        <p:spPr>
          <a:xfrm>
            <a:off x="1257300" y="5797061"/>
            <a:ext cx="555498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Rectangle 4">
            <a:extLst>
              <a:ext uri="{FF2B5EF4-FFF2-40B4-BE49-F238E27FC236}">
                <a16:creationId xmlns:a16="http://schemas.microsoft.com/office/drawing/2014/main" id="{08763CA3-64CF-1444-98D3-DB8BB0CAF99A}"/>
              </a:ext>
            </a:extLst>
          </p:cNvPr>
          <p:cNvSpPr/>
          <p:nvPr/>
        </p:nvSpPr>
        <p:spPr>
          <a:xfrm>
            <a:off x="2105023" y="4238416"/>
            <a:ext cx="1295402" cy="1558644"/>
          </a:xfrm>
          <a:prstGeom prst="rect">
            <a:avLst/>
          </a:prstGeom>
          <a:solidFill>
            <a:srgbClr val="A89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Open Sans" pitchFamily="34" charset="0"/>
                <a:ea typeface="Open Sans" pitchFamily="34" charset="0"/>
                <a:cs typeface="Open Sans" pitchFamily="34" charset="0"/>
              </a:rPr>
              <a:t>$51.8m</a:t>
            </a:r>
          </a:p>
        </p:txBody>
      </p:sp>
      <p:sp>
        <p:nvSpPr>
          <p:cNvPr id="43" name="Rectangle 5">
            <a:extLst>
              <a:ext uri="{FF2B5EF4-FFF2-40B4-BE49-F238E27FC236}">
                <a16:creationId xmlns:a16="http://schemas.microsoft.com/office/drawing/2014/main" id="{DA0F8A0C-2100-CA41-8AB1-0CD141B3559D}"/>
              </a:ext>
            </a:extLst>
          </p:cNvPr>
          <p:cNvSpPr/>
          <p:nvPr/>
        </p:nvSpPr>
        <p:spPr>
          <a:xfrm>
            <a:off x="2105023" y="3665059"/>
            <a:ext cx="1295402" cy="574346"/>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Open Sans" pitchFamily="34" charset="0"/>
                <a:ea typeface="Open Sans" pitchFamily="34" charset="0"/>
                <a:cs typeface="Open Sans" pitchFamily="34" charset="0"/>
              </a:rPr>
              <a:t>$16.9m</a:t>
            </a:r>
          </a:p>
        </p:txBody>
      </p:sp>
      <p:sp>
        <p:nvSpPr>
          <p:cNvPr id="46" name="Rectangle 7">
            <a:extLst>
              <a:ext uri="{FF2B5EF4-FFF2-40B4-BE49-F238E27FC236}">
                <a16:creationId xmlns:a16="http://schemas.microsoft.com/office/drawing/2014/main" id="{B46E00E0-8A00-1146-8EAE-D5C146F52756}"/>
              </a:ext>
            </a:extLst>
          </p:cNvPr>
          <p:cNvSpPr/>
          <p:nvPr/>
        </p:nvSpPr>
        <p:spPr>
          <a:xfrm>
            <a:off x="4505323" y="3888792"/>
            <a:ext cx="1295402" cy="1908269"/>
          </a:xfrm>
          <a:prstGeom prst="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Open Sans" pitchFamily="34" charset="0"/>
                <a:ea typeface="Open Sans" pitchFamily="34" charset="0"/>
                <a:cs typeface="Open Sans" pitchFamily="34" charset="0"/>
              </a:rPr>
              <a:t>$60.6m</a:t>
            </a:r>
          </a:p>
        </p:txBody>
      </p:sp>
      <p:sp>
        <p:nvSpPr>
          <p:cNvPr id="47" name="Rectangle 8">
            <a:extLst>
              <a:ext uri="{FF2B5EF4-FFF2-40B4-BE49-F238E27FC236}">
                <a16:creationId xmlns:a16="http://schemas.microsoft.com/office/drawing/2014/main" id="{8D0AEB8F-FEC1-8940-94B9-64E2D6773513}"/>
              </a:ext>
            </a:extLst>
          </p:cNvPr>
          <p:cNvSpPr/>
          <p:nvPr/>
        </p:nvSpPr>
        <p:spPr>
          <a:xfrm>
            <a:off x="4505323" y="3264798"/>
            <a:ext cx="1295402" cy="62573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Open Sans" pitchFamily="34" charset="0"/>
                <a:ea typeface="Open Sans" pitchFamily="34" charset="0"/>
                <a:cs typeface="Open Sans" pitchFamily="34" charset="0"/>
              </a:rPr>
              <a:t>$24.2m</a:t>
            </a:r>
          </a:p>
        </p:txBody>
      </p:sp>
      <p:sp>
        <p:nvSpPr>
          <p:cNvPr id="48" name="TextBox 9">
            <a:extLst>
              <a:ext uri="{FF2B5EF4-FFF2-40B4-BE49-F238E27FC236}">
                <a16:creationId xmlns:a16="http://schemas.microsoft.com/office/drawing/2014/main" id="{16ABA5BF-C1B7-464D-8B78-C499E8FD6198}"/>
              </a:ext>
            </a:extLst>
          </p:cNvPr>
          <p:cNvSpPr txBox="1"/>
          <p:nvPr/>
        </p:nvSpPr>
        <p:spPr>
          <a:xfrm>
            <a:off x="4505323" y="2935321"/>
            <a:ext cx="1279542" cy="307777"/>
          </a:xfrm>
          <a:prstGeom prst="rect">
            <a:avLst/>
          </a:prstGeom>
          <a:solidFill>
            <a:schemeClr val="bg1"/>
          </a:solidFill>
          <a:ln>
            <a:solidFill>
              <a:schemeClr val="tx1"/>
            </a:solidFill>
          </a:ln>
        </p:spPr>
        <p:txBody>
          <a:bodyPr wrap="square" rtlCol="0">
            <a:spAutoFit/>
          </a:bodyPr>
          <a:lstStyle/>
          <a:p>
            <a:pPr algn="ctr"/>
            <a:r>
              <a:rPr lang="en-US" sz="1400" b="1" dirty="0">
                <a:latin typeface="Open Sans" pitchFamily="34" charset="0"/>
                <a:ea typeface="Open Sans" pitchFamily="34" charset="0"/>
                <a:cs typeface="Open Sans" pitchFamily="34" charset="0"/>
              </a:rPr>
              <a:t>$84.8m</a:t>
            </a:r>
          </a:p>
        </p:txBody>
      </p:sp>
      <p:sp>
        <p:nvSpPr>
          <p:cNvPr id="55" name="Content Placeholder 2">
            <a:extLst>
              <a:ext uri="{FF2B5EF4-FFF2-40B4-BE49-F238E27FC236}">
                <a16:creationId xmlns:a16="http://schemas.microsoft.com/office/drawing/2014/main" id="{0A0A3DFD-A79B-EC48-A8E5-0DD344C9BF13}"/>
              </a:ext>
            </a:extLst>
          </p:cNvPr>
          <p:cNvSpPr txBox="1">
            <a:spLocks/>
          </p:cNvSpPr>
          <p:nvPr/>
        </p:nvSpPr>
        <p:spPr>
          <a:xfrm>
            <a:off x="7303877" y="3543536"/>
            <a:ext cx="3237601" cy="2326698"/>
          </a:xfrm>
          <a:prstGeom prst="rect">
            <a:avLst/>
          </a:prstGeom>
        </p:spPr>
        <p:txBody>
          <a:bodyPr vert="horz" lIns="91440" tIns="45720" rIns="91440" bIns="45720" rtlCol="0">
            <a:noAutofit/>
          </a:bodyPr>
          <a:lstStyle/>
          <a:p>
            <a:pPr marL="0" marR="0" lvl="0" indent="0" algn="l" defTabSz="914400" rtl="0" eaLnBrk="1" fontAlgn="auto" latinLnBrk="0" hangingPunct="1">
              <a:lnSpc>
                <a:spcPct val="20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chemeClr val="tx1"/>
                </a:solidFill>
                <a:effectLst/>
                <a:uLnTx/>
                <a:uFillTx/>
                <a:latin typeface="Open Sans" pitchFamily="34" charset="0"/>
                <a:ea typeface="Open Sans" pitchFamily="34" charset="0"/>
                <a:cs typeface="Open Sans" pitchFamily="34" charset="0"/>
              </a:rPr>
              <a:t>Total Follow </a:t>
            </a:r>
            <a:r>
              <a:rPr lang="en-US" sz="1200" b="1" dirty="0">
                <a:latin typeface="Open Sans" pitchFamily="34" charset="0"/>
                <a:ea typeface="Open Sans" pitchFamily="34" charset="0"/>
                <a:cs typeface="Open Sans" pitchFamily="34" charset="0"/>
              </a:rPr>
              <a:t>on Funding</a:t>
            </a:r>
          </a:p>
          <a:p>
            <a:pPr marL="0" marR="0" lvl="0" indent="0" algn="l" defTabSz="914400" rtl="0" eaLnBrk="1" fontAlgn="auto" latinLnBrk="0" hangingPunct="1">
              <a:lnSpc>
                <a:spcPct val="20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chemeClr val="tx1"/>
                </a:solidFill>
                <a:effectLst/>
                <a:uLnTx/>
                <a:uFillTx/>
                <a:latin typeface="Open Sans" pitchFamily="34" charset="0"/>
                <a:ea typeface="Open Sans" pitchFamily="34" charset="0"/>
                <a:cs typeface="Open Sans" pitchFamily="34" charset="0"/>
              </a:rPr>
              <a:t>Time to Next Round</a:t>
            </a:r>
          </a:p>
          <a:p>
            <a:pPr marL="0" marR="0" lvl="0" indent="0" algn="l" defTabSz="914400" rtl="0" eaLnBrk="1" fontAlgn="auto" latinLnBrk="0" hangingPunct="1">
              <a:lnSpc>
                <a:spcPct val="200000"/>
              </a:lnSpc>
              <a:spcBef>
                <a:spcPts val="1000"/>
              </a:spcBef>
              <a:spcAft>
                <a:spcPts val="0"/>
              </a:spcAft>
              <a:buClrTx/>
              <a:buSzTx/>
              <a:buFont typeface="Arial" panose="020B0604020202020204" pitchFamily="34" charset="0"/>
              <a:buNone/>
              <a:tabLst/>
              <a:defRPr/>
            </a:pPr>
            <a:r>
              <a:rPr lang="en-US" sz="1200" b="1" dirty="0">
                <a:latin typeface="Open Sans" pitchFamily="34" charset="0"/>
                <a:ea typeface="Open Sans" pitchFamily="34" charset="0"/>
                <a:cs typeface="Open Sans" pitchFamily="34" charset="0"/>
              </a:rPr>
              <a:t>Portfolio Company Valuation Increase</a:t>
            </a:r>
          </a:p>
          <a:p>
            <a:pPr marL="0" marR="0" lvl="0" indent="0" algn="l" defTabSz="914400" rtl="0" eaLnBrk="1" fontAlgn="auto" latinLnBrk="0" hangingPunct="1">
              <a:lnSpc>
                <a:spcPct val="20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chemeClr val="tx1"/>
                </a:solidFill>
                <a:effectLst/>
                <a:uLnTx/>
                <a:uFillTx/>
                <a:latin typeface="Open Sans" pitchFamily="34" charset="0"/>
                <a:ea typeface="Open Sans" pitchFamily="34" charset="0"/>
                <a:cs typeface="Open Sans" pitchFamily="34" charset="0"/>
              </a:rPr>
              <a:t>Blended IRR</a:t>
            </a:r>
          </a:p>
          <a:p>
            <a:pPr marL="0" marR="0" lvl="0" indent="0" algn="l" defTabSz="914400" rtl="0" eaLnBrk="1" fontAlgn="auto" latinLnBrk="0" hangingPunct="1">
              <a:lnSpc>
                <a:spcPct val="200000"/>
              </a:lnSpc>
              <a:spcBef>
                <a:spcPts val="1000"/>
              </a:spcBef>
              <a:spcAft>
                <a:spcPts val="0"/>
              </a:spcAft>
              <a:buClrTx/>
              <a:buSzTx/>
              <a:buFont typeface="Arial" panose="020B0604020202020204" pitchFamily="34" charset="0"/>
              <a:buNone/>
              <a:tabLst/>
              <a:defRPr/>
            </a:pPr>
            <a:r>
              <a:rPr lang="en-US" sz="1200" b="1" dirty="0">
                <a:latin typeface="Open Sans" pitchFamily="34" charset="0"/>
                <a:ea typeface="Open Sans" pitchFamily="34" charset="0"/>
                <a:cs typeface="Open Sans" pitchFamily="34" charset="0"/>
              </a:rPr>
              <a:t>Blended MOIC</a:t>
            </a:r>
            <a:endParaRPr kumimoji="0" lang="en-US" sz="1200" b="0" i="0" u="none" strike="noStrike" kern="1200" cap="none" spc="0" normalizeH="0" baseline="0" noProof="0" dirty="0">
              <a:ln>
                <a:noFill/>
              </a:ln>
              <a:solidFill>
                <a:schemeClr val="tx1"/>
              </a:solidFill>
              <a:effectLst/>
              <a:uLnTx/>
              <a:uFillTx/>
              <a:latin typeface="Open Sans" pitchFamily="34" charset="0"/>
              <a:ea typeface="Open Sans" pitchFamily="34" charset="0"/>
              <a:cs typeface="Open Sans" pitchFamily="34" charset="0"/>
            </a:endParaRPr>
          </a:p>
        </p:txBody>
      </p:sp>
      <p:sp>
        <p:nvSpPr>
          <p:cNvPr id="56" name="Content Placeholder 2">
            <a:extLst>
              <a:ext uri="{FF2B5EF4-FFF2-40B4-BE49-F238E27FC236}">
                <a16:creationId xmlns:a16="http://schemas.microsoft.com/office/drawing/2014/main" id="{0A0A3DFD-A79B-EC48-A8E5-0DD344C9BF13}"/>
              </a:ext>
            </a:extLst>
          </p:cNvPr>
          <p:cNvSpPr txBox="1">
            <a:spLocks/>
          </p:cNvSpPr>
          <p:nvPr/>
        </p:nvSpPr>
        <p:spPr>
          <a:xfrm>
            <a:off x="10285202" y="3543536"/>
            <a:ext cx="1095374" cy="2326698"/>
          </a:xfrm>
          <a:prstGeom prst="rect">
            <a:avLst/>
          </a:prstGeom>
        </p:spPr>
        <p:txBody>
          <a:bodyPr vert="horz" lIns="91440" tIns="45720" rIns="91440" bIns="45720" rtlCol="0">
            <a:noAutofit/>
          </a:bodyPr>
          <a:lstStyle/>
          <a:p>
            <a:pPr marL="0" marR="0" lvl="0" indent="0" algn="r" defTabSz="914400" rtl="0" eaLnBrk="1" fontAlgn="auto" latinLnBrk="0" hangingPunct="1">
              <a:lnSpc>
                <a:spcPct val="20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1">
                    <a:lumMod val="50000"/>
                    <a:lumOff val="50000"/>
                  </a:schemeClr>
                </a:solidFill>
                <a:effectLst/>
                <a:uLnTx/>
                <a:uFillTx/>
                <a:latin typeface="Open Sans" pitchFamily="34" charset="0"/>
                <a:ea typeface="Open Sans" pitchFamily="34" charset="0"/>
                <a:cs typeface="Open Sans" pitchFamily="34" charset="0"/>
              </a:rPr>
              <a:t>$124m</a:t>
            </a:r>
          </a:p>
          <a:p>
            <a:pPr marL="0" marR="0" lvl="0" indent="0" algn="r" defTabSz="914400" rtl="0" eaLnBrk="1" fontAlgn="auto" latinLnBrk="0" hangingPunct="1">
              <a:lnSpc>
                <a:spcPct val="200000"/>
              </a:lnSpc>
              <a:spcBef>
                <a:spcPts val="1000"/>
              </a:spcBef>
              <a:spcAft>
                <a:spcPts val="0"/>
              </a:spcAft>
              <a:buClrTx/>
              <a:buSzTx/>
              <a:buFont typeface="Arial" panose="020B0604020202020204" pitchFamily="34" charset="0"/>
              <a:buNone/>
              <a:tabLst/>
              <a:defRPr/>
            </a:pPr>
            <a:r>
              <a:rPr lang="en-US" sz="1200" dirty="0">
                <a:solidFill>
                  <a:schemeClr val="tx1">
                    <a:lumMod val="50000"/>
                    <a:lumOff val="50000"/>
                  </a:schemeClr>
                </a:solidFill>
                <a:latin typeface="Open Sans" pitchFamily="34" charset="0"/>
                <a:ea typeface="Open Sans" pitchFamily="34" charset="0"/>
                <a:cs typeface="Open Sans" pitchFamily="34" charset="0"/>
              </a:rPr>
              <a:t>10 Month</a:t>
            </a:r>
          </a:p>
          <a:p>
            <a:pPr marL="0" marR="0" lvl="0" indent="0" algn="r" defTabSz="914400" rtl="0" eaLnBrk="1" fontAlgn="auto" latinLnBrk="0" hangingPunct="1">
              <a:lnSpc>
                <a:spcPct val="20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1">
                    <a:lumMod val="50000"/>
                    <a:lumOff val="50000"/>
                  </a:schemeClr>
                </a:solidFill>
                <a:effectLst/>
                <a:uLnTx/>
                <a:uFillTx/>
                <a:latin typeface="Open Sans" pitchFamily="34" charset="0"/>
                <a:ea typeface="Open Sans" pitchFamily="34" charset="0"/>
                <a:cs typeface="Open Sans" pitchFamily="34" charset="0"/>
              </a:rPr>
              <a:t>$270m</a:t>
            </a:r>
          </a:p>
          <a:p>
            <a:pPr marL="0" marR="0" lvl="0" indent="0" algn="r" defTabSz="914400" rtl="0" eaLnBrk="1" fontAlgn="auto" latinLnBrk="0" hangingPunct="1">
              <a:lnSpc>
                <a:spcPct val="200000"/>
              </a:lnSpc>
              <a:spcBef>
                <a:spcPts val="1000"/>
              </a:spcBef>
              <a:spcAft>
                <a:spcPts val="0"/>
              </a:spcAft>
              <a:buClrTx/>
              <a:buSzTx/>
              <a:buFont typeface="Arial" panose="020B0604020202020204" pitchFamily="34" charset="0"/>
              <a:buNone/>
              <a:tabLst/>
              <a:defRPr/>
            </a:pPr>
            <a:r>
              <a:rPr lang="en-US" sz="1200" dirty="0">
                <a:solidFill>
                  <a:schemeClr val="tx1">
                    <a:lumMod val="50000"/>
                    <a:lumOff val="50000"/>
                  </a:schemeClr>
                </a:solidFill>
                <a:latin typeface="Open Sans" pitchFamily="34" charset="0"/>
                <a:ea typeface="Open Sans" pitchFamily="34" charset="0"/>
                <a:cs typeface="Open Sans" pitchFamily="34" charset="0"/>
              </a:rPr>
              <a:t>19.2%</a:t>
            </a:r>
          </a:p>
          <a:p>
            <a:pPr marL="0" marR="0" lvl="0" indent="0" algn="r" defTabSz="914400" rtl="0" eaLnBrk="1" fontAlgn="auto" latinLnBrk="0" hangingPunct="1">
              <a:lnSpc>
                <a:spcPct val="20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1">
                    <a:lumMod val="50000"/>
                    <a:lumOff val="50000"/>
                  </a:schemeClr>
                </a:solidFill>
                <a:effectLst/>
                <a:uLnTx/>
                <a:uFillTx/>
                <a:latin typeface="Open Sans" pitchFamily="34" charset="0"/>
                <a:ea typeface="Open Sans" pitchFamily="34" charset="0"/>
                <a:cs typeface="Open Sans" pitchFamily="34" charset="0"/>
              </a:rPr>
              <a:t>1.23x</a:t>
            </a:r>
          </a:p>
        </p:txBody>
      </p:sp>
      <p:sp>
        <p:nvSpPr>
          <p:cNvPr id="57" name="Content Placeholder 2">
            <a:extLst>
              <a:ext uri="{FF2B5EF4-FFF2-40B4-BE49-F238E27FC236}">
                <a16:creationId xmlns:a16="http://schemas.microsoft.com/office/drawing/2014/main" id="{0A0A3DFD-A79B-EC48-A8E5-0DD344C9BF13}"/>
              </a:ext>
            </a:extLst>
          </p:cNvPr>
          <p:cNvSpPr txBox="1">
            <a:spLocks/>
          </p:cNvSpPr>
          <p:nvPr/>
        </p:nvSpPr>
        <p:spPr>
          <a:xfrm>
            <a:off x="8048626" y="2134593"/>
            <a:ext cx="1492898" cy="1137974"/>
          </a:xfrm>
          <a:prstGeom prst="rect">
            <a:avLst/>
          </a:prstGeom>
        </p:spPr>
        <p:txBody>
          <a:bodyPr vert="horz" lIns="91440" tIns="45720" rIns="91440" bIns="45720" rtlCol="0">
            <a:normAutofit/>
          </a:bodyPr>
          <a:lstStyle/>
          <a:p>
            <a:pPr lvl="0">
              <a:lnSpc>
                <a:spcPct val="90000"/>
              </a:lnSpc>
              <a:spcBef>
                <a:spcPts val="1000"/>
              </a:spcBef>
              <a:defRPr/>
            </a:pPr>
            <a:r>
              <a:rPr lang="en-US" sz="1200" b="1" dirty="0">
                <a:latin typeface="Open Sans" pitchFamily="34" charset="0"/>
                <a:ea typeface="Open Sans" pitchFamily="34" charset="0"/>
                <a:cs typeface="Open Sans" pitchFamily="34" charset="0"/>
              </a:rPr>
              <a:t>DPI:</a:t>
            </a:r>
            <a:endParaRPr lang="en-US" sz="1200" dirty="0">
              <a:latin typeface="Open Sans" pitchFamily="34" charset="0"/>
              <a:ea typeface="Open Sans" pitchFamily="34" charset="0"/>
              <a:cs typeface="Open Sans" pitchFamily="34" charset="0"/>
            </a:endParaRPr>
          </a:p>
          <a:p>
            <a:pPr lvl="0">
              <a:lnSpc>
                <a:spcPct val="90000"/>
              </a:lnSpc>
              <a:spcBef>
                <a:spcPts val="1000"/>
              </a:spcBef>
              <a:defRPr/>
            </a:pPr>
            <a:r>
              <a:rPr lang="en-US" sz="1200" b="1" dirty="0">
                <a:latin typeface="Open Sans" pitchFamily="34" charset="0"/>
                <a:ea typeface="Open Sans" pitchFamily="34" charset="0"/>
                <a:cs typeface="Open Sans" pitchFamily="34" charset="0"/>
              </a:rPr>
              <a:t>Companies:</a:t>
            </a:r>
            <a:endParaRPr lang="en-US" sz="1200" dirty="0">
              <a:latin typeface="Open Sans" pitchFamily="34" charset="0"/>
              <a:ea typeface="Open Sans" pitchFamily="34" charset="0"/>
              <a:cs typeface="Open Sans" pitchFamily="34" charset="0"/>
            </a:endParaRPr>
          </a:p>
        </p:txBody>
      </p:sp>
      <p:sp>
        <p:nvSpPr>
          <p:cNvPr id="58" name="Content Placeholder 2">
            <a:extLst>
              <a:ext uri="{FF2B5EF4-FFF2-40B4-BE49-F238E27FC236}">
                <a16:creationId xmlns:a16="http://schemas.microsoft.com/office/drawing/2014/main" id="{0A0A3DFD-A79B-EC48-A8E5-0DD344C9BF13}"/>
              </a:ext>
            </a:extLst>
          </p:cNvPr>
          <p:cNvSpPr txBox="1">
            <a:spLocks/>
          </p:cNvSpPr>
          <p:nvPr/>
        </p:nvSpPr>
        <p:spPr>
          <a:xfrm>
            <a:off x="9191624" y="2134593"/>
            <a:ext cx="1847851" cy="1137974"/>
          </a:xfrm>
          <a:prstGeom prst="rect">
            <a:avLst/>
          </a:prstGeom>
        </p:spPr>
        <p:txBody>
          <a:bodyPr vert="horz" lIns="91440" tIns="45720" rIns="91440" bIns="45720" rtlCol="0">
            <a:normAutofit/>
          </a:bodyPr>
          <a:lstStyle/>
          <a:p>
            <a:pPr lvl="0" algn="r">
              <a:lnSpc>
                <a:spcPct val="90000"/>
              </a:lnSpc>
              <a:spcBef>
                <a:spcPts val="1000"/>
              </a:spcBef>
              <a:defRPr/>
            </a:pPr>
            <a:r>
              <a:rPr lang="en-US" sz="1200" dirty="0">
                <a:solidFill>
                  <a:schemeClr val="tx1">
                    <a:lumMod val="50000"/>
                    <a:lumOff val="50000"/>
                  </a:schemeClr>
                </a:solidFill>
                <a:latin typeface="Open Sans" pitchFamily="34" charset="0"/>
                <a:ea typeface="Open Sans" pitchFamily="34" charset="0"/>
                <a:cs typeface="Open Sans" pitchFamily="34" charset="0"/>
              </a:rPr>
              <a:t>0.0</a:t>
            </a:r>
          </a:p>
          <a:p>
            <a:pPr lvl="0" algn="r">
              <a:lnSpc>
                <a:spcPct val="90000"/>
              </a:lnSpc>
              <a:spcBef>
                <a:spcPts val="1000"/>
              </a:spcBef>
              <a:defRPr/>
            </a:pPr>
            <a:r>
              <a:rPr lang="en-US" sz="1200" dirty="0">
                <a:solidFill>
                  <a:schemeClr val="tx1">
                    <a:lumMod val="50000"/>
                    <a:lumOff val="50000"/>
                  </a:schemeClr>
                </a:solidFill>
                <a:latin typeface="Open Sans" pitchFamily="34" charset="0"/>
                <a:ea typeface="Open Sans" pitchFamily="34" charset="0"/>
                <a:cs typeface="Open Sans" pitchFamily="34" charset="0"/>
              </a:rPr>
              <a:t>12</a:t>
            </a:r>
          </a:p>
        </p:txBody>
      </p:sp>
      <p:sp>
        <p:nvSpPr>
          <p:cNvPr id="49" name="7 CuadroTexto">
            <a:extLst>
              <a:ext uri="{FF2B5EF4-FFF2-40B4-BE49-F238E27FC236}">
                <a16:creationId xmlns:a16="http://schemas.microsoft.com/office/drawing/2014/main" id="{F4950FFE-7357-FA41-BA87-3B6E7C974EEC}"/>
              </a:ext>
            </a:extLst>
          </p:cNvPr>
          <p:cNvSpPr txBox="1"/>
          <p:nvPr/>
        </p:nvSpPr>
        <p:spPr>
          <a:xfrm>
            <a:off x="9329527" y="6152585"/>
            <a:ext cx="2323072" cy="169277"/>
          </a:xfrm>
          <a:prstGeom prst="rect">
            <a:avLst/>
          </a:prstGeom>
          <a:noFill/>
        </p:spPr>
        <p:txBody>
          <a:bodyPr wrap="none" rtlCol="0">
            <a:spAutoFit/>
          </a:bodyPr>
          <a:lstStyle/>
          <a:p>
            <a:r>
              <a:rPr lang="es-MX" sz="500" spc="300">
                <a:latin typeface="Open Sans" pitchFamily="34" charset="0"/>
                <a:ea typeface="Open Sans" pitchFamily="34" charset="0"/>
                <a:cs typeface="Open Sans" pitchFamily="34" charset="0"/>
              </a:rPr>
              <a:t>Data includes TS executing 5/20</a:t>
            </a:r>
            <a:endParaRPr lang="es-ES" sz="500" spc="300" dirty="0">
              <a:latin typeface="Open Sans" pitchFamily="34" charset="0"/>
              <a:ea typeface="Open Sans" pitchFamily="34" charset="0"/>
              <a:cs typeface="Open Sans" pitchFamily="34" charset="0"/>
            </a:endParaRPr>
          </a:p>
        </p:txBody>
      </p:sp>
      <p:sp>
        <p:nvSpPr>
          <p:cNvPr id="60" name="Content Placeholder 2">
            <a:extLst>
              <a:ext uri="{FF2B5EF4-FFF2-40B4-BE49-F238E27FC236}">
                <a16:creationId xmlns:a16="http://schemas.microsoft.com/office/drawing/2014/main" id="{E9366B65-A53C-2646-8223-FAF66FC4C5CB}"/>
              </a:ext>
            </a:extLst>
          </p:cNvPr>
          <p:cNvSpPr txBox="1">
            <a:spLocks/>
          </p:cNvSpPr>
          <p:nvPr/>
        </p:nvSpPr>
        <p:spPr>
          <a:xfrm>
            <a:off x="2006275" y="5765440"/>
            <a:ext cx="1492898" cy="29848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000" dirty="0">
                <a:latin typeface="Open Sans" pitchFamily="34" charset="0"/>
                <a:ea typeface="Open Sans" pitchFamily="34" charset="0"/>
                <a:cs typeface="Open Sans" pitchFamily="34" charset="0"/>
              </a:rPr>
              <a:t>Capital Deployed</a:t>
            </a:r>
          </a:p>
        </p:txBody>
      </p:sp>
      <p:sp>
        <p:nvSpPr>
          <p:cNvPr id="61" name="Content Placeholder 2">
            <a:extLst>
              <a:ext uri="{FF2B5EF4-FFF2-40B4-BE49-F238E27FC236}">
                <a16:creationId xmlns:a16="http://schemas.microsoft.com/office/drawing/2014/main" id="{9F0BDC5A-D509-5242-8252-B45908EE572E}"/>
              </a:ext>
            </a:extLst>
          </p:cNvPr>
          <p:cNvSpPr txBox="1">
            <a:spLocks/>
          </p:cNvSpPr>
          <p:nvPr/>
        </p:nvSpPr>
        <p:spPr>
          <a:xfrm>
            <a:off x="4381889" y="5765440"/>
            <a:ext cx="1492898" cy="29848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000" dirty="0">
                <a:latin typeface="Open Sans" pitchFamily="34" charset="0"/>
                <a:ea typeface="Open Sans" pitchFamily="34" charset="0"/>
                <a:cs typeface="Open Sans" pitchFamily="34" charset="0"/>
              </a:rPr>
              <a:t>Current Value</a:t>
            </a:r>
          </a:p>
        </p:txBody>
      </p:sp>
      <p:grpSp>
        <p:nvGrpSpPr>
          <p:cNvPr id="6" name="Group 5">
            <a:extLst>
              <a:ext uri="{FF2B5EF4-FFF2-40B4-BE49-F238E27FC236}">
                <a16:creationId xmlns:a16="http://schemas.microsoft.com/office/drawing/2014/main" id="{1041DEBE-0FB1-3D46-8C5C-0CCAECB73BD2}"/>
              </a:ext>
            </a:extLst>
          </p:cNvPr>
          <p:cNvGrpSpPr/>
          <p:nvPr/>
        </p:nvGrpSpPr>
        <p:grpSpPr>
          <a:xfrm>
            <a:off x="1719733" y="6131233"/>
            <a:ext cx="4582394" cy="296910"/>
            <a:chOff x="1688629" y="6161392"/>
            <a:chExt cx="4582394" cy="296910"/>
          </a:xfrm>
        </p:grpSpPr>
        <p:grpSp>
          <p:nvGrpSpPr>
            <p:cNvPr id="5" name="Group 4">
              <a:extLst>
                <a:ext uri="{FF2B5EF4-FFF2-40B4-BE49-F238E27FC236}">
                  <a16:creationId xmlns:a16="http://schemas.microsoft.com/office/drawing/2014/main" id="{6D2A3B5F-83B1-A84E-BE43-7370078A37C1}"/>
                </a:ext>
              </a:extLst>
            </p:cNvPr>
            <p:cNvGrpSpPr/>
            <p:nvPr/>
          </p:nvGrpSpPr>
          <p:grpSpPr>
            <a:xfrm>
              <a:off x="1750093" y="6186960"/>
              <a:ext cx="1581107" cy="246221"/>
              <a:chOff x="2105023" y="6190832"/>
              <a:chExt cx="1581107" cy="246221"/>
            </a:xfrm>
          </p:grpSpPr>
          <p:sp>
            <p:nvSpPr>
              <p:cNvPr id="50" name="49 Rectángulo"/>
              <p:cNvSpPr/>
              <p:nvPr/>
            </p:nvSpPr>
            <p:spPr>
              <a:xfrm>
                <a:off x="2105023" y="6242505"/>
                <a:ext cx="152398" cy="142875"/>
              </a:xfrm>
              <a:prstGeom prst="rect">
                <a:avLst/>
              </a:prstGeom>
              <a:solidFill>
                <a:srgbClr val="A89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2" name="51 CuadroTexto"/>
              <p:cNvSpPr txBox="1"/>
              <p:nvPr/>
            </p:nvSpPr>
            <p:spPr>
              <a:xfrm>
                <a:off x="2409819" y="6190832"/>
                <a:ext cx="1276311" cy="246221"/>
              </a:xfrm>
              <a:prstGeom prst="rect">
                <a:avLst/>
              </a:prstGeom>
              <a:noFill/>
            </p:spPr>
            <p:txBody>
              <a:bodyPr wrap="none" rtlCol="0">
                <a:spAutoFit/>
              </a:bodyPr>
              <a:lstStyle/>
              <a:p>
                <a:r>
                  <a:rPr lang="es-MX" sz="1000">
                    <a:latin typeface="Open Sans" pitchFamily="34" charset="0"/>
                    <a:ea typeface="Open Sans" pitchFamily="34" charset="0"/>
                    <a:cs typeface="Open Sans" pitchFamily="34" charset="0"/>
                  </a:rPr>
                  <a:t>Hanaco Ventures I</a:t>
                </a:r>
                <a:endParaRPr lang="es-ES" sz="1000" dirty="0">
                  <a:latin typeface="Open Sans" pitchFamily="34" charset="0"/>
                  <a:ea typeface="Open Sans" pitchFamily="34" charset="0"/>
                  <a:cs typeface="Open Sans" pitchFamily="34" charset="0"/>
                </a:endParaRPr>
              </a:p>
            </p:txBody>
          </p:sp>
        </p:grpSp>
        <p:grpSp>
          <p:nvGrpSpPr>
            <p:cNvPr id="4" name="Group 3">
              <a:extLst>
                <a:ext uri="{FF2B5EF4-FFF2-40B4-BE49-F238E27FC236}">
                  <a16:creationId xmlns:a16="http://schemas.microsoft.com/office/drawing/2014/main" id="{9BEEC150-146A-914C-A5AD-3DB1C7CFD49A}"/>
                </a:ext>
              </a:extLst>
            </p:cNvPr>
            <p:cNvGrpSpPr/>
            <p:nvPr/>
          </p:nvGrpSpPr>
          <p:grpSpPr>
            <a:xfrm>
              <a:off x="3953722" y="6186960"/>
              <a:ext cx="943612" cy="246221"/>
              <a:chOff x="4438646" y="6190832"/>
              <a:chExt cx="943612" cy="246221"/>
            </a:xfrm>
          </p:grpSpPr>
          <p:sp>
            <p:nvSpPr>
              <p:cNvPr id="51" name="50 Rectángulo"/>
              <p:cNvSpPr/>
              <p:nvPr/>
            </p:nvSpPr>
            <p:spPr>
              <a:xfrm>
                <a:off x="4438646" y="6242505"/>
                <a:ext cx="152398" cy="142875"/>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 name="52 CuadroTexto"/>
              <p:cNvSpPr txBox="1"/>
              <p:nvPr/>
            </p:nvSpPr>
            <p:spPr>
              <a:xfrm>
                <a:off x="4699058" y="6190832"/>
                <a:ext cx="683200" cy="246221"/>
              </a:xfrm>
              <a:prstGeom prst="rect">
                <a:avLst/>
              </a:prstGeom>
              <a:noFill/>
            </p:spPr>
            <p:txBody>
              <a:bodyPr wrap="none" rtlCol="0">
                <a:spAutoFit/>
              </a:bodyPr>
              <a:lstStyle/>
              <a:p>
                <a:r>
                  <a:rPr lang="es-MX" sz="1000">
                    <a:latin typeface="Open Sans" pitchFamily="34" charset="0"/>
                    <a:ea typeface="Open Sans" pitchFamily="34" charset="0"/>
                    <a:cs typeface="Open Sans" pitchFamily="34" charset="0"/>
                  </a:rPr>
                  <a:t>Side-Car</a:t>
                </a:r>
                <a:endParaRPr lang="es-ES" sz="1000" dirty="0">
                  <a:latin typeface="Open Sans" pitchFamily="34" charset="0"/>
                  <a:ea typeface="Open Sans" pitchFamily="34" charset="0"/>
                  <a:cs typeface="Open Sans" pitchFamily="34" charset="0"/>
                </a:endParaRPr>
              </a:p>
            </p:txBody>
          </p:sp>
        </p:grpSp>
        <p:grpSp>
          <p:nvGrpSpPr>
            <p:cNvPr id="2" name="Group 1">
              <a:extLst>
                <a:ext uri="{FF2B5EF4-FFF2-40B4-BE49-F238E27FC236}">
                  <a16:creationId xmlns:a16="http://schemas.microsoft.com/office/drawing/2014/main" id="{E4ADDB80-7BD2-F74B-82ED-FBD1C306EB87}"/>
                </a:ext>
              </a:extLst>
            </p:cNvPr>
            <p:cNvGrpSpPr/>
            <p:nvPr/>
          </p:nvGrpSpPr>
          <p:grpSpPr>
            <a:xfrm>
              <a:off x="5519857" y="6185452"/>
              <a:ext cx="751166" cy="246221"/>
              <a:chOff x="5874787" y="6189324"/>
              <a:chExt cx="751166" cy="246221"/>
            </a:xfrm>
          </p:grpSpPr>
          <p:sp>
            <p:nvSpPr>
              <p:cNvPr id="64" name="Rectangle 5">
                <a:extLst>
                  <a:ext uri="{FF2B5EF4-FFF2-40B4-BE49-F238E27FC236}">
                    <a16:creationId xmlns:a16="http://schemas.microsoft.com/office/drawing/2014/main" id="{541FD8B4-66B8-D54B-8155-15D5E9C727FD}"/>
                  </a:ext>
                </a:extLst>
              </p:cNvPr>
              <p:cNvSpPr/>
              <p:nvPr/>
            </p:nvSpPr>
            <p:spPr>
              <a:xfrm>
                <a:off x="5874787" y="6244382"/>
                <a:ext cx="152398" cy="1391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Open Sans" pitchFamily="34" charset="0"/>
                  <a:ea typeface="Open Sans" pitchFamily="34" charset="0"/>
                  <a:cs typeface="Open Sans" pitchFamily="34" charset="0"/>
                </a:endParaRPr>
              </a:p>
            </p:txBody>
          </p:sp>
          <p:sp>
            <p:nvSpPr>
              <p:cNvPr id="65" name="52 CuadroTexto">
                <a:extLst>
                  <a:ext uri="{FF2B5EF4-FFF2-40B4-BE49-F238E27FC236}">
                    <a16:creationId xmlns:a16="http://schemas.microsoft.com/office/drawing/2014/main" id="{973DC0A6-1B2F-5648-A895-25C72BBFF7CF}"/>
                  </a:ext>
                </a:extLst>
              </p:cNvPr>
              <p:cNvSpPr txBox="1"/>
              <p:nvPr/>
            </p:nvSpPr>
            <p:spPr>
              <a:xfrm>
                <a:off x="6146335" y="6189324"/>
                <a:ext cx="479618" cy="246221"/>
              </a:xfrm>
              <a:prstGeom prst="rect">
                <a:avLst/>
              </a:prstGeom>
              <a:noFill/>
            </p:spPr>
            <p:txBody>
              <a:bodyPr wrap="none" rtlCol="0">
                <a:spAutoFit/>
              </a:bodyPr>
              <a:lstStyle/>
              <a:p>
                <a:r>
                  <a:rPr lang="es-MX" sz="1000">
                    <a:latin typeface="Open Sans" pitchFamily="34" charset="0"/>
                    <a:ea typeface="Open Sans" pitchFamily="34" charset="0"/>
                    <a:cs typeface="Open Sans" pitchFamily="34" charset="0"/>
                  </a:rPr>
                  <a:t>Total</a:t>
                </a:r>
                <a:endParaRPr lang="es-ES" sz="1000" dirty="0">
                  <a:latin typeface="Open Sans" pitchFamily="34" charset="0"/>
                  <a:ea typeface="Open Sans" pitchFamily="34" charset="0"/>
                  <a:cs typeface="Open Sans" pitchFamily="34" charset="0"/>
                </a:endParaRPr>
              </a:p>
            </p:txBody>
          </p:sp>
        </p:grpSp>
        <p:sp>
          <p:nvSpPr>
            <p:cNvPr id="66" name="Rectangle 5">
              <a:extLst>
                <a:ext uri="{FF2B5EF4-FFF2-40B4-BE49-F238E27FC236}">
                  <a16:creationId xmlns:a16="http://schemas.microsoft.com/office/drawing/2014/main" id="{C5780997-AF72-6049-B034-BAEA0712C104}"/>
                </a:ext>
              </a:extLst>
            </p:cNvPr>
            <p:cNvSpPr/>
            <p:nvPr/>
          </p:nvSpPr>
          <p:spPr>
            <a:xfrm>
              <a:off x="1688629" y="6161392"/>
              <a:ext cx="4582393" cy="29691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Open Sans" pitchFamily="34" charset="0"/>
                <a:ea typeface="Open Sans" pitchFamily="34" charset="0"/>
                <a:cs typeface="Open Sans" pitchFamily="34" charset="0"/>
              </a:endParaRPr>
            </a:p>
          </p:txBody>
        </p:sp>
      </p:grpSp>
      <p:sp>
        <p:nvSpPr>
          <p:cNvPr id="67" name="TextBox 6">
            <a:extLst>
              <a:ext uri="{FF2B5EF4-FFF2-40B4-BE49-F238E27FC236}">
                <a16:creationId xmlns:a16="http://schemas.microsoft.com/office/drawing/2014/main" id="{AD4520B9-F751-824B-8799-2502DB77E70A}"/>
              </a:ext>
            </a:extLst>
          </p:cNvPr>
          <p:cNvSpPr txBox="1"/>
          <p:nvPr/>
        </p:nvSpPr>
        <p:spPr>
          <a:xfrm>
            <a:off x="2105023" y="3359177"/>
            <a:ext cx="1295402" cy="307777"/>
          </a:xfrm>
          <a:prstGeom prst="rect">
            <a:avLst/>
          </a:prstGeom>
          <a:solidFill>
            <a:schemeClr val="bg1"/>
          </a:solidFill>
          <a:ln>
            <a:solidFill>
              <a:schemeClr val="tx1"/>
            </a:solidFill>
          </a:ln>
        </p:spPr>
        <p:txBody>
          <a:bodyPr wrap="square" rtlCol="0">
            <a:spAutoFit/>
          </a:bodyPr>
          <a:lstStyle/>
          <a:p>
            <a:pPr algn="ctr"/>
            <a:r>
              <a:rPr lang="en-US" sz="1400" b="1" dirty="0">
                <a:latin typeface="Open Sans" pitchFamily="34" charset="0"/>
                <a:ea typeface="Open Sans" pitchFamily="34" charset="0"/>
                <a:cs typeface="Open Sans" pitchFamily="34" charset="0"/>
              </a:rPr>
              <a:t>$68.7m</a:t>
            </a:r>
          </a:p>
        </p:txBody>
      </p:sp>
    </p:spTree>
    <p:extLst>
      <p:ext uri="{BB962C8B-B14F-4D97-AF65-F5344CB8AC3E}">
        <p14:creationId xmlns:p14="http://schemas.microsoft.com/office/powerpoint/2010/main" val="281331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CF9F1E0-235B-5E41-9A29-C3495C9CAA5B}"/>
              </a:ext>
            </a:extLst>
          </p:cNvPr>
          <p:cNvPicPr>
            <a:picLocks noChangeAspect="1"/>
          </p:cNvPicPr>
          <p:nvPr/>
        </p:nvPicPr>
        <p:blipFill>
          <a:blip r:embed="rId2"/>
          <a:stretch>
            <a:fillRect/>
          </a:stretch>
        </p:blipFill>
        <p:spPr>
          <a:xfrm>
            <a:off x="6976100" y="2614203"/>
            <a:ext cx="963745" cy="963745"/>
          </a:xfrm>
          <a:prstGeom prst="rect">
            <a:avLst/>
          </a:prstGeom>
        </p:spPr>
      </p:pic>
      <p:sp>
        <p:nvSpPr>
          <p:cNvPr id="2" name="Title 1">
            <a:extLst>
              <a:ext uri="{FF2B5EF4-FFF2-40B4-BE49-F238E27FC236}">
                <a16:creationId xmlns:a16="http://schemas.microsoft.com/office/drawing/2014/main" id="{6728AA5E-4242-E845-B8EE-166D2D95C546}"/>
              </a:ext>
            </a:extLst>
          </p:cNvPr>
          <p:cNvSpPr>
            <a:spLocks noGrp="1"/>
          </p:cNvSpPr>
          <p:nvPr>
            <p:ph type="title"/>
          </p:nvPr>
        </p:nvSpPr>
        <p:spPr>
          <a:xfrm>
            <a:off x="0" y="238126"/>
            <a:ext cx="12192000" cy="1043220"/>
          </a:xfrm>
        </p:spPr>
        <p:txBody>
          <a:bodyPr>
            <a:normAutofit/>
          </a:bodyPr>
          <a:lstStyle/>
          <a:p>
            <a:pPr algn="ctr"/>
            <a:r>
              <a:rPr lang="en-US" sz="2400" dirty="0">
                <a:latin typeface="Open Sans ExtraBold" pitchFamily="34" charset="0"/>
                <a:ea typeface="Open Sans ExtraBold" pitchFamily="34" charset="0"/>
                <a:cs typeface="Open Sans ExtraBold" pitchFamily="34" charset="0"/>
              </a:rPr>
              <a:t>TOP &amp; STRATEGIC INVESTORS COINVEST AND FOLLOW-ON </a:t>
            </a:r>
            <a:br>
              <a:rPr lang="en-US" sz="2400" dirty="0">
                <a:latin typeface="Open Sans ExtraBold" pitchFamily="34" charset="0"/>
                <a:ea typeface="Open Sans ExtraBold" pitchFamily="34" charset="0"/>
                <a:cs typeface="Open Sans ExtraBold" pitchFamily="34" charset="0"/>
              </a:rPr>
            </a:br>
            <a:r>
              <a:rPr lang="en-US" sz="2400" dirty="0">
                <a:latin typeface="Open Sans ExtraBold" pitchFamily="34" charset="0"/>
                <a:ea typeface="Open Sans ExtraBold" pitchFamily="34" charset="0"/>
                <a:cs typeface="Open Sans ExtraBold" pitchFamily="34" charset="0"/>
              </a:rPr>
              <a:t>TO HANACO LED ROUNDS</a:t>
            </a:r>
          </a:p>
        </p:txBody>
      </p:sp>
      <p:sp>
        <p:nvSpPr>
          <p:cNvPr id="9" name="TextBox 8">
            <a:extLst>
              <a:ext uri="{FF2B5EF4-FFF2-40B4-BE49-F238E27FC236}">
                <a16:creationId xmlns:a16="http://schemas.microsoft.com/office/drawing/2014/main" id="{709CD203-F492-4C41-BB39-F973A39776AC}"/>
              </a:ext>
            </a:extLst>
          </p:cNvPr>
          <p:cNvSpPr txBox="1"/>
          <p:nvPr/>
        </p:nvSpPr>
        <p:spPr>
          <a:xfrm>
            <a:off x="2567629" y="6245489"/>
            <a:ext cx="2999313" cy="253916"/>
          </a:xfrm>
          <a:prstGeom prst="rect">
            <a:avLst/>
          </a:prstGeom>
          <a:noFill/>
        </p:spPr>
        <p:txBody>
          <a:bodyPr wrap="square" rtlCol="0">
            <a:spAutoFit/>
          </a:bodyPr>
          <a:lstStyle/>
          <a:p>
            <a:pPr algn="r"/>
            <a:r>
              <a:rPr lang="en-US" sz="1050" b="1" dirty="0">
                <a:solidFill>
                  <a:schemeClr val="tx1">
                    <a:lumMod val="65000"/>
                    <a:lumOff val="35000"/>
                  </a:schemeClr>
                </a:solidFill>
                <a:latin typeface="Open Sans" pitchFamily="34" charset="0"/>
                <a:ea typeface="Open Sans" pitchFamily="34" charset="0"/>
                <a:cs typeface="Open Sans" pitchFamily="34" charset="0"/>
              </a:rPr>
              <a:t>… Pre-Hanaco coinvestors include:</a:t>
            </a:r>
          </a:p>
        </p:txBody>
      </p:sp>
      <p:sp>
        <p:nvSpPr>
          <p:cNvPr id="10" name="9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1"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24</a:t>
            </a:fld>
            <a:endParaRPr lang="es-ES" sz="1050" dirty="0">
              <a:latin typeface="Open Sans ExtraBold" pitchFamily="34" charset="0"/>
              <a:ea typeface="Open Sans ExtraBold" pitchFamily="34" charset="0"/>
              <a:cs typeface="Open Sans ExtraBold" pitchFamily="34" charset="0"/>
            </a:endParaRPr>
          </a:p>
        </p:txBody>
      </p:sp>
      <p:sp>
        <p:nvSpPr>
          <p:cNvPr id="13" name="12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14" name="13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14 Rectángulo redondeado"/>
          <p:cNvSpPr/>
          <p:nvPr/>
        </p:nvSpPr>
        <p:spPr>
          <a:xfrm>
            <a:off x="781050" y="1514475"/>
            <a:ext cx="2505075" cy="2099279"/>
          </a:xfrm>
          <a:prstGeom prst="roundRect">
            <a:avLst>
              <a:gd name="adj" fmla="val 3602"/>
            </a:avLst>
          </a:prstGeom>
          <a:noFill/>
          <a:ln w="28575">
            <a:solidFill>
              <a:srgbClr val="F3F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4860" y="1771462"/>
            <a:ext cx="1592694" cy="180987"/>
          </a:xfrm>
          <a:prstGeom prst="rect">
            <a:avLst/>
          </a:prstGeom>
          <a:noFill/>
          <a:ln w="9525">
            <a:noFill/>
            <a:miter lim="800000"/>
            <a:headEnd/>
            <a:tailEnd/>
          </a:ln>
        </p:spPr>
      </p:pic>
      <p:sp>
        <p:nvSpPr>
          <p:cNvPr id="19" name="18 CuadroTexto"/>
          <p:cNvSpPr txBox="1"/>
          <p:nvPr/>
        </p:nvSpPr>
        <p:spPr>
          <a:xfrm>
            <a:off x="781049" y="3120597"/>
            <a:ext cx="2505075" cy="415498"/>
          </a:xfrm>
          <a:prstGeom prst="rect">
            <a:avLst/>
          </a:prstGeom>
          <a:noFill/>
        </p:spPr>
        <p:txBody>
          <a:bodyPr wrap="square" rtlCol="0">
            <a:spAutoFit/>
          </a:bodyPr>
          <a:lstStyle/>
          <a:p>
            <a:pPr algn="ctr"/>
            <a:r>
              <a:rPr lang="es-MX" sz="1000">
                <a:solidFill>
                  <a:schemeClr val="tx1">
                    <a:lumMod val="65000"/>
                    <a:lumOff val="35000"/>
                  </a:schemeClr>
                </a:solidFill>
                <a:latin typeface="Open Sans" pitchFamily="34" charset="0"/>
                <a:ea typeface="Open Sans" pitchFamily="34" charset="0"/>
                <a:cs typeface="Open Sans" pitchFamily="34" charset="0"/>
              </a:rPr>
              <a:t>Led Series B after</a:t>
            </a:r>
          </a:p>
          <a:p>
            <a:pPr algn="ctr"/>
            <a:r>
              <a:rPr lang="es-MX" sz="1000" err="1">
                <a:solidFill>
                  <a:schemeClr val="tx1">
                    <a:lumMod val="65000"/>
                    <a:lumOff val="35000"/>
                  </a:schemeClr>
                </a:solidFill>
                <a:latin typeface="Open Sans" pitchFamily="34" charset="0"/>
                <a:ea typeface="Open Sans" pitchFamily="34" charset="0"/>
                <a:cs typeface="Open Sans" pitchFamily="34" charset="0"/>
              </a:rPr>
              <a:t>Hanaco</a:t>
            </a:r>
            <a:r>
              <a:rPr lang="es-MX" sz="1000">
                <a:solidFill>
                  <a:schemeClr val="tx1">
                    <a:lumMod val="65000"/>
                    <a:lumOff val="35000"/>
                  </a:schemeClr>
                </a:solidFill>
                <a:latin typeface="Open Sans" pitchFamily="34" charset="0"/>
                <a:ea typeface="Open Sans" pitchFamily="34" charset="0"/>
                <a:cs typeface="Open Sans" pitchFamily="34" charset="0"/>
              </a:rPr>
              <a:t> lead Series A</a:t>
            </a:r>
            <a:endParaRPr lang="es-ES" sz="1000" dirty="0">
              <a:solidFill>
                <a:schemeClr val="tx1">
                  <a:lumMod val="65000"/>
                  <a:lumOff val="35000"/>
                </a:schemeClr>
              </a:solidFill>
              <a:latin typeface="Open Sans" pitchFamily="34" charset="0"/>
              <a:ea typeface="Open Sans" pitchFamily="34" charset="0"/>
              <a:cs typeface="Open Sans" pitchFamily="34" charset="0"/>
            </a:endParaRPr>
          </a:p>
        </p:txBody>
      </p:sp>
      <p:cxnSp>
        <p:nvCxnSpPr>
          <p:cNvPr id="22" name="21 Conector recto"/>
          <p:cNvCxnSpPr/>
          <p:nvPr/>
        </p:nvCxnSpPr>
        <p:spPr>
          <a:xfrm>
            <a:off x="1009650" y="2152650"/>
            <a:ext cx="2047998" cy="0"/>
          </a:xfrm>
          <a:prstGeom prst="line">
            <a:avLst/>
          </a:prstGeom>
          <a:ln>
            <a:solidFill>
              <a:srgbClr val="F3F6F7"/>
            </a:solidFill>
          </a:ln>
        </p:spPr>
        <p:style>
          <a:lnRef idx="1">
            <a:schemeClr val="accent1"/>
          </a:lnRef>
          <a:fillRef idx="0">
            <a:schemeClr val="accent1"/>
          </a:fillRef>
          <a:effectRef idx="0">
            <a:schemeClr val="accent1"/>
          </a:effectRef>
          <a:fontRef idx="minor">
            <a:schemeClr val="tx1"/>
          </a:fontRef>
        </p:style>
      </p:cxnSp>
      <p:sp>
        <p:nvSpPr>
          <p:cNvPr id="23" name="22 Rectángulo redondeado"/>
          <p:cNvSpPr/>
          <p:nvPr/>
        </p:nvSpPr>
        <p:spPr>
          <a:xfrm>
            <a:off x="3533355" y="1514475"/>
            <a:ext cx="2505075" cy="2099279"/>
          </a:xfrm>
          <a:prstGeom prst="roundRect">
            <a:avLst>
              <a:gd name="adj" fmla="val 3602"/>
            </a:avLst>
          </a:prstGeom>
          <a:noFill/>
          <a:ln w="28575">
            <a:solidFill>
              <a:srgbClr val="F3F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25 CuadroTexto"/>
          <p:cNvSpPr txBox="1"/>
          <p:nvPr/>
        </p:nvSpPr>
        <p:spPr>
          <a:xfrm>
            <a:off x="3533354" y="2670933"/>
            <a:ext cx="2505075" cy="230832"/>
          </a:xfrm>
          <a:prstGeom prst="rect">
            <a:avLst/>
          </a:prstGeom>
          <a:noFill/>
        </p:spPr>
        <p:txBody>
          <a:bodyPr wrap="square" rtlCol="0">
            <a:spAutoFit/>
          </a:bodyPr>
          <a:lstStyle/>
          <a:p>
            <a:pPr algn="ctr"/>
            <a:r>
              <a:rPr lang="en-US" sz="900" dirty="0">
                <a:solidFill>
                  <a:schemeClr val="tx1">
                    <a:lumMod val="65000"/>
                    <a:lumOff val="35000"/>
                  </a:schemeClr>
                </a:solidFill>
                <a:latin typeface="Open Sans" pitchFamily="34" charset="0"/>
                <a:ea typeface="Open Sans" pitchFamily="34" charset="0"/>
                <a:cs typeface="Open Sans" pitchFamily="34" charset="0"/>
              </a:rPr>
              <a:t>Led Series B after Hanaco lead Series A</a:t>
            </a:r>
          </a:p>
        </p:txBody>
      </p:sp>
      <p:cxnSp>
        <p:nvCxnSpPr>
          <p:cNvPr id="27" name="26 Conector recto"/>
          <p:cNvCxnSpPr/>
          <p:nvPr/>
        </p:nvCxnSpPr>
        <p:spPr>
          <a:xfrm>
            <a:off x="3761955" y="2152650"/>
            <a:ext cx="2047998" cy="0"/>
          </a:xfrm>
          <a:prstGeom prst="line">
            <a:avLst/>
          </a:prstGeom>
          <a:ln>
            <a:solidFill>
              <a:srgbClr val="F3F6F7"/>
            </a:solidFill>
          </a:ln>
        </p:spPr>
        <p:style>
          <a:lnRef idx="1">
            <a:schemeClr val="accent1"/>
          </a:lnRef>
          <a:fillRef idx="0">
            <a:schemeClr val="accent1"/>
          </a:fillRef>
          <a:effectRef idx="0">
            <a:schemeClr val="accent1"/>
          </a:effectRef>
          <a:fontRef idx="minor">
            <a:schemeClr val="tx1"/>
          </a:fontRef>
        </p:style>
      </p:cxnSp>
      <p:pic>
        <p:nvPicPr>
          <p:cNvPr id="28" name="Picture 39" descr="D:\Projects\Companies\Hanaco\Cheetah\Cheetah-NewLogo.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290171" y="1684745"/>
            <a:ext cx="1062458" cy="332655"/>
          </a:xfrm>
          <a:prstGeom prst="rect">
            <a:avLst/>
          </a:prstGeom>
          <a:noFill/>
          <a:ln w="9525">
            <a:noFill/>
            <a:miter lim="800000"/>
            <a:headEnd/>
            <a:tailEnd/>
          </a:ln>
        </p:spPr>
      </p:pic>
      <p:pic>
        <p:nvPicPr>
          <p:cNvPr id="17412" name="Picture 4" descr="Eclipse"/>
          <p:cNvPicPr>
            <a:picLocks noChangeAspect="1" noChangeArrowheads="1"/>
          </p:cNvPicPr>
          <p:nvPr/>
        </p:nvPicPr>
        <p:blipFill>
          <a:blip r:embed="rId6">
            <a:lum bright="-100000"/>
            <a:extLst>
              <a:ext uri="{28A0092B-C50C-407E-A947-70E740481C1C}">
                <a14:useLocalDpi xmlns:a14="http://schemas.microsoft.com/office/drawing/2010/main"/>
              </a:ext>
            </a:extLst>
          </a:blip>
          <a:srcRect/>
          <a:stretch>
            <a:fillRect/>
          </a:stretch>
        </p:blipFill>
        <p:spPr bwMode="auto">
          <a:xfrm>
            <a:off x="4509247" y="2292048"/>
            <a:ext cx="490958" cy="308276"/>
          </a:xfrm>
          <a:prstGeom prst="rect">
            <a:avLst/>
          </a:prstGeom>
          <a:noFill/>
        </p:spPr>
      </p:pic>
      <p:sp>
        <p:nvSpPr>
          <p:cNvPr id="30" name="29 CuadroTexto"/>
          <p:cNvSpPr txBox="1"/>
          <p:nvPr/>
        </p:nvSpPr>
        <p:spPr>
          <a:xfrm>
            <a:off x="3539215" y="3247404"/>
            <a:ext cx="2505075" cy="246221"/>
          </a:xfrm>
          <a:prstGeom prst="rect">
            <a:avLst/>
          </a:prstGeom>
          <a:noFill/>
        </p:spPr>
        <p:txBody>
          <a:bodyPr wrap="square" rtlCol="0">
            <a:spAutoFit/>
          </a:bodyPr>
          <a:lstStyle/>
          <a:p>
            <a:pPr algn="ctr"/>
            <a:r>
              <a:rPr lang="en-US" sz="1000" dirty="0">
                <a:solidFill>
                  <a:schemeClr val="tx1">
                    <a:lumMod val="65000"/>
                    <a:lumOff val="35000"/>
                  </a:schemeClr>
                </a:solidFill>
                <a:latin typeface="Open Sans" pitchFamily="34" charset="0"/>
                <a:ea typeface="Open Sans" pitchFamily="34" charset="0"/>
                <a:cs typeface="Open Sans" pitchFamily="34" charset="0"/>
              </a:rPr>
              <a:t>Coinvested in A and B</a:t>
            </a:r>
          </a:p>
        </p:txBody>
      </p:sp>
      <p:pic>
        <p:nvPicPr>
          <p:cNvPr id="17414" name="Picture 6" descr="Resultado de imagen para dst logo"/>
          <p:cNvPicPr>
            <a:picLocks noChangeAspect="1" noChangeArrowheads="1"/>
          </p:cNvPicPr>
          <p:nvPr/>
        </p:nvPicPr>
        <p:blipFill>
          <a:blip r:embed="rId7" cstate="hqprint">
            <a:extLst>
              <a:ext uri="{28A0092B-C50C-407E-A947-70E740481C1C}">
                <a14:useLocalDpi xmlns:a14="http://schemas.microsoft.com/office/drawing/2010/main"/>
              </a:ext>
            </a:extLst>
          </a:blip>
          <a:srcRect l="19742" t="38294" r="20883" b="40091"/>
          <a:stretch>
            <a:fillRect/>
          </a:stretch>
        </p:blipFill>
        <p:spPr bwMode="auto">
          <a:xfrm>
            <a:off x="4209208" y="3017191"/>
            <a:ext cx="433389" cy="157769"/>
          </a:xfrm>
          <a:prstGeom prst="rect">
            <a:avLst/>
          </a:prstGeom>
          <a:noFill/>
        </p:spPr>
      </p:pic>
      <p:pic>
        <p:nvPicPr>
          <p:cNvPr id="17416" name="Picture 8" descr="Imagen relacionada"/>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4843409" y="3003203"/>
            <a:ext cx="537795" cy="185744"/>
          </a:xfrm>
          <a:prstGeom prst="rect">
            <a:avLst/>
          </a:prstGeom>
          <a:noFill/>
        </p:spPr>
      </p:pic>
      <p:sp>
        <p:nvSpPr>
          <p:cNvPr id="33" name="32 Rectángulo redondeado"/>
          <p:cNvSpPr/>
          <p:nvPr/>
        </p:nvSpPr>
        <p:spPr>
          <a:xfrm>
            <a:off x="6256760" y="1523999"/>
            <a:ext cx="2505075" cy="2099279"/>
          </a:xfrm>
          <a:prstGeom prst="roundRect">
            <a:avLst>
              <a:gd name="adj" fmla="val 3602"/>
            </a:avLst>
          </a:prstGeom>
          <a:noFill/>
          <a:ln w="28575">
            <a:solidFill>
              <a:srgbClr val="F3F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34" name="33 Conector recto"/>
          <p:cNvCxnSpPr/>
          <p:nvPr/>
        </p:nvCxnSpPr>
        <p:spPr>
          <a:xfrm>
            <a:off x="6485360" y="2162174"/>
            <a:ext cx="2047998" cy="0"/>
          </a:xfrm>
          <a:prstGeom prst="line">
            <a:avLst/>
          </a:prstGeom>
          <a:ln>
            <a:solidFill>
              <a:srgbClr val="F3F6F7"/>
            </a:solidFill>
          </a:ln>
        </p:spPr>
        <p:style>
          <a:lnRef idx="1">
            <a:schemeClr val="accent1"/>
          </a:lnRef>
          <a:fillRef idx="0">
            <a:schemeClr val="accent1"/>
          </a:fillRef>
          <a:effectRef idx="0">
            <a:schemeClr val="accent1"/>
          </a:effectRef>
          <a:fontRef idx="minor">
            <a:schemeClr val="tx1"/>
          </a:fontRef>
        </p:style>
      </p:cxnSp>
      <p:pic>
        <p:nvPicPr>
          <p:cNvPr id="35" name="Picture 42">
            <a:extLst>
              <a:ext uri="{FF2B5EF4-FFF2-40B4-BE49-F238E27FC236}">
                <a16:creationId xmlns:a16="http://schemas.microsoft.com/office/drawing/2014/main" id="{F91DADFA-8240-454E-96C5-039D2EC0CCF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954202" y="1748070"/>
            <a:ext cx="958061" cy="28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Imagen relacionada"/>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7082685" y="2341659"/>
            <a:ext cx="829578" cy="209054"/>
          </a:xfrm>
          <a:prstGeom prst="rect">
            <a:avLst/>
          </a:prstGeom>
          <a:noFill/>
        </p:spPr>
      </p:pic>
      <p:grpSp>
        <p:nvGrpSpPr>
          <p:cNvPr id="4" name="Group 3">
            <a:extLst>
              <a:ext uri="{FF2B5EF4-FFF2-40B4-BE49-F238E27FC236}">
                <a16:creationId xmlns:a16="http://schemas.microsoft.com/office/drawing/2014/main" id="{C0AD045A-0A46-5248-BAC5-2339750BF94A}"/>
              </a:ext>
            </a:extLst>
          </p:cNvPr>
          <p:cNvGrpSpPr/>
          <p:nvPr/>
        </p:nvGrpSpPr>
        <p:grpSpPr>
          <a:xfrm>
            <a:off x="781048" y="3860941"/>
            <a:ext cx="2505076" cy="2099279"/>
            <a:chOff x="781048" y="3790950"/>
            <a:chExt cx="2505076" cy="2099279"/>
          </a:xfrm>
        </p:grpSpPr>
        <p:sp>
          <p:nvSpPr>
            <p:cNvPr id="38" name="37 Rectángulo redondeado"/>
            <p:cNvSpPr/>
            <p:nvPr/>
          </p:nvSpPr>
          <p:spPr>
            <a:xfrm>
              <a:off x="781049" y="3790950"/>
              <a:ext cx="2505075" cy="2099279"/>
            </a:xfrm>
            <a:prstGeom prst="roundRect">
              <a:avLst>
                <a:gd name="adj" fmla="val 3602"/>
              </a:avLst>
            </a:prstGeom>
            <a:noFill/>
            <a:ln w="28575">
              <a:solidFill>
                <a:srgbClr val="F3F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1" name="40 CuadroTexto"/>
            <p:cNvSpPr txBox="1"/>
            <p:nvPr/>
          </p:nvSpPr>
          <p:spPr>
            <a:xfrm>
              <a:off x="781048" y="5539232"/>
              <a:ext cx="2505075" cy="246221"/>
            </a:xfrm>
            <a:prstGeom prst="rect">
              <a:avLst/>
            </a:prstGeom>
            <a:noFill/>
          </p:spPr>
          <p:txBody>
            <a:bodyPr wrap="square" rtlCol="0">
              <a:spAutoFit/>
            </a:bodyPr>
            <a:lstStyle/>
            <a:p>
              <a:pPr algn="ctr"/>
              <a:r>
                <a:rPr lang="en-US" sz="1000" dirty="0">
                  <a:solidFill>
                    <a:schemeClr val="tx1">
                      <a:lumMod val="65000"/>
                      <a:lumOff val="35000"/>
                    </a:schemeClr>
                  </a:solidFill>
                  <a:latin typeface="Open Sans" pitchFamily="34" charset="0"/>
                  <a:ea typeface="Open Sans" pitchFamily="34" charset="0"/>
                  <a:cs typeface="Open Sans" pitchFamily="34" charset="0"/>
                </a:rPr>
                <a:t>Coinvested in Seed and Led Series A</a:t>
              </a:r>
            </a:p>
          </p:txBody>
        </p:sp>
        <p:cxnSp>
          <p:nvCxnSpPr>
            <p:cNvPr id="42" name="41 Conector recto"/>
            <p:cNvCxnSpPr/>
            <p:nvPr/>
          </p:nvCxnSpPr>
          <p:spPr>
            <a:xfrm>
              <a:off x="1009649" y="4429125"/>
              <a:ext cx="2047998" cy="0"/>
            </a:xfrm>
            <a:prstGeom prst="line">
              <a:avLst/>
            </a:prstGeom>
            <a:ln>
              <a:solidFill>
                <a:srgbClr val="F3F6F7"/>
              </a:solidFill>
            </a:ln>
          </p:spPr>
          <p:style>
            <a:lnRef idx="1">
              <a:schemeClr val="accent1"/>
            </a:lnRef>
            <a:fillRef idx="0">
              <a:schemeClr val="accent1"/>
            </a:fillRef>
            <a:effectRef idx="0">
              <a:schemeClr val="accent1"/>
            </a:effectRef>
            <a:fontRef idx="minor">
              <a:schemeClr val="tx1"/>
            </a:fontRef>
          </p:style>
        </p:cxnSp>
        <p:pic>
          <p:nvPicPr>
            <p:cNvPr id="44" name="Picture 23"/>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144818" y="3955586"/>
              <a:ext cx="1748214" cy="312876"/>
            </a:xfrm>
            <a:prstGeom prst="rect">
              <a:avLst/>
            </a:prstGeom>
            <a:noFill/>
            <a:ln w="9525">
              <a:noFill/>
              <a:miter lim="800000"/>
              <a:headEnd/>
              <a:tailEnd/>
            </a:ln>
          </p:spPr>
        </p:pic>
        <p:pic>
          <p:nvPicPr>
            <p:cNvPr id="17420" name="Picture 12" descr="Resultado de imagen para swan &amp; legend logo"/>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430551" y="4857750"/>
              <a:ext cx="1175176" cy="304801"/>
            </a:xfrm>
            <a:prstGeom prst="rect">
              <a:avLst/>
            </a:prstGeom>
            <a:noFill/>
          </p:spPr>
        </p:pic>
      </p:grpSp>
      <p:grpSp>
        <p:nvGrpSpPr>
          <p:cNvPr id="5" name="Group 4">
            <a:extLst>
              <a:ext uri="{FF2B5EF4-FFF2-40B4-BE49-F238E27FC236}">
                <a16:creationId xmlns:a16="http://schemas.microsoft.com/office/drawing/2014/main" id="{A8661262-BB3D-8342-82A2-743CD454E298}"/>
              </a:ext>
            </a:extLst>
          </p:cNvPr>
          <p:cNvGrpSpPr/>
          <p:nvPr/>
        </p:nvGrpSpPr>
        <p:grpSpPr>
          <a:xfrm>
            <a:off x="3523341" y="3873553"/>
            <a:ext cx="2505076" cy="2099279"/>
            <a:chOff x="3533353" y="3790950"/>
            <a:chExt cx="2505076" cy="2099279"/>
          </a:xfrm>
        </p:grpSpPr>
        <p:sp>
          <p:nvSpPr>
            <p:cNvPr id="46" name="45 Rectángulo redondeado"/>
            <p:cNvSpPr/>
            <p:nvPr/>
          </p:nvSpPr>
          <p:spPr>
            <a:xfrm>
              <a:off x="3533354" y="3790950"/>
              <a:ext cx="2505075" cy="2099279"/>
            </a:xfrm>
            <a:prstGeom prst="roundRect">
              <a:avLst>
                <a:gd name="adj" fmla="val 3602"/>
              </a:avLst>
            </a:prstGeom>
            <a:noFill/>
            <a:ln w="28575">
              <a:solidFill>
                <a:srgbClr val="F3F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7" name="46 CuadroTexto"/>
            <p:cNvSpPr txBox="1"/>
            <p:nvPr/>
          </p:nvSpPr>
          <p:spPr>
            <a:xfrm>
              <a:off x="3533353" y="5262233"/>
              <a:ext cx="2505075" cy="553998"/>
            </a:xfrm>
            <a:prstGeom prst="rect">
              <a:avLst/>
            </a:prstGeom>
            <a:noFill/>
          </p:spPr>
          <p:txBody>
            <a:bodyPr wrap="square" rtlCol="0">
              <a:spAutoFit/>
            </a:bodyPr>
            <a:lstStyle/>
            <a:p>
              <a:pPr algn="ctr"/>
              <a:r>
                <a:rPr lang="en-US" sz="1000" dirty="0">
                  <a:solidFill>
                    <a:schemeClr val="tx1">
                      <a:lumMod val="65000"/>
                      <a:lumOff val="35000"/>
                    </a:schemeClr>
                  </a:solidFill>
                  <a:latin typeface="Open Sans" pitchFamily="34" charset="0"/>
                  <a:ea typeface="Open Sans" pitchFamily="34" charset="0"/>
                  <a:cs typeface="Open Sans" pitchFamily="34" charset="0"/>
                </a:rPr>
                <a:t>Largest Brazilian Firm </a:t>
              </a:r>
            </a:p>
            <a:p>
              <a:pPr algn="ctr"/>
              <a:r>
                <a:rPr lang="en-US" sz="1000" dirty="0">
                  <a:solidFill>
                    <a:schemeClr val="tx1">
                      <a:lumMod val="65000"/>
                      <a:lumOff val="35000"/>
                    </a:schemeClr>
                  </a:solidFill>
                  <a:latin typeface="Open Sans" pitchFamily="34" charset="0"/>
                  <a:ea typeface="Open Sans" pitchFamily="34" charset="0"/>
                  <a:cs typeface="Open Sans" pitchFamily="34" charset="0"/>
                </a:rPr>
                <a:t>Led Series A-II two months after Hanaco Led Series A</a:t>
              </a:r>
            </a:p>
          </p:txBody>
        </p:sp>
        <p:cxnSp>
          <p:nvCxnSpPr>
            <p:cNvPr id="48" name="47 Conector recto"/>
            <p:cNvCxnSpPr/>
            <p:nvPr/>
          </p:nvCxnSpPr>
          <p:spPr>
            <a:xfrm>
              <a:off x="3761954" y="4429125"/>
              <a:ext cx="2047998" cy="0"/>
            </a:xfrm>
            <a:prstGeom prst="line">
              <a:avLst/>
            </a:prstGeom>
            <a:ln>
              <a:solidFill>
                <a:srgbClr val="F3F6F7"/>
              </a:solidFill>
            </a:ln>
          </p:spPr>
          <p:style>
            <a:lnRef idx="1">
              <a:schemeClr val="accent1"/>
            </a:lnRef>
            <a:fillRef idx="0">
              <a:schemeClr val="accent1"/>
            </a:fillRef>
            <a:effectRef idx="0">
              <a:schemeClr val="accent1"/>
            </a:effectRef>
            <a:fontRef idx="minor">
              <a:schemeClr val="tx1"/>
            </a:fontRef>
          </p:style>
        </p:cxnSp>
        <p:pic>
          <p:nvPicPr>
            <p:cNvPr id="51" name="Imagen 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485427" y="3869601"/>
              <a:ext cx="667177" cy="496005"/>
            </a:xfrm>
            <a:prstGeom prst="rect">
              <a:avLst/>
            </a:prstGeom>
            <a:noFill/>
            <a:ln w="9525">
              <a:noFill/>
              <a:miter lim="800000"/>
              <a:headEnd/>
              <a:tailEnd/>
            </a:ln>
          </p:spPr>
        </p:pic>
        <p:pic>
          <p:nvPicPr>
            <p:cNvPr id="17422" name="Picture 14" descr="Resultado de imagen para 3g capital logo"/>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4382228" y="4691847"/>
              <a:ext cx="875151" cy="388956"/>
            </a:xfrm>
            <a:prstGeom prst="rect">
              <a:avLst/>
            </a:prstGeom>
            <a:noFill/>
          </p:spPr>
        </p:pic>
      </p:grpSp>
      <p:sp>
        <p:nvSpPr>
          <p:cNvPr id="60" name="59 Rectángulo redondeado"/>
          <p:cNvSpPr/>
          <p:nvPr/>
        </p:nvSpPr>
        <p:spPr>
          <a:xfrm>
            <a:off x="5649531" y="6124488"/>
            <a:ext cx="5026790" cy="499109"/>
          </a:xfrm>
          <a:prstGeom prst="roundRect">
            <a:avLst>
              <a:gd name="adj" fmla="val 3602"/>
            </a:avLst>
          </a:prstGeom>
          <a:noFill/>
          <a:ln w="28575">
            <a:solidFill>
              <a:srgbClr val="F3F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1" name="Picture 62">
            <a:extLst>
              <a:ext uri="{FF2B5EF4-FFF2-40B4-BE49-F238E27FC236}">
                <a16:creationId xmlns:a16="http://schemas.microsoft.com/office/drawing/2014/main" id="{AC6AAEBA-4369-449B-BDFB-424B0BA0FEE6}"/>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805612" y="6232242"/>
            <a:ext cx="285812" cy="296076"/>
          </a:xfrm>
          <a:prstGeom prst="rect">
            <a:avLst/>
          </a:prstGeom>
        </p:spPr>
      </p:pic>
      <p:pic>
        <p:nvPicPr>
          <p:cNvPr id="62" name="Picture 63">
            <a:extLst>
              <a:ext uri="{FF2B5EF4-FFF2-40B4-BE49-F238E27FC236}">
                <a16:creationId xmlns:a16="http://schemas.microsoft.com/office/drawing/2014/main" id="{49887B6C-9C3C-4F93-AF92-4B750F906B23}"/>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900738" y="6336364"/>
            <a:ext cx="660665" cy="86452"/>
          </a:xfrm>
          <a:prstGeom prst="rect">
            <a:avLst/>
          </a:prstGeom>
        </p:spPr>
      </p:pic>
      <p:pic>
        <p:nvPicPr>
          <p:cNvPr id="63" name="Picture 42">
            <a:extLst>
              <a:ext uri="{FF2B5EF4-FFF2-40B4-BE49-F238E27FC236}">
                <a16:creationId xmlns:a16="http://schemas.microsoft.com/office/drawing/2014/main" id="{2167EE83-7069-436E-BFFB-4DA3A18719BA}"/>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480849" y="6221449"/>
            <a:ext cx="402377" cy="287819"/>
          </a:xfrm>
          <a:prstGeom prst="rect">
            <a:avLst/>
          </a:prstGeom>
        </p:spPr>
      </p:pic>
      <p:pic>
        <p:nvPicPr>
          <p:cNvPr id="64" name="Picture 41">
            <a:extLst>
              <a:ext uri="{FF2B5EF4-FFF2-40B4-BE49-F238E27FC236}">
                <a16:creationId xmlns:a16="http://schemas.microsoft.com/office/drawing/2014/main" id="{71E88555-2CEE-47AB-8654-4F7534FA34C9}"/>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7302657" y="6274877"/>
            <a:ext cx="986257" cy="224866"/>
          </a:xfrm>
          <a:prstGeom prst="rect">
            <a:avLst/>
          </a:prstGeom>
        </p:spPr>
      </p:pic>
      <p:pic>
        <p:nvPicPr>
          <p:cNvPr id="65" name="Picture 2" descr="Image result for bessemer logo">
            <a:extLst>
              <a:ext uri="{FF2B5EF4-FFF2-40B4-BE49-F238E27FC236}">
                <a16:creationId xmlns:a16="http://schemas.microsoft.com/office/drawing/2014/main" id="{DD3D60BF-4858-4B31-BF14-1CBC6743E364}"/>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9121498" y="6284643"/>
            <a:ext cx="656571" cy="166748"/>
          </a:xfrm>
          <a:prstGeom prst="rect">
            <a:avLst/>
          </a:prstGeom>
          <a:noFill/>
          <a:extLst>
            <a:ext uri="{909E8E84-426E-40DD-AFC4-6F175D3DCCD1}">
              <a14:hiddenFill xmlns:a14="http://schemas.microsoft.com/office/drawing/2010/main">
                <a:solidFill>
                  <a:srgbClr val="FFFFFF"/>
                </a:solidFill>
              </a14:hiddenFill>
            </a:ext>
          </a:extLst>
        </p:spPr>
      </p:pic>
      <p:sp>
        <p:nvSpPr>
          <p:cNvPr id="17426" name="AutoShape 18" descr="Resultado de imagen para blackstone capital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7428" name="AutoShape 20" descr="Resultado de imagen para blackstone capital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7430" name="AutoShape 22" descr="Resultado de imagen para blackstone capital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7432" name="AutoShape 24" descr="Resultado de imagen para blackstone capital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7434" name="AutoShape 26" descr="Resultado de imagen para blackstone capital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7436" name="AutoShape 28" descr="Resultado de imagen para blackstone capital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7438" name="AutoShape 30" descr="Resultado de imagen para blackstone capital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7440" name="AutoShape 32" descr="Resultado de imagen para blackstone capital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7442" name="AutoShape 34" descr="Resultado de imagen para blackstone capital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7444" name="AutoShape 36" descr="Resultado de imagen para blackstone capital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7446" name="AutoShape 38" descr="Resultado de imagen para blackstone capital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pic>
        <p:nvPicPr>
          <p:cNvPr id="17447" name="Picture 39" descr="D:\Projects\Companies\Hanaco\Hanaco\Deck - Early Stage II\descarga.png"/>
          <p:cNvPicPr>
            <a:picLocks noChangeAspect="1" noChangeArrowheads="1"/>
          </p:cNvPicPr>
          <p:nvPr/>
        </p:nvPicPr>
        <p:blipFill>
          <a:blip r:embed="rId20" cstate="hqprint">
            <a:extLst>
              <a:ext uri="{28A0092B-C50C-407E-A947-70E740481C1C}">
                <a14:useLocalDpi xmlns:a14="http://schemas.microsoft.com/office/drawing/2010/main"/>
              </a:ext>
            </a:extLst>
          </a:blip>
          <a:srcRect t="28333" b="28889"/>
          <a:stretch>
            <a:fillRect/>
          </a:stretch>
        </p:blipFill>
        <p:spPr bwMode="auto">
          <a:xfrm>
            <a:off x="9932383" y="6254715"/>
            <a:ext cx="528259" cy="225978"/>
          </a:xfrm>
          <a:prstGeom prst="rect">
            <a:avLst/>
          </a:prstGeom>
          <a:noFill/>
        </p:spPr>
      </p:pic>
      <p:sp>
        <p:nvSpPr>
          <p:cNvPr id="66" name="65 Rectángulo redondeado"/>
          <p:cNvSpPr/>
          <p:nvPr/>
        </p:nvSpPr>
        <p:spPr>
          <a:xfrm>
            <a:off x="9036634" y="1523999"/>
            <a:ext cx="2505075" cy="2099279"/>
          </a:xfrm>
          <a:prstGeom prst="roundRect">
            <a:avLst>
              <a:gd name="adj" fmla="val 3602"/>
            </a:avLst>
          </a:prstGeom>
          <a:noFill/>
          <a:ln w="28575">
            <a:solidFill>
              <a:srgbClr val="F3F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67" name="66 Conector recto"/>
          <p:cNvCxnSpPr/>
          <p:nvPr/>
        </p:nvCxnSpPr>
        <p:spPr>
          <a:xfrm>
            <a:off x="9265234" y="2162174"/>
            <a:ext cx="2047998" cy="0"/>
          </a:xfrm>
          <a:prstGeom prst="line">
            <a:avLst/>
          </a:prstGeom>
          <a:ln>
            <a:solidFill>
              <a:srgbClr val="F3F6F7"/>
            </a:solidFill>
          </a:ln>
        </p:spPr>
        <p:style>
          <a:lnRef idx="1">
            <a:schemeClr val="accent1"/>
          </a:lnRef>
          <a:fillRef idx="0">
            <a:schemeClr val="accent1"/>
          </a:fillRef>
          <a:effectRef idx="0">
            <a:schemeClr val="accent1"/>
          </a:effectRef>
          <a:fontRef idx="minor">
            <a:schemeClr val="tx1"/>
          </a:fontRef>
        </p:style>
      </p:cxnSp>
      <p:sp>
        <p:nvSpPr>
          <p:cNvPr id="70" name="69 CuadroTexto"/>
          <p:cNvSpPr txBox="1"/>
          <p:nvPr/>
        </p:nvSpPr>
        <p:spPr>
          <a:xfrm>
            <a:off x="9036634" y="3232694"/>
            <a:ext cx="2505075" cy="400110"/>
          </a:xfrm>
          <a:prstGeom prst="rect">
            <a:avLst/>
          </a:prstGeom>
          <a:noFill/>
        </p:spPr>
        <p:txBody>
          <a:bodyPr wrap="square" rtlCol="0">
            <a:spAutoFit/>
          </a:bodyPr>
          <a:lstStyle/>
          <a:p>
            <a:pPr algn="ctr"/>
            <a:r>
              <a:rPr lang="en-US" sz="1000" dirty="0">
                <a:solidFill>
                  <a:schemeClr val="tx1">
                    <a:lumMod val="65000"/>
                    <a:lumOff val="35000"/>
                  </a:schemeClr>
                </a:solidFill>
                <a:latin typeface="Open Sans" pitchFamily="34" charset="0"/>
                <a:ea typeface="Open Sans" pitchFamily="34" charset="0"/>
                <a:cs typeface="Open Sans" pitchFamily="34" charset="0"/>
              </a:rPr>
              <a:t>Strong seed firm in SF coinvested with Hanaco in Seed</a:t>
            </a:r>
          </a:p>
        </p:txBody>
      </p:sp>
      <p:pic>
        <p:nvPicPr>
          <p:cNvPr id="15362" name="Picture 2" descr="Imagen relacionada"/>
          <p:cNvPicPr>
            <a:picLocks noChangeAspect="1" noChangeArrowheads="1"/>
          </p:cNvPicPr>
          <p:nvPr/>
        </p:nvPicPr>
        <p:blipFill>
          <a:blip r:embed="rId21" cstate="hqprint">
            <a:extLst>
              <a:ext uri="{28A0092B-C50C-407E-A947-70E740481C1C}">
                <a14:useLocalDpi xmlns:a14="http://schemas.microsoft.com/office/drawing/2010/main"/>
              </a:ext>
            </a:extLst>
          </a:blip>
          <a:srcRect t="36583" b="32317"/>
          <a:stretch>
            <a:fillRect/>
          </a:stretch>
        </p:blipFill>
        <p:spPr bwMode="auto">
          <a:xfrm>
            <a:off x="9730444" y="2590799"/>
            <a:ext cx="1112714" cy="346051"/>
          </a:xfrm>
          <a:prstGeom prst="rect">
            <a:avLst/>
          </a:prstGeom>
          <a:noFill/>
        </p:spPr>
      </p:pic>
      <p:grpSp>
        <p:nvGrpSpPr>
          <p:cNvPr id="6" name="Group 5">
            <a:extLst>
              <a:ext uri="{FF2B5EF4-FFF2-40B4-BE49-F238E27FC236}">
                <a16:creationId xmlns:a16="http://schemas.microsoft.com/office/drawing/2014/main" id="{BCC72C8A-EABB-EF43-885A-34FAFFBCE57F}"/>
              </a:ext>
            </a:extLst>
          </p:cNvPr>
          <p:cNvGrpSpPr/>
          <p:nvPr/>
        </p:nvGrpSpPr>
        <p:grpSpPr>
          <a:xfrm>
            <a:off x="6256894" y="3882054"/>
            <a:ext cx="2505076" cy="2130056"/>
            <a:chOff x="9036634" y="3790950"/>
            <a:chExt cx="2505076" cy="2130056"/>
          </a:xfrm>
        </p:grpSpPr>
        <p:sp>
          <p:nvSpPr>
            <p:cNvPr id="71" name="70 Rectángulo redondeado"/>
            <p:cNvSpPr/>
            <p:nvPr/>
          </p:nvSpPr>
          <p:spPr>
            <a:xfrm>
              <a:off x="9036635" y="3790950"/>
              <a:ext cx="2505075" cy="2099279"/>
            </a:xfrm>
            <a:prstGeom prst="roundRect">
              <a:avLst>
                <a:gd name="adj" fmla="val 3602"/>
              </a:avLst>
            </a:prstGeom>
            <a:noFill/>
            <a:ln w="28575">
              <a:solidFill>
                <a:srgbClr val="F3F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2" name="71 CuadroTexto"/>
            <p:cNvSpPr txBox="1"/>
            <p:nvPr/>
          </p:nvSpPr>
          <p:spPr>
            <a:xfrm>
              <a:off x="9036634" y="5520896"/>
              <a:ext cx="2505075" cy="400110"/>
            </a:xfrm>
            <a:prstGeom prst="rect">
              <a:avLst/>
            </a:prstGeom>
            <a:noFill/>
          </p:spPr>
          <p:txBody>
            <a:bodyPr wrap="square" rtlCol="0">
              <a:spAutoFit/>
            </a:bodyPr>
            <a:lstStyle/>
            <a:p>
              <a:pPr algn="ctr"/>
              <a:r>
                <a:rPr lang="en-US" sz="1000" dirty="0">
                  <a:solidFill>
                    <a:schemeClr val="tx1">
                      <a:lumMod val="65000"/>
                      <a:lumOff val="35000"/>
                    </a:schemeClr>
                  </a:solidFill>
                  <a:latin typeface="Open Sans" pitchFamily="34" charset="0"/>
                  <a:ea typeface="Open Sans" pitchFamily="34" charset="0"/>
                  <a:cs typeface="Open Sans" pitchFamily="34" charset="0"/>
                </a:rPr>
                <a:t>$1B leading European fund co-invested with Hanaco in Seed</a:t>
              </a:r>
            </a:p>
          </p:txBody>
        </p:sp>
        <p:cxnSp>
          <p:nvCxnSpPr>
            <p:cNvPr id="73" name="72 Conector recto"/>
            <p:cNvCxnSpPr/>
            <p:nvPr/>
          </p:nvCxnSpPr>
          <p:spPr>
            <a:xfrm>
              <a:off x="9265235" y="4429125"/>
              <a:ext cx="2047998" cy="0"/>
            </a:xfrm>
            <a:prstGeom prst="line">
              <a:avLst/>
            </a:prstGeom>
            <a:ln>
              <a:solidFill>
                <a:srgbClr val="F3F6F7"/>
              </a:solidFill>
            </a:ln>
          </p:spPr>
          <p:style>
            <a:lnRef idx="1">
              <a:schemeClr val="accent1"/>
            </a:lnRef>
            <a:fillRef idx="0">
              <a:schemeClr val="accent1"/>
            </a:fillRef>
            <a:effectRef idx="0">
              <a:schemeClr val="accent1"/>
            </a:effectRef>
            <a:fontRef idx="minor">
              <a:schemeClr val="tx1"/>
            </a:fontRef>
          </p:style>
        </p:cxnSp>
        <p:pic>
          <p:nvPicPr>
            <p:cNvPr id="77" name="Picture 33">
              <a:extLst>
                <a:ext uri="{FF2B5EF4-FFF2-40B4-BE49-F238E27FC236}">
                  <a16:creationId xmlns:a16="http://schemas.microsoft.com/office/drawing/2014/main" id="{03B9A376-B063-0441-A04E-4064DDD5B0A0}"/>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9569793" y="3979203"/>
              <a:ext cx="1418511" cy="28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Resultado de imagen para gfc logo"/>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9999058" y="4713802"/>
              <a:ext cx="557885" cy="557885"/>
            </a:xfrm>
            <a:prstGeom prst="rect">
              <a:avLst/>
            </a:prstGeom>
            <a:noFill/>
          </p:spPr>
        </p:pic>
      </p:grpSp>
      <p:pic>
        <p:nvPicPr>
          <p:cNvPr id="3" name="Picture 2">
            <a:extLst>
              <a:ext uri="{FF2B5EF4-FFF2-40B4-BE49-F238E27FC236}">
                <a16:creationId xmlns:a16="http://schemas.microsoft.com/office/drawing/2014/main" id="{7F5F674F-2388-9E40-ADA6-E3F3FB736A98}"/>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1676558" y="2340939"/>
            <a:ext cx="683161" cy="546529"/>
          </a:xfrm>
          <a:prstGeom prst="rect">
            <a:avLst/>
          </a:prstGeom>
        </p:spPr>
      </p:pic>
      <p:grpSp>
        <p:nvGrpSpPr>
          <p:cNvPr id="69" name="Group 68">
            <a:extLst>
              <a:ext uri="{FF2B5EF4-FFF2-40B4-BE49-F238E27FC236}">
                <a16:creationId xmlns:a16="http://schemas.microsoft.com/office/drawing/2014/main" id="{345A8B07-18A0-F94D-A76C-DD24E88BFEA5}"/>
              </a:ext>
            </a:extLst>
          </p:cNvPr>
          <p:cNvGrpSpPr/>
          <p:nvPr/>
        </p:nvGrpSpPr>
        <p:grpSpPr>
          <a:xfrm>
            <a:off x="9035666" y="3873553"/>
            <a:ext cx="2505075" cy="2099279"/>
            <a:chOff x="9036635" y="3790950"/>
            <a:chExt cx="2505075" cy="2099279"/>
          </a:xfrm>
        </p:grpSpPr>
        <p:sp>
          <p:nvSpPr>
            <p:cNvPr id="74" name="70 Rectángulo redondeado">
              <a:extLst>
                <a:ext uri="{FF2B5EF4-FFF2-40B4-BE49-F238E27FC236}">
                  <a16:creationId xmlns:a16="http://schemas.microsoft.com/office/drawing/2014/main" id="{6EFB7D44-B411-5949-913B-F23241CD4DDA}"/>
                </a:ext>
              </a:extLst>
            </p:cNvPr>
            <p:cNvSpPr/>
            <p:nvPr/>
          </p:nvSpPr>
          <p:spPr>
            <a:xfrm>
              <a:off x="9036635" y="3790950"/>
              <a:ext cx="2505075" cy="2099279"/>
            </a:xfrm>
            <a:prstGeom prst="roundRect">
              <a:avLst>
                <a:gd name="adj" fmla="val 3602"/>
              </a:avLst>
            </a:prstGeom>
            <a:noFill/>
            <a:ln w="28575">
              <a:solidFill>
                <a:srgbClr val="F3F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78" name="72 Conector recto">
              <a:extLst>
                <a:ext uri="{FF2B5EF4-FFF2-40B4-BE49-F238E27FC236}">
                  <a16:creationId xmlns:a16="http://schemas.microsoft.com/office/drawing/2014/main" id="{E37207D5-6CBB-CC47-BE8E-02796E138305}"/>
                </a:ext>
              </a:extLst>
            </p:cNvPr>
            <p:cNvCxnSpPr/>
            <p:nvPr/>
          </p:nvCxnSpPr>
          <p:spPr>
            <a:xfrm>
              <a:off x="9265235" y="4429125"/>
              <a:ext cx="2047998" cy="0"/>
            </a:xfrm>
            <a:prstGeom prst="line">
              <a:avLst/>
            </a:prstGeom>
            <a:ln>
              <a:solidFill>
                <a:srgbClr val="F3F6F7"/>
              </a:solidFill>
            </a:ln>
          </p:spPr>
          <p:style>
            <a:lnRef idx="1">
              <a:schemeClr val="accent1"/>
            </a:lnRef>
            <a:fillRef idx="0">
              <a:schemeClr val="accent1"/>
            </a:fillRef>
            <a:effectRef idx="0">
              <a:schemeClr val="accent1"/>
            </a:effectRef>
            <a:fontRef idx="minor">
              <a:schemeClr val="tx1"/>
            </a:fontRef>
          </p:style>
        </p:cxnSp>
      </p:grpSp>
      <p:pic>
        <p:nvPicPr>
          <p:cNvPr id="81" name="Picture 1">
            <a:extLst>
              <a:ext uri="{FF2B5EF4-FFF2-40B4-BE49-F238E27FC236}">
                <a16:creationId xmlns:a16="http://schemas.microsoft.com/office/drawing/2014/main" id="{895A901E-D182-E84E-AC71-CE9BE7A7BEBE}"/>
              </a:ext>
            </a:extLst>
          </p:cNvPr>
          <p:cNvPicPr>
            <a:picLocks noChangeAspect="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9608567" y="4096131"/>
            <a:ext cx="1123336" cy="2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F623909-8E72-0440-A514-D6A1A61A86C8}"/>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9965189" y="4628376"/>
            <a:ext cx="587700" cy="175881"/>
          </a:xfrm>
          <a:prstGeom prst="rect">
            <a:avLst/>
          </a:prstGeom>
        </p:spPr>
      </p:pic>
      <p:sp>
        <p:nvSpPr>
          <p:cNvPr id="82" name="25 CuadroTexto">
            <a:extLst>
              <a:ext uri="{FF2B5EF4-FFF2-40B4-BE49-F238E27FC236}">
                <a16:creationId xmlns:a16="http://schemas.microsoft.com/office/drawing/2014/main" id="{0ACA52CC-866B-1B49-99FA-18776C8E9AA0}"/>
              </a:ext>
            </a:extLst>
          </p:cNvPr>
          <p:cNvSpPr txBox="1"/>
          <p:nvPr/>
        </p:nvSpPr>
        <p:spPr>
          <a:xfrm>
            <a:off x="9043055" y="4894739"/>
            <a:ext cx="2505075" cy="369332"/>
          </a:xfrm>
          <a:prstGeom prst="rect">
            <a:avLst/>
          </a:prstGeom>
          <a:noFill/>
        </p:spPr>
        <p:txBody>
          <a:bodyPr wrap="square" rtlCol="0">
            <a:spAutoFit/>
          </a:bodyPr>
          <a:lstStyle/>
          <a:p>
            <a:pPr algn="ctr"/>
            <a:r>
              <a:rPr lang="en-US" sz="900" dirty="0">
                <a:solidFill>
                  <a:schemeClr val="tx1">
                    <a:lumMod val="65000"/>
                    <a:lumOff val="35000"/>
                  </a:schemeClr>
                </a:solidFill>
                <a:latin typeface="Open Sans" pitchFamily="34" charset="0"/>
                <a:ea typeface="Open Sans" pitchFamily="34" charset="0"/>
                <a:cs typeface="Open Sans" pitchFamily="34" charset="0"/>
              </a:rPr>
              <a:t>Largest US govt cyber system integrator participated in Hanaco lead Series A</a:t>
            </a:r>
          </a:p>
        </p:txBody>
      </p:sp>
      <p:pic>
        <p:nvPicPr>
          <p:cNvPr id="8" name="Picture 7">
            <a:extLst>
              <a:ext uri="{FF2B5EF4-FFF2-40B4-BE49-F238E27FC236}">
                <a16:creationId xmlns:a16="http://schemas.microsoft.com/office/drawing/2014/main" id="{689670A4-5EEF-8F4F-B23F-7BBDFFEBB710}"/>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9889558" y="5322334"/>
            <a:ext cx="786763" cy="189930"/>
          </a:xfrm>
          <a:prstGeom prst="rect">
            <a:avLst/>
          </a:prstGeom>
        </p:spPr>
      </p:pic>
      <p:sp>
        <p:nvSpPr>
          <p:cNvPr id="83" name="25 CuadroTexto">
            <a:extLst>
              <a:ext uri="{FF2B5EF4-FFF2-40B4-BE49-F238E27FC236}">
                <a16:creationId xmlns:a16="http://schemas.microsoft.com/office/drawing/2014/main" id="{8D3816D3-3D52-A04E-9535-3E27EA182ED5}"/>
              </a:ext>
            </a:extLst>
          </p:cNvPr>
          <p:cNvSpPr txBox="1"/>
          <p:nvPr/>
        </p:nvSpPr>
        <p:spPr>
          <a:xfrm>
            <a:off x="9076888" y="5631647"/>
            <a:ext cx="2505075" cy="230832"/>
          </a:xfrm>
          <a:prstGeom prst="rect">
            <a:avLst/>
          </a:prstGeom>
          <a:noFill/>
        </p:spPr>
        <p:txBody>
          <a:bodyPr wrap="square" rtlCol="0">
            <a:spAutoFit/>
          </a:bodyPr>
          <a:lstStyle/>
          <a:p>
            <a:pPr algn="ctr"/>
            <a:r>
              <a:rPr lang="en-US" sz="900" dirty="0">
                <a:solidFill>
                  <a:schemeClr val="tx1">
                    <a:lumMod val="65000"/>
                    <a:lumOff val="35000"/>
                  </a:schemeClr>
                </a:solidFill>
                <a:latin typeface="Open Sans" pitchFamily="34" charset="0"/>
                <a:ea typeface="Open Sans" pitchFamily="34" charset="0"/>
                <a:cs typeface="Open Sans" pitchFamily="34" charset="0"/>
              </a:rPr>
              <a:t>Led Series A1 2 months after Hanaco round</a:t>
            </a:r>
          </a:p>
        </p:txBody>
      </p:sp>
      <p:pic>
        <p:nvPicPr>
          <p:cNvPr id="16" name="Picture 15">
            <a:extLst>
              <a:ext uri="{FF2B5EF4-FFF2-40B4-BE49-F238E27FC236}">
                <a16:creationId xmlns:a16="http://schemas.microsoft.com/office/drawing/2014/main" id="{A4DAC209-B925-394E-94A5-35170EEA1CFF}"/>
              </a:ext>
            </a:extLst>
          </p:cNvPr>
          <p:cNvPicPr>
            <a:picLocks noChangeAspect="1"/>
          </p:cNvPicPr>
          <p:nvPr/>
        </p:nvPicPr>
        <p:blipFill>
          <a:blip r:embed="rId28"/>
          <a:stretch>
            <a:fillRect/>
          </a:stretch>
        </p:blipFill>
        <p:spPr>
          <a:xfrm>
            <a:off x="9778069" y="1657861"/>
            <a:ext cx="945875" cy="407793"/>
          </a:xfrm>
          <a:prstGeom prst="rect">
            <a:avLst/>
          </a:prstGeom>
        </p:spPr>
      </p:pic>
      <p:sp>
        <p:nvSpPr>
          <p:cNvPr id="79" name="25 CuadroTexto">
            <a:extLst>
              <a:ext uri="{FF2B5EF4-FFF2-40B4-BE49-F238E27FC236}">
                <a16:creationId xmlns:a16="http://schemas.microsoft.com/office/drawing/2014/main" id="{9ABAB5FF-18A5-A54B-9387-E861C7609820}"/>
              </a:ext>
            </a:extLst>
          </p:cNvPr>
          <p:cNvSpPr txBox="1"/>
          <p:nvPr/>
        </p:nvSpPr>
        <p:spPr>
          <a:xfrm>
            <a:off x="6256759" y="2670933"/>
            <a:ext cx="2505075" cy="230832"/>
          </a:xfrm>
          <a:prstGeom prst="rect">
            <a:avLst/>
          </a:prstGeom>
          <a:noFill/>
        </p:spPr>
        <p:txBody>
          <a:bodyPr wrap="square" rtlCol="0">
            <a:spAutoFit/>
          </a:bodyPr>
          <a:lstStyle/>
          <a:p>
            <a:pPr algn="ctr"/>
            <a:r>
              <a:rPr lang="en-US" sz="900" dirty="0">
                <a:solidFill>
                  <a:schemeClr val="tx1">
                    <a:lumMod val="65000"/>
                    <a:lumOff val="35000"/>
                  </a:schemeClr>
                </a:solidFill>
                <a:latin typeface="Open Sans" pitchFamily="34" charset="0"/>
                <a:ea typeface="Open Sans" pitchFamily="34" charset="0"/>
                <a:cs typeface="Open Sans" pitchFamily="34" charset="0"/>
              </a:rPr>
              <a:t>Coinvested in Seed and Co-led Series A</a:t>
            </a:r>
          </a:p>
        </p:txBody>
      </p:sp>
      <p:sp>
        <p:nvSpPr>
          <p:cNvPr id="80" name="25 CuadroTexto">
            <a:extLst>
              <a:ext uri="{FF2B5EF4-FFF2-40B4-BE49-F238E27FC236}">
                <a16:creationId xmlns:a16="http://schemas.microsoft.com/office/drawing/2014/main" id="{D692B5A9-F6CD-7F45-8439-963FF8AE7D05}"/>
              </a:ext>
            </a:extLst>
          </p:cNvPr>
          <p:cNvSpPr txBox="1"/>
          <p:nvPr/>
        </p:nvSpPr>
        <p:spPr>
          <a:xfrm>
            <a:off x="6205436" y="3255098"/>
            <a:ext cx="2505075" cy="230832"/>
          </a:xfrm>
          <a:prstGeom prst="rect">
            <a:avLst/>
          </a:prstGeom>
          <a:noFill/>
        </p:spPr>
        <p:txBody>
          <a:bodyPr wrap="square" rtlCol="0">
            <a:spAutoFit/>
          </a:bodyPr>
          <a:lstStyle/>
          <a:p>
            <a:pPr algn="ctr"/>
            <a:r>
              <a:rPr lang="en-US" sz="900" dirty="0">
                <a:solidFill>
                  <a:schemeClr val="tx1">
                    <a:lumMod val="65000"/>
                    <a:lumOff val="35000"/>
                  </a:schemeClr>
                </a:solidFill>
                <a:latin typeface="Open Sans" pitchFamily="34" charset="0"/>
                <a:ea typeface="Open Sans" pitchFamily="34" charset="0"/>
                <a:cs typeface="Open Sans" pitchFamily="34" charset="0"/>
              </a:rPr>
              <a:t>Co-led Series A</a:t>
            </a:r>
          </a:p>
        </p:txBody>
      </p:sp>
    </p:spTree>
    <p:extLst>
      <p:ext uri="{BB962C8B-B14F-4D97-AF65-F5344CB8AC3E}">
        <p14:creationId xmlns:p14="http://schemas.microsoft.com/office/powerpoint/2010/main" val="1782487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0" y="0"/>
            <a:ext cx="12192000" cy="6858000"/>
          </a:xfrm>
          <a:prstGeom prst="rect">
            <a:avLst/>
          </a:prstGeom>
          <a:solidFill>
            <a:srgbClr val="F3F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3" name="32 Rectángulo"/>
          <p:cNvSpPr/>
          <p:nvPr/>
        </p:nvSpPr>
        <p:spPr>
          <a:xfrm>
            <a:off x="0" y="5089585"/>
            <a:ext cx="12192000" cy="1768415"/>
          </a:xfrm>
          <a:prstGeom prst="rect">
            <a:avLst/>
          </a:prstGeom>
          <a:solidFill>
            <a:srgbClr val="CDD2E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3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25</a:t>
            </a:fld>
            <a:endParaRPr lang="es-ES" sz="1050" dirty="0">
              <a:latin typeface="Open Sans ExtraBold" pitchFamily="34" charset="0"/>
              <a:ea typeface="Open Sans ExtraBold" pitchFamily="34" charset="0"/>
              <a:cs typeface="Open Sans ExtraBold" pitchFamily="34" charset="0"/>
            </a:endParaRPr>
          </a:p>
        </p:txBody>
      </p:sp>
      <p:sp>
        <p:nvSpPr>
          <p:cNvPr id="7" name="6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8" name="7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Title 1">
            <a:extLst>
              <a:ext uri="{FF2B5EF4-FFF2-40B4-BE49-F238E27FC236}">
                <a16:creationId xmlns:a16="http://schemas.microsoft.com/office/drawing/2014/main" id="{6728AA5E-4242-E845-B8EE-166D2D95C546}"/>
              </a:ext>
            </a:extLst>
          </p:cNvPr>
          <p:cNvSpPr txBox="1">
            <a:spLocks/>
          </p:cNvSpPr>
          <p:nvPr/>
        </p:nvSpPr>
        <p:spPr>
          <a:xfrm>
            <a:off x="0" y="228601"/>
            <a:ext cx="12192000" cy="1043220"/>
          </a:xfrm>
          <a:prstGeom prst="rect">
            <a:avLst/>
          </a:prstGeom>
        </p:spPr>
        <p:txBody>
          <a:bodyPr vert="horz" lIns="91440" tIns="45720" rIns="91440" bIns="45720" rtlCol="0" anchor="ctr">
            <a:normAutofit/>
          </a:bodyPr>
          <a:lstStyle/>
          <a:p>
            <a:pPr lvl="0" algn="ctr">
              <a:lnSpc>
                <a:spcPct val="90000"/>
              </a:lnSpc>
              <a:spcBef>
                <a:spcPct val="0"/>
              </a:spcBef>
            </a:pPr>
            <a:r>
              <a:rPr lang="en-US" sz="2400" dirty="0">
                <a:latin typeface="Open Sans ExtraBold" pitchFamily="34" charset="0"/>
                <a:ea typeface="Open Sans ExtraBold" pitchFamily="34" charset="0"/>
                <a:cs typeface="Open Sans ExtraBold" pitchFamily="34" charset="0"/>
              </a:rPr>
              <a:t>HANACO VENTURES FUND I </a:t>
            </a:r>
            <a:r>
              <a:rPr lang="en-US" sz="2400" dirty="0">
                <a:solidFill>
                  <a:srgbClr val="B59E60"/>
                </a:solidFill>
                <a:latin typeface="Open Sans ExtraBold" pitchFamily="34" charset="0"/>
                <a:ea typeface="Open Sans ExtraBold" pitchFamily="34" charset="0"/>
                <a:cs typeface="Open Sans ExtraBold" pitchFamily="34" charset="0"/>
              </a:rPr>
              <a:t>VALUE-ADD</a:t>
            </a:r>
            <a:r>
              <a:rPr lang="en-US" sz="2400" dirty="0">
                <a:latin typeface="Open Sans ExtraBold" pitchFamily="34" charset="0"/>
                <a:ea typeface="Open Sans ExtraBold" pitchFamily="34" charset="0"/>
                <a:cs typeface="Open Sans ExtraBold" pitchFamily="34" charset="0"/>
              </a:rPr>
              <a:t> EXAMPLES</a:t>
            </a:r>
            <a:endParaRPr kumimoji="0" lang="en-US" sz="2400" b="0" i="0" u="none" strike="noStrike" kern="1200" cap="none" spc="0" normalizeH="0" baseline="0" noProof="0" dirty="0">
              <a:ln>
                <a:noFill/>
              </a:ln>
              <a:solidFill>
                <a:schemeClr val="tx1"/>
              </a:solidFill>
              <a:effectLst/>
              <a:uLnTx/>
              <a:uFillTx/>
              <a:latin typeface="Open Sans ExtraBold" pitchFamily="34" charset="0"/>
              <a:ea typeface="Open Sans ExtraBold" pitchFamily="34" charset="0"/>
              <a:cs typeface="Open Sans ExtraBold" pitchFamily="34" charset="0"/>
            </a:endParaRPr>
          </a:p>
        </p:txBody>
      </p:sp>
      <p:sp>
        <p:nvSpPr>
          <p:cNvPr id="11" name="10 Rectángulo"/>
          <p:cNvSpPr/>
          <p:nvPr/>
        </p:nvSpPr>
        <p:spPr>
          <a:xfrm>
            <a:off x="684901" y="1466850"/>
            <a:ext cx="2438400" cy="2190750"/>
          </a:xfrm>
          <a:prstGeom prst="rect">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2" name="Picture 32" descr="D:\Projects\Companies\Hanaco\Hanaco\Newsletter Q4\logo-form-f698c4d250feb17becd393da168882ec2042ba5ea77bc818e5f9539fb711e6e9.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1651" y="1803400"/>
            <a:ext cx="1093788" cy="317500"/>
          </a:xfrm>
          <a:prstGeom prst="rect">
            <a:avLst/>
          </a:prstGeom>
          <a:noFill/>
          <a:ln w="9525">
            <a:noFill/>
            <a:miter lim="800000"/>
            <a:headEnd/>
            <a:tailEnd/>
          </a:ln>
        </p:spPr>
      </p:pic>
      <p:sp>
        <p:nvSpPr>
          <p:cNvPr id="13" name="12 CuadroTexto"/>
          <p:cNvSpPr txBox="1"/>
          <p:nvPr/>
        </p:nvSpPr>
        <p:spPr>
          <a:xfrm>
            <a:off x="331377" y="2395835"/>
            <a:ext cx="2791924" cy="984885"/>
          </a:xfrm>
          <a:prstGeom prst="rect">
            <a:avLst/>
          </a:prstGeom>
          <a:noFill/>
        </p:spPr>
        <p:txBody>
          <a:bodyPr wrap="square" rtlCol="0">
            <a:spAutoFit/>
          </a:bodyPr>
          <a:lstStyle/>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Introduction to COO</a:t>
            </a:r>
          </a:p>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Introduction to Advisor, former Head of AI at Liberty Mutual </a:t>
            </a:r>
          </a:p>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Recruited their first four sales and customer success hires</a:t>
            </a:r>
          </a:p>
          <a:p>
            <a:endParaRPr lang="es-ES" sz="800" dirty="0">
              <a:solidFill>
                <a:schemeClr val="tx1">
                  <a:lumMod val="65000"/>
                  <a:lumOff val="35000"/>
                </a:schemeClr>
              </a:solidFill>
              <a:latin typeface="Open Sans" pitchFamily="34" charset="0"/>
              <a:ea typeface="Open Sans" pitchFamily="34" charset="0"/>
              <a:cs typeface="Open Sans" pitchFamily="34" charset="0"/>
            </a:endParaRPr>
          </a:p>
        </p:txBody>
      </p:sp>
      <p:sp>
        <p:nvSpPr>
          <p:cNvPr id="14" name="13 Rectángulo"/>
          <p:cNvSpPr/>
          <p:nvPr/>
        </p:nvSpPr>
        <p:spPr>
          <a:xfrm>
            <a:off x="3476825" y="1466850"/>
            <a:ext cx="2438400" cy="2190750"/>
          </a:xfrm>
          <a:prstGeom prst="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15 CuadroTexto"/>
          <p:cNvSpPr txBox="1"/>
          <p:nvPr/>
        </p:nvSpPr>
        <p:spPr>
          <a:xfrm>
            <a:off x="3123301" y="2395835"/>
            <a:ext cx="2791924" cy="1015663"/>
          </a:xfrm>
          <a:prstGeom prst="rect">
            <a:avLst/>
          </a:prstGeom>
          <a:noFill/>
        </p:spPr>
        <p:txBody>
          <a:bodyPr wrap="square" rtlCol="0">
            <a:spAutoFit/>
          </a:bodyPr>
          <a:lstStyle/>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Cofounder introduction</a:t>
            </a:r>
          </a:p>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Introduction to customers such as Brex, eightsleep, byChloe, iMax</a:t>
            </a:r>
          </a:p>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Introduction to Swan&amp;Legend (A Lead and seed colead) and Communitas</a:t>
            </a:r>
          </a:p>
        </p:txBody>
      </p:sp>
      <p:pic>
        <p:nvPicPr>
          <p:cNvPr id="17" name="Picture 2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16257" y="1830388"/>
            <a:ext cx="1570037" cy="280987"/>
          </a:xfrm>
          <a:prstGeom prst="rect">
            <a:avLst/>
          </a:prstGeom>
          <a:noFill/>
          <a:ln w="9525">
            <a:noFill/>
            <a:miter lim="800000"/>
            <a:headEnd/>
            <a:tailEnd/>
          </a:ln>
        </p:spPr>
      </p:pic>
      <p:sp>
        <p:nvSpPr>
          <p:cNvPr id="18" name="17 Rectángulo"/>
          <p:cNvSpPr/>
          <p:nvPr/>
        </p:nvSpPr>
        <p:spPr>
          <a:xfrm>
            <a:off x="6257026" y="1466850"/>
            <a:ext cx="2438400" cy="2190750"/>
          </a:xfrm>
          <a:prstGeom prst="rect">
            <a:avLst/>
          </a:prstGeom>
          <a:solidFill>
            <a:schemeClr val="bg1"/>
          </a:solidFill>
          <a:ln w="28575">
            <a:solidFill>
              <a:srgbClr val="A89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0" name="Imagen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23801" y="1668462"/>
            <a:ext cx="702529" cy="522287"/>
          </a:xfrm>
          <a:prstGeom prst="rect">
            <a:avLst/>
          </a:prstGeom>
          <a:noFill/>
          <a:ln w="9525">
            <a:noFill/>
            <a:miter lim="800000"/>
            <a:headEnd/>
            <a:tailEnd/>
          </a:ln>
        </p:spPr>
      </p:pic>
      <p:sp>
        <p:nvSpPr>
          <p:cNvPr id="21" name="20 CuadroTexto"/>
          <p:cNvSpPr txBox="1"/>
          <p:nvPr/>
        </p:nvSpPr>
        <p:spPr>
          <a:xfrm>
            <a:off x="5915225" y="2395835"/>
            <a:ext cx="2791924" cy="553998"/>
          </a:xfrm>
          <a:prstGeom prst="rect">
            <a:avLst/>
          </a:prstGeom>
          <a:noFill/>
        </p:spPr>
        <p:txBody>
          <a:bodyPr wrap="square" rtlCol="0">
            <a:spAutoFit/>
          </a:bodyPr>
          <a:lstStyle/>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Recruited their first two data science hires</a:t>
            </a:r>
          </a:p>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Introduction to CFO</a:t>
            </a:r>
          </a:p>
        </p:txBody>
      </p:sp>
      <p:sp>
        <p:nvSpPr>
          <p:cNvPr id="22" name="21 Rectángulo"/>
          <p:cNvSpPr/>
          <p:nvPr/>
        </p:nvSpPr>
        <p:spPr>
          <a:xfrm>
            <a:off x="9045530" y="1466850"/>
            <a:ext cx="2438400" cy="2190750"/>
          </a:xfrm>
          <a:prstGeom prst="rect">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4" name="Imagen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450191" y="1868488"/>
            <a:ext cx="1664891" cy="190500"/>
          </a:xfrm>
          <a:prstGeom prst="rect">
            <a:avLst/>
          </a:prstGeom>
          <a:noFill/>
          <a:ln w="9525">
            <a:noFill/>
            <a:miter lim="800000"/>
            <a:headEnd/>
            <a:tailEnd/>
          </a:ln>
        </p:spPr>
      </p:pic>
      <p:sp>
        <p:nvSpPr>
          <p:cNvPr id="25" name="24 CuadroTexto"/>
          <p:cNvSpPr txBox="1"/>
          <p:nvPr/>
        </p:nvSpPr>
        <p:spPr>
          <a:xfrm>
            <a:off x="8692006" y="2395835"/>
            <a:ext cx="2791924" cy="1169551"/>
          </a:xfrm>
          <a:prstGeom prst="rect">
            <a:avLst/>
          </a:prstGeom>
          <a:noFill/>
        </p:spPr>
        <p:txBody>
          <a:bodyPr wrap="square" rtlCol="0">
            <a:spAutoFit/>
          </a:bodyPr>
          <a:lstStyle/>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Introduction to Levi’s ($1m ARR), River Island and Deckers</a:t>
            </a:r>
          </a:p>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Introduction to VP Product</a:t>
            </a:r>
          </a:p>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Introduction to OakHCFT – led $40m Series B</a:t>
            </a:r>
          </a:p>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Facilitated China customer roadshow</a:t>
            </a:r>
          </a:p>
        </p:txBody>
      </p:sp>
      <p:sp>
        <p:nvSpPr>
          <p:cNvPr id="26" name="25 Rectángulo"/>
          <p:cNvSpPr/>
          <p:nvPr/>
        </p:nvSpPr>
        <p:spPr>
          <a:xfrm>
            <a:off x="1793265" y="4021138"/>
            <a:ext cx="2438400" cy="2190750"/>
          </a:xfrm>
          <a:prstGeom prst="rect">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 name="27 CuadroTexto"/>
          <p:cNvSpPr txBox="1"/>
          <p:nvPr/>
        </p:nvSpPr>
        <p:spPr>
          <a:xfrm>
            <a:off x="1439741" y="4950123"/>
            <a:ext cx="2791924" cy="1015663"/>
          </a:xfrm>
          <a:prstGeom prst="rect">
            <a:avLst/>
          </a:prstGeom>
          <a:noFill/>
        </p:spPr>
        <p:txBody>
          <a:bodyPr wrap="square" rtlCol="0">
            <a:spAutoFit/>
          </a:bodyPr>
          <a:lstStyle/>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Introduction to multiple VCs – </a:t>
            </a:r>
          </a:p>
          <a:p>
            <a:pPr lvl="1"/>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co-led Series B with Eclipse ($36m)</a:t>
            </a:r>
          </a:p>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Helped launch and recruit Data Science team in Israel</a:t>
            </a:r>
          </a:p>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Introduction to Inventory and Retail Partner (NDA)</a:t>
            </a:r>
          </a:p>
        </p:txBody>
      </p:sp>
      <p:sp>
        <p:nvSpPr>
          <p:cNvPr id="29" name="28 Rectángulo"/>
          <p:cNvSpPr/>
          <p:nvPr/>
        </p:nvSpPr>
        <p:spPr>
          <a:xfrm>
            <a:off x="4585189" y="4021138"/>
            <a:ext cx="2438400" cy="2190750"/>
          </a:xfrm>
          <a:prstGeom prst="rect">
            <a:avLst/>
          </a:prstGeom>
          <a:solidFill>
            <a:schemeClr val="bg1"/>
          </a:solidFill>
          <a:ln w="28575">
            <a:solidFill>
              <a:srgbClr val="A89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29 CuadroTexto"/>
          <p:cNvSpPr txBox="1"/>
          <p:nvPr/>
        </p:nvSpPr>
        <p:spPr>
          <a:xfrm>
            <a:off x="4231665" y="4950123"/>
            <a:ext cx="2791924" cy="1323439"/>
          </a:xfrm>
          <a:prstGeom prst="rect">
            <a:avLst/>
          </a:prstGeom>
          <a:noFill/>
        </p:spPr>
        <p:txBody>
          <a:bodyPr wrap="square" rtlCol="0">
            <a:spAutoFit/>
          </a:bodyPr>
          <a:lstStyle/>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Introduction to Greycroft Ventures (coinvest in Seed round, Series A co-lead) &amp; Velvet Sea Ventures (Series A co-lead)</a:t>
            </a:r>
          </a:p>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Introduction to Head of BD</a:t>
            </a:r>
          </a:p>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Introductions to two signed $80k+ ARR customers</a:t>
            </a:r>
          </a:p>
          <a:p>
            <a:pPr lvl="1"/>
            <a:endPar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endParaRPr>
          </a:p>
        </p:txBody>
      </p:sp>
      <p:sp>
        <p:nvSpPr>
          <p:cNvPr id="32" name="31 Rectángulo"/>
          <p:cNvSpPr/>
          <p:nvPr/>
        </p:nvSpPr>
        <p:spPr>
          <a:xfrm>
            <a:off x="7365390" y="4021138"/>
            <a:ext cx="2438400" cy="2190750"/>
          </a:xfrm>
          <a:prstGeom prst="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4" name="33 CuadroTexto"/>
          <p:cNvSpPr txBox="1"/>
          <p:nvPr/>
        </p:nvSpPr>
        <p:spPr>
          <a:xfrm>
            <a:off x="7023589" y="4950123"/>
            <a:ext cx="2791924" cy="707886"/>
          </a:xfrm>
          <a:prstGeom prst="rect">
            <a:avLst/>
          </a:prstGeom>
          <a:noFill/>
        </p:spPr>
        <p:txBody>
          <a:bodyPr wrap="square" rtlCol="0">
            <a:spAutoFit/>
          </a:bodyPr>
          <a:lstStyle/>
          <a:p>
            <a:pPr lvl="1"/>
            <a:r>
              <a:rPr lang="es-ES" sz="1000" dirty="0">
                <a:solidFill>
                  <a:srgbClr val="B59E60"/>
                </a:solidFill>
              </a:rPr>
              <a:t>► </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Introduction to first client in the retail space</a:t>
            </a:r>
          </a:p>
          <a:p>
            <a:pPr lvl="1"/>
            <a:r>
              <a:rPr lang="es-ES" sz="1000" dirty="0">
                <a:solidFill>
                  <a:srgbClr val="B59E60"/>
                </a:solidFill>
              </a:rPr>
              <a:t>►</a:t>
            </a:r>
            <a:r>
              <a:rPr lang="en-US" sz="1000" dirty="0">
                <a:solidFill>
                  <a:schemeClr val="tx1">
                    <a:lumMod val="65000"/>
                    <a:lumOff val="35000"/>
                  </a:schemeClr>
                </a:solidFill>
                <a:latin typeface="Open Sans" pitchFamily="34" charset="0"/>
                <a:ea typeface="Open Sans" pitchFamily="34" charset="0"/>
                <a:cs typeface="Open Sans" pitchFamily="34" charset="0"/>
                <a:sym typeface="Wingdings" pitchFamily="2" charset="2"/>
              </a:rPr>
              <a:t> Introduction to Spider Capital, SF fund that participated in Seed</a:t>
            </a:r>
          </a:p>
        </p:txBody>
      </p:sp>
      <p:pic>
        <p:nvPicPr>
          <p:cNvPr id="38" name="Picture 39" descr="D:\Projects\Companies\Hanaco\Cheetah\Cheetah-NewLogo.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29865" y="4364038"/>
            <a:ext cx="993775" cy="311150"/>
          </a:xfrm>
          <a:prstGeom prst="rect">
            <a:avLst/>
          </a:prstGeom>
          <a:noFill/>
          <a:ln w="9525">
            <a:noFill/>
            <a:miter lim="800000"/>
            <a:headEnd/>
            <a:tailEnd/>
          </a:ln>
        </p:spPr>
      </p:pic>
      <p:pic>
        <p:nvPicPr>
          <p:cNvPr id="39" name="Picture 42" descr="D:\Projects\Companies\Hanaco\Hanaco\Deck Intro\strigo-full-logo.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01628" y="4364038"/>
            <a:ext cx="1181379" cy="355599"/>
          </a:xfrm>
          <a:prstGeom prst="rect">
            <a:avLst/>
          </a:prstGeom>
          <a:noFill/>
          <a:ln w="9525">
            <a:noFill/>
            <a:miter lim="800000"/>
            <a:headEnd/>
            <a:tailEnd/>
          </a:ln>
        </p:spPr>
      </p:pic>
      <p:pic>
        <p:nvPicPr>
          <p:cNvPr id="2" name="Picture 1">
            <a:extLst>
              <a:ext uri="{FF2B5EF4-FFF2-40B4-BE49-F238E27FC236}">
                <a16:creationId xmlns:a16="http://schemas.microsoft.com/office/drawing/2014/main" id="{6AE9F7C2-51E2-834C-9994-289972A633CF}"/>
              </a:ext>
            </a:extLst>
          </p:cNvPr>
          <p:cNvPicPr>
            <a:picLocks noChangeAspect="1"/>
          </p:cNvPicPr>
          <p:nvPr/>
        </p:nvPicPr>
        <p:blipFill>
          <a:blip r:embed="rId9"/>
          <a:stretch>
            <a:fillRect/>
          </a:stretch>
        </p:blipFill>
        <p:spPr>
          <a:xfrm>
            <a:off x="8098082" y="4312484"/>
            <a:ext cx="973015" cy="419494"/>
          </a:xfrm>
          <a:prstGeom prst="rect">
            <a:avLst/>
          </a:prstGeom>
        </p:spPr>
      </p:pic>
    </p:spTree>
    <p:extLst>
      <p:ext uri="{BB962C8B-B14F-4D97-AF65-F5344CB8AC3E}">
        <p14:creationId xmlns:p14="http://schemas.microsoft.com/office/powerpoint/2010/main" val="1700263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B1DB7E4-7B62-4BAD-943A-FC67B1FF658B}"/>
              </a:ext>
            </a:extLst>
          </p:cNvPr>
          <p:cNvGraphicFramePr>
            <a:graphicFrameLocks noGrp="1"/>
          </p:cNvGraphicFramePr>
          <p:nvPr/>
        </p:nvGraphicFramePr>
        <p:xfrm>
          <a:off x="1353086" y="3810258"/>
          <a:ext cx="8989399" cy="2508072"/>
        </p:xfrm>
        <a:graphic>
          <a:graphicData uri="http://schemas.openxmlformats.org/drawingml/2006/table">
            <a:tbl>
              <a:tblPr firstRow="1" bandRow="1">
                <a:tableStyleId>{2D5ABB26-0587-4C30-8999-92F81FD0307C}</a:tableStyleId>
              </a:tblPr>
              <a:tblGrid>
                <a:gridCol w="2242370">
                  <a:extLst>
                    <a:ext uri="{9D8B030D-6E8A-4147-A177-3AD203B41FA5}">
                      <a16:colId xmlns:a16="http://schemas.microsoft.com/office/drawing/2014/main" val="2894323422"/>
                    </a:ext>
                  </a:extLst>
                </a:gridCol>
                <a:gridCol w="5051394">
                  <a:extLst>
                    <a:ext uri="{9D8B030D-6E8A-4147-A177-3AD203B41FA5}">
                      <a16:colId xmlns:a16="http://schemas.microsoft.com/office/drawing/2014/main" val="3986191835"/>
                    </a:ext>
                  </a:extLst>
                </a:gridCol>
                <a:gridCol w="1695635">
                  <a:extLst>
                    <a:ext uri="{9D8B030D-6E8A-4147-A177-3AD203B41FA5}">
                      <a16:colId xmlns:a16="http://schemas.microsoft.com/office/drawing/2014/main" val="1952577051"/>
                    </a:ext>
                  </a:extLst>
                </a:gridCol>
              </a:tblGrid>
              <a:tr h="313509">
                <a:tc>
                  <a:txBody>
                    <a:bodyPr/>
                    <a:lstStyle/>
                    <a:p>
                      <a:r>
                        <a:rPr lang="en-US" sz="1100" b="0" dirty="0">
                          <a:solidFill>
                            <a:schemeClr val="tx1"/>
                          </a:solidFill>
                          <a:latin typeface="Open Sans Light" pitchFamily="34" charset="0"/>
                          <a:ea typeface="Open Sans Light" pitchFamily="34" charset="0"/>
                          <a:cs typeface="Open Sans Light" pitchFamily="34" charset="0"/>
                        </a:rPr>
                        <a:t>Asaf and Praveen</a:t>
                      </a:r>
                    </a:p>
                  </a:txBody>
                  <a:tcPr anchor="ctr"/>
                </a:tc>
                <a:tc>
                  <a:txBody>
                    <a:bodyPr/>
                    <a:lstStyle/>
                    <a:p>
                      <a:pPr marL="0" algn="l" defTabSz="914400" rtl="0" eaLnBrk="1" latinLnBrk="0" hangingPunct="1"/>
                      <a:endParaRPr lang="en-US" sz="1100" b="0" kern="1200" dirty="0">
                        <a:solidFill>
                          <a:schemeClr val="tx1"/>
                        </a:solidFill>
                        <a:latin typeface="Open Sans Light" pitchFamily="34" charset="0"/>
                      </a:endParaRPr>
                    </a:p>
                  </a:txBody>
                  <a:tcPr/>
                </a:tc>
                <a:tc>
                  <a:txBody>
                    <a:bodyPr/>
                    <a:lstStyle/>
                    <a:p>
                      <a:pPr marL="0" algn="l" defTabSz="914400" rtl="0" eaLnBrk="1" latinLnBrk="0" hangingPunct="1"/>
                      <a:r>
                        <a:rPr lang="en-US" sz="1100" b="0" kern="1200" dirty="0">
                          <a:solidFill>
                            <a:schemeClr val="tx1"/>
                          </a:solidFill>
                          <a:latin typeface="Open Sans Light" pitchFamily="34" charset="0"/>
                        </a:rPr>
                        <a:t>Solidus</a:t>
                      </a:r>
                    </a:p>
                  </a:txBody>
                  <a:tcPr/>
                </a:tc>
                <a:extLst>
                  <a:ext uri="{0D108BD9-81ED-4DB2-BD59-A6C34878D82A}">
                    <a16:rowId xmlns:a16="http://schemas.microsoft.com/office/drawing/2014/main" val="2093902295"/>
                  </a:ext>
                </a:extLst>
              </a:tr>
              <a:tr h="313509">
                <a:tc>
                  <a:txBody>
                    <a:bodyPr/>
                    <a:lstStyle/>
                    <a:p>
                      <a:pPr marL="0" algn="l" defTabSz="914400" rtl="0" eaLnBrk="1" latinLnBrk="0" hangingPunct="1"/>
                      <a:r>
                        <a:rPr lang="en-US" sz="1100" b="0" kern="1200" dirty="0">
                          <a:solidFill>
                            <a:schemeClr val="tx1"/>
                          </a:solidFill>
                          <a:latin typeface="Open Sans Light" pitchFamily="34" charset="0"/>
                          <a:ea typeface="Open Sans Light" pitchFamily="34" charset="0"/>
                          <a:cs typeface="Open Sans Light" pitchFamily="34" charset="0"/>
                        </a:rPr>
                        <a:t>Israel Talpaz</a:t>
                      </a:r>
                    </a:p>
                  </a:txBody>
                  <a:tcPr anchor="ctr"/>
                </a:tc>
                <a:tc>
                  <a:txBody>
                    <a:bodyPr/>
                    <a:lstStyle/>
                    <a:p>
                      <a:pPr marL="0" algn="l" defTabSz="914400" rtl="0" eaLnBrk="1" latinLnBrk="0" hangingPunct="1"/>
                      <a:r>
                        <a:rPr lang="en-US" sz="1100" b="0" kern="1200" dirty="0">
                          <a:solidFill>
                            <a:schemeClr val="tx1"/>
                          </a:solidFill>
                          <a:latin typeface="Open Sans Light" pitchFamily="34" charset="0"/>
                        </a:rPr>
                        <a:t>PMO</a:t>
                      </a:r>
                    </a:p>
                  </a:txBody>
                  <a:tcPr/>
                </a:tc>
                <a:tc>
                  <a:txBody>
                    <a:bodyPr/>
                    <a:lstStyle/>
                    <a:p>
                      <a:pPr marL="0" algn="l" defTabSz="914400" rtl="0" eaLnBrk="1" latinLnBrk="0" hangingPunct="1"/>
                      <a:r>
                        <a:rPr lang="en-US" sz="1100" b="0" kern="1200" dirty="0">
                          <a:solidFill>
                            <a:schemeClr val="tx1"/>
                          </a:solidFill>
                          <a:latin typeface="Open Sans Light" pitchFamily="34" charset="0"/>
                        </a:rPr>
                        <a:t>SeeTree</a:t>
                      </a:r>
                    </a:p>
                  </a:txBody>
                  <a:tcPr/>
                </a:tc>
                <a:extLst>
                  <a:ext uri="{0D108BD9-81ED-4DB2-BD59-A6C34878D82A}">
                    <a16:rowId xmlns:a16="http://schemas.microsoft.com/office/drawing/2014/main" val="43464410"/>
                  </a:ext>
                </a:extLst>
              </a:tr>
              <a:tr h="313509">
                <a:tc>
                  <a:txBody>
                    <a:bodyPr/>
                    <a:lstStyle/>
                    <a:p>
                      <a:pPr marL="0" algn="l" defTabSz="914400" rtl="0" eaLnBrk="1" latinLnBrk="0" hangingPunct="1"/>
                      <a:r>
                        <a:rPr lang="en-US" sz="1100" b="0" kern="1200" dirty="0">
                          <a:solidFill>
                            <a:schemeClr val="tx1"/>
                          </a:solidFill>
                          <a:latin typeface="Open Sans Light" pitchFamily="34" charset="0"/>
                          <a:ea typeface="Open Sans Light" pitchFamily="34" charset="0"/>
                          <a:cs typeface="Open Sans Light" pitchFamily="34" charset="0"/>
                        </a:rPr>
                        <a:t>Ori Shachar</a:t>
                      </a:r>
                      <a:endParaRPr lang="en-US" sz="1100" b="0" kern="1200" dirty="0">
                        <a:solidFill>
                          <a:schemeClr val="tx1"/>
                        </a:solidFill>
                        <a:latin typeface="Open Sans Light" pitchFamily="34" charset="0"/>
                      </a:endParaRPr>
                    </a:p>
                  </a:txBody>
                  <a:tcPr anchor="ctr"/>
                </a:tc>
                <a:tc>
                  <a:txBody>
                    <a:bodyPr/>
                    <a:lstStyle/>
                    <a:p>
                      <a:pPr marL="0" algn="l" defTabSz="914400" rtl="0" eaLnBrk="1" latinLnBrk="0" hangingPunct="1"/>
                      <a:r>
                        <a:rPr lang="en-US" sz="1100" b="0" kern="1200" dirty="0">
                          <a:solidFill>
                            <a:schemeClr val="tx1"/>
                          </a:solidFill>
                          <a:latin typeface="Open Sans Light" pitchFamily="34" charset="0"/>
                        </a:rPr>
                        <a:t>                           (Acq by Intel)</a:t>
                      </a:r>
                    </a:p>
                  </a:txBody>
                  <a:tcPr/>
                </a:tc>
                <a:tc>
                  <a:txBody>
                    <a:bodyPr/>
                    <a:lstStyle/>
                    <a:p>
                      <a:pPr marL="0" algn="l" defTabSz="914400" rtl="0" eaLnBrk="1" latinLnBrk="0" hangingPunct="1"/>
                      <a:r>
                        <a:rPr lang="en-US" sz="1100" b="0" kern="1200" dirty="0">
                          <a:solidFill>
                            <a:schemeClr val="tx1"/>
                          </a:solidFill>
                          <a:latin typeface="Open Sans Light" pitchFamily="34" charset="0"/>
                        </a:rPr>
                        <a:t>SeeTree</a:t>
                      </a:r>
                    </a:p>
                  </a:txBody>
                  <a:tcPr/>
                </a:tc>
                <a:extLst>
                  <a:ext uri="{0D108BD9-81ED-4DB2-BD59-A6C34878D82A}">
                    <a16:rowId xmlns:a16="http://schemas.microsoft.com/office/drawing/2014/main" val="937030888"/>
                  </a:ext>
                </a:extLst>
              </a:tr>
              <a:tr h="313509">
                <a:tc>
                  <a:txBody>
                    <a:bodyPr/>
                    <a:lstStyle/>
                    <a:p>
                      <a:pPr marL="0" algn="l" defTabSz="914400" rtl="0" eaLnBrk="1" latinLnBrk="0" hangingPunct="1"/>
                      <a:r>
                        <a:rPr lang="en-US" sz="1100" b="0" kern="1200" dirty="0">
                          <a:solidFill>
                            <a:schemeClr val="tx1"/>
                          </a:solidFill>
                          <a:latin typeface="Open Sans Light" pitchFamily="34" charset="0"/>
                          <a:ea typeface="Open Sans Light" pitchFamily="34" charset="0"/>
                          <a:cs typeface="Open Sans Light" pitchFamily="34" charset="0"/>
                        </a:rPr>
                        <a:t>Lev Oren</a:t>
                      </a:r>
                    </a:p>
                  </a:txBody>
                  <a:tcPr anchor="ctr"/>
                </a:tc>
                <a:tc>
                  <a:txBody>
                    <a:bodyPr/>
                    <a:lstStyle/>
                    <a:p>
                      <a:pPr marL="0" algn="l" defTabSz="914400" rtl="0" eaLnBrk="1" latinLnBrk="0" hangingPunct="1"/>
                      <a:endParaRPr lang="en-US" sz="1100" b="0" kern="1200" dirty="0">
                        <a:solidFill>
                          <a:schemeClr val="tx1"/>
                        </a:solidFill>
                        <a:latin typeface="Open Sans Light" pitchFamily="34" charset="0"/>
                      </a:endParaRPr>
                    </a:p>
                  </a:txBody>
                  <a:tcPr/>
                </a:tc>
                <a:tc>
                  <a:txBody>
                    <a:bodyPr/>
                    <a:lstStyle/>
                    <a:p>
                      <a:pPr marL="0" algn="l" defTabSz="914400" rtl="0" eaLnBrk="1" latinLnBrk="0" hangingPunct="1"/>
                      <a:r>
                        <a:rPr lang="en-US" sz="1100" b="0" kern="1200" dirty="0">
                          <a:solidFill>
                            <a:schemeClr val="tx1"/>
                          </a:solidFill>
                          <a:latin typeface="Open Sans Light" pitchFamily="34" charset="0"/>
                        </a:rPr>
                        <a:t>Darillium</a:t>
                      </a:r>
                    </a:p>
                  </a:txBody>
                  <a:tcPr/>
                </a:tc>
                <a:extLst>
                  <a:ext uri="{0D108BD9-81ED-4DB2-BD59-A6C34878D82A}">
                    <a16:rowId xmlns:a16="http://schemas.microsoft.com/office/drawing/2014/main" val="1839135961"/>
                  </a:ext>
                </a:extLst>
              </a:tr>
              <a:tr h="313509">
                <a:tc>
                  <a:txBody>
                    <a:bodyPr/>
                    <a:lstStyle/>
                    <a:p>
                      <a:pPr marL="0" algn="l" defTabSz="914400" rtl="0" eaLnBrk="1" latinLnBrk="0" hangingPunct="1"/>
                      <a:r>
                        <a:rPr lang="en-US" sz="1100" b="0" kern="1200" dirty="0">
                          <a:solidFill>
                            <a:schemeClr val="tx1"/>
                          </a:solidFill>
                          <a:latin typeface="Open Sans Light" pitchFamily="34" charset="0"/>
                          <a:ea typeface="Open Sans Light" pitchFamily="34" charset="0"/>
                          <a:cs typeface="Open Sans Light" pitchFamily="34" charset="0"/>
                        </a:rPr>
                        <a:t>Israel Krush </a:t>
                      </a:r>
                    </a:p>
                  </a:txBody>
                  <a:tcPr anchor="ctr"/>
                </a:tc>
                <a:tc>
                  <a:txBody>
                    <a:bodyPr/>
                    <a:lstStyle/>
                    <a:p>
                      <a:pPr marL="0" algn="l" defTabSz="914400" rtl="0" eaLnBrk="1" latinLnBrk="0" hangingPunct="1"/>
                      <a:endParaRPr lang="en-US" sz="1100" b="0" kern="1200" dirty="0">
                        <a:solidFill>
                          <a:schemeClr val="tx1"/>
                        </a:solidFill>
                        <a:latin typeface="Open Sans Light" pitchFamily="34" charset="0"/>
                      </a:endParaRPr>
                    </a:p>
                  </a:txBody>
                  <a:tcPr/>
                </a:tc>
                <a:tc>
                  <a:txBody>
                    <a:bodyPr/>
                    <a:lstStyle/>
                    <a:p>
                      <a:pPr marL="0" algn="l" defTabSz="914400" rtl="0" eaLnBrk="1" latinLnBrk="0" hangingPunct="1"/>
                      <a:r>
                        <a:rPr lang="en-US" sz="1100" b="0" kern="1200" dirty="0">
                          <a:solidFill>
                            <a:schemeClr val="tx1"/>
                          </a:solidFill>
                          <a:latin typeface="Open Sans Light" pitchFamily="34" charset="0"/>
                        </a:rPr>
                        <a:t>Hyro</a:t>
                      </a:r>
                    </a:p>
                  </a:txBody>
                  <a:tcPr/>
                </a:tc>
                <a:extLst>
                  <a:ext uri="{0D108BD9-81ED-4DB2-BD59-A6C34878D82A}">
                    <a16:rowId xmlns:a16="http://schemas.microsoft.com/office/drawing/2014/main" val="3413990562"/>
                  </a:ext>
                </a:extLst>
              </a:tr>
              <a:tr h="313509">
                <a:tc>
                  <a:txBody>
                    <a:bodyPr/>
                    <a:lstStyle/>
                    <a:p>
                      <a:pPr marL="0" algn="l" defTabSz="914400" rtl="0" eaLnBrk="1" latinLnBrk="0" hangingPunct="1"/>
                      <a:r>
                        <a:rPr lang="en-US" sz="1100" b="0" kern="1200" dirty="0">
                          <a:solidFill>
                            <a:schemeClr val="tx1"/>
                          </a:solidFill>
                          <a:latin typeface="Open Sans Light" pitchFamily="34" charset="0"/>
                          <a:ea typeface="Open Sans Light" pitchFamily="34" charset="0"/>
                          <a:cs typeface="Open Sans Light" pitchFamily="34" charset="0"/>
                        </a:rPr>
                        <a:t>Uri Valevski</a:t>
                      </a:r>
                    </a:p>
                  </a:txBody>
                  <a:tcPr anchor="ctr"/>
                </a:tc>
                <a:tc>
                  <a:txBody>
                    <a:bodyPr/>
                    <a:lstStyle/>
                    <a:p>
                      <a:pPr marL="0" algn="l" defTabSz="914400" rtl="0" eaLnBrk="1" latinLnBrk="0" hangingPunct="1"/>
                      <a:endParaRPr lang="en-US" sz="1100" b="0" kern="1200" dirty="0">
                        <a:solidFill>
                          <a:schemeClr val="tx1"/>
                        </a:solidFill>
                        <a:latin typeface="Open Sans Light" pitchFamily="34" charset="0"/>
                      </a:endParaRPr>
                    </a:p>
                  </a:txBody>
                  <a:tcPr/>
                </a:tc>
                <a:tc>
                  <a:txBody>
                    <a:bodyPr/>
                    <a:lstStyle/>
                    <a:p>
                      <a:pPr marL="0" algn="l" defTabSz="914400" rtl="0" eaLnBrk="1" latinLnBrk="0" hangingPunct="1"/>
                      <a:r>
                        <a:rPr lang="en-US" sz="1100" b="0" kern="1200" dirty="0">
                          <a:solidFill>
                            <a:schemeClr val="tx1"/>
                          </a:solidFill>
                          <a:latin typeface="Open Sans Light" pitchFamily="34" charset="0"/>
                        </a:rPr>
                        <a:t>Hyro</a:t>
                      </a:r>
                    </a:p>
                  </a:txBody>
                  <a:tcPr/>
                </a:tc>
                <a:extLst>
                  <a:ext uri="{0D108BD9-81ED-4DB2-BD59-A6C34878D82A}">
                    <a16:rowId xmlns:a16="http://schemas.microsoft.com/office/drawing/2014/main" val="3606267025"/>
                  </a:ext>
                </a:extLst>
              </a:tr>
              <a:tr h="313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Open Sans Light" pitchFamily="34" charset="0"/>
                          <a:ea typeface="Open Sans Light" pitchFamily="34" charset="0"/>
                          <a:cs typeface="Open Sans Light" pitchFamily="34" charset="0"/>
                        </a:rPr>
                        <a:t>Leah Forkosh</a:t>
                      </a:r>
                    </a:p>
                  </a:txBody>
                  <a:tcPr/>
                </a:tc>
                <a:tc>
                  <a:txBody>
                    <a:bodyPr/>
                    <a:lstStyle/>
                    <a:p>
                      <a:pPr marL="0" algn="l" defTabSz="914400" rtl="0" eaLnBrk="1" latinLnBrk="0" hangingPunct="1"/>
                      <a:r>
                        <a:rPr lang="en-US" sz="1100" b="0" kern="1200" dirty="0">
                          <a:solidFill>
                            <a:schemeClr val="tx1"/>
                          </a:solidFill>
                          <a:latin typeface="Open Sans Light" pitchFamily="34" charset="0"/>
                        </a:rPr>
                        <a:t>WatchDox (Acq by Blackberry)</a:t>
                      </a:r>
                    </a:p>
                  </a:txBody>
                  <a:tcPr/>
                </a:tc>
                <a:tc>
                  <a:txBody>
                    <a:bodyPr/>
                    <a:lstStyle/>
                    <a:p>
                      <a:pPr marL="0" algn="l" defTabSz="914400" rtl="0" eaLnBrk="1" latinLnBrk="0" hangingPunct="1"/>
                      <a:r>
                        <a:rPr lang="en-US" sz="1100" b="0" kern="1200" dirty="0">
                          <a:solidFill>
                            <a:schemeClr val="tx1"/>
                          </a:solidFill>
                          <a:latin typeface="Open Sans Light" pitchFamily="34" charset="0"/>
                        </a:rPr>
                        <a:t>CNVRG</a:t>
                      </a:r>
                    </a:p>
                  </a:txBody>
                  <a:tcPr/>
                </a:tc>
                <a:extLst>
                  <a:ext uri="{0D108BD9-81ED-4DB2-BD59-A6C34878D82A}">
                    <a16:rowId xmlns:a16="http://schemas.microsoft.com/office/drawing/2014/main" val="1337576966"/>
                  </a:ext>
                </a:extLst>
              </a:tr>
              <a:tr h="313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Open Sans Light" pitchFamily="34" charset="0"/>
                          <a:ea typeface="Open Sans Light" pitchFamily="34" charset="0"/>
                          <a:cs typeface="Open Sans Light" pitchFamily="34" charset="0"/>
                        </a:rPr>
                        <a:t>Eshchar Ben-Shitrit</a:t>
                      </a:r>
                    </a:p>
                  </a:txBody>
                  <a:tcPr/>
                </a:tc>
                <a:tc>
                  <a:txBody>
                    <a:bodyPr/>
                    <a:lstStyle/>
                    <a:p>
                      <a:pPr marL="0" algn="l" defTabSz="914400" rtl="0" eaLnBrk="1" latinLnBrk="0" hangingPunct="1"/>
                      <a:endParaRPr lang="en-US" sz="1100" b="0" kern="1200" dirty="0">
                        <a:solidFill>
                          <a:schemeClr val="tx1"/>
                        </a:solidFill>
                        <a:latin typeface="Open Sans Light" pitchFamily="34" charset="0"/>
                      </a:endParaRPr>
                    </a:p>
                  </a:txBody>
                  <a:tcPr/>
                </a:tc>
                <a:tc>
                  <a:txBody>
                    <a:bodyPr/>
                    <a:lstStyle/>
                    <a:p>
                      <a:pPr marL="0" algn="l" defTabSz="914400" rtl="0" eaLnBrk="1" latinLnBrk="0" hangingPunct="1"/>
                      <a:r>
                        <a:rPr lang="en-US" sz="1100" b="0" kern="1200" dirty="0">
                          <a:solidFill>
                            <a:schemeClr val="tx1"/>
                          </a:solidFill>
                          <a:latin typeface="Open Sans Light" pitchFamily="34" charset="0"/>
                        </a:rPr>
                        <a:t>Redefine Meat</a:t>
                      </a:r>
                    </a:p>
                  </a:txBody>
                  <a:tcPr/>
                </a:tc>
                <a:extLst>
                  <a:ext uri="{0D108BD9-81ED-4DB2-BD59-A6C34878D82A}">
                    <a16:rowId xmlns:a16="http://schemas.microsoft.com/office/drawing/2014/main" val="1956482781"/>
                  </a:ext>
                </a:extLst>
              </a:tr>
            </a:tbl>
          </a:graphicData>
        </a:graphic>
      </p:graphicFrame>
      <p:graphicFrame>
        <p:nvGraphicFramePr>
          <p:cNvPr id="4" name="Table 3">
            <a:extLst>
              <a:ext uri="{FF2B5EF4-FFF2-40B4-BE49-F238E27FC236}">
                <a16:creationId xmlns:a16="http://schemas.microsoft.com/office/drawing/2014/main" id="{C2D21E5F-CFCD-5A48-946F-0AB3B77C03A6}"/>
              </a:ext>
            </a:extLst>
          </p:cNvPr>
          <p:cNvGraphicFramePr>
            <a:graphicFrameLocks noGrp="1"/>
          </p:cNvGraphicFramePr>
          <p:nvPr/>
        </p:nvGraphicFramePr>
        <p:xfrm>
          <a:off x="1353086" y="1530811"/>
          <a:ext cx="9858375" cy="1946801"/>
        </p:xfrm>
        <a:graphic>
          <a:graphicData uri="http://schemas.openxmlformats.org/drawingml/2006/table">
            <a:tbl>
              <a:tblPr firstRow="1" bandRow="1">
                <a:tableStyleId>{5C22544A-7EE6-4342-B048-85BDC9FD1C3A}</a:tableStyleId>
              </a:tblPr>
              <a:tblGrid>
                <a:gridCol w="2228850">
                  <a:extLst>
                    <a:ext uri="{9D8B030D-6E8A-4147-A177-3AD203B41FA5}">
                      <a16:colId xmlns:a16="http://schemas.microsoft.com/office/drawing/2014/main" val="2064562808"/>
                    </a:ext>
                  </a:extLst>
                </a:gridCol>
                <a:gridCol w="5048250">
                  <a:extLst>
                    <a:ext uri="{9D8B030D-6E8A-4147-A177-3AD203B41FA5}">
                      <a16:colId xmlns:a16="http://schemas.microsoft.com/office/drawing/2014/main" val="2020314974"/>
                    </a:ext>
                  </a:extLst>
                </a:gridCol>
                <a:gridCol w="2581275">
                  <a:extLst>
                    <a:ext uri="{9D8B030D-6E8A-4147-A177-3AD203B41FA5}">
                      <a16:colId xmlns:a16="http://schemas.microsoft.com/office/drawing/2014/main" val="1743705879"/>
                    </a:ext>
                  </a:extLst>
                </a:gridCol>
              </a:tblGrid>
              <a:tr h="498770">
                <a:tc>
                  <a:txBody>
                    <a:bodyPr/>
                    <a:lstStyle/>
                    <a:p>
                      <a:r>
                        <a:rPr lang="en-US" sz="1400" dirty="0">
                          <a:solidFill>
                            <a:schemeClr val="tx1"/>
                          </a:solidFill>
                          <a:latin typeface="Open Sans" pitchFamily="34" charset="0"/>
                          <a:ea typeface="Open Sans" pitchFamily="34" charset="0"/>
                          <a:cs typeface="Open Sans" pitchFamily="34" charset="0"/>
                        </a:rPr>
                        <a:t>Founder</a:t>
                      </a:r>
                    </a:p>
                  </a:txBody>
                  <a:tcPr>
                    <a:solidFill>
                      <a:schemeClr val="bg1"/>
                    </a:solidFill>
                  </a:tcPr>
                </a:tc>
                <a:tc>
                  <a:txBody>
                    <a:bodyPr/>
                    <a:lstStyle/>
                    <a:p>
                      <a:r>
                        <a:rPr lang="en-US" sz="1400" dirty="0">
                          <a:solidFill>
                            <a:schemeClr val="tx1"/>
                          </a:solidFill>
                          <a:latin typeface="Open Sans" pitchFamily="34" charset="0"/>
                          <a:ea typeface="Open Sans" pitchFamily="34" charset="0"/>
                          <a:cs typeface="Open Sans" pitchFamily="34" charset="0"/>
                        </a:rPr>
                        <a:t>Prior Co</a:t>
                      </a:r>
                    </a:p>
                  </a:txBody>
                  <a:tcPr>
                    <a:solidFill>
                      <a:schemeClr val="bg1"/>
                    </a:solidFill>
                  </a:tcPr>
                </a:tc>
                <a:tc>
                  <a:txBody>
                    <a:bodyPr/>
                    <a:lstStyle/>
                    <a:p>
                      <a:r>
                        <a:rPr lang="en-US" sz="1400" dirty="0">
                          <a:solidFill>
                            <a:schemeClr val="tx1"/>
                          </a:solidFill>
                          <a:latin typeface="Open Sans" pitchFamily="34" charset="0"/>
                          <a:ea typeface="Open Sans" pitchFamily="34" charset="0"/>
                          <a:cs typeface="Open Sans" pitchFamily="34" charset="0"/>
                        </a:rPr>
                        <a:t>Current Co</a:t>
                      </a:r>
                    </a:p>
                  </a:txBody>
                  <a:tcPr>
                    <a:solidFill>
                      <a:schemeClr val="bg1"/>
                    </a:solidFill>
                  </a:tcPr>
                </a:tc>
                <a:extLst>
                  <a:ext uri="{0D108BD9-81ED-4DB2-BD59-A6C34878D82A}">
                    <a16:rowId xmlns:a16="http://schemas.microsoft.com/office/drawing/2014/main" val="1614955858"/>
                  </a:ext>
                </a:extLst>
              </a:tr>
              <a:tr h="226445">
                <a:tc>
                  <a:txBody>
                    <a:bodyPr/>
                    <a:lstStyle/>
                    <a:p>
                      <a:r>
                        <a:rPr lang="en-US" sz="1100" dirty="0">
                          <a:latin typeface="Open Sans Light" pitchFamily="34" charset="0"/>
                          <a:ea typeface="Open Sans Light" pitchFamily="34" charset="0"/>
                          <a:cs typeface="Open Sans Light" pitchFamily="34" charset="0"/>
                        </a:rPr>
                        <a:t>Na’ama Moran</a:t>
                      </a:r>
                    </a:p>
                  </a:txBody>
                  <a:tcPr anchor="ctr">
                    <a:solidFill>
                      <a:schemeClr val="bg1"/>
                    </a:solidFill>
                  </a:tcPr>
                </a:tc>
                <a:tc>
                  <a:txBody>
                    <a:bodyPr/>
                    <a:lstStyle/>
                    <a:p>
                      <a:r>
                        <a:rPr lang="en-US" sz="1100" dirty="0">
                          <a:latin typeface="Open Sans Light" pitchFamily="34" charset="0"/>
                          <a:ea typeface="Open Sans Light" pitchFamily="34" charset="0"/>
                          <a:cs typeface="Open Sans Light" pitchFamily="34" charset="0"/>
                        </a:rPr>
                        <a:t>                       (Acq by Groupon)</a:t>
                      </a:r>
                    </a:p>
                  </a:txBody>
                  <a:tcPr anchor="ctr">
                    <a:solidFill>
                      <a:schemeClr val="bg1"/>
                    </a:solidFill>
                  </a:tcPr>
                </a:tc>
                <a:tc>
                  <a:txBody>
                    <a:bodyPr/>
                    <a:lstStyle/>
                    <a:p>
                      <a:r>
                        <a:rPr lang="en-US" sz="1100" dirty="0">
                          <a:latin typeface="Open Sans Light" pitchFamily="34" charset="0"/>
                          <a:ea typeface="Open Sans Light" pitchFamily="34" charset="0"/>
                          <a:cs typeface="Open Sans Light" pitchFamily="34" charset="0"/>
                        </a:rPr>
                        <a:t>Cheetah</a:t>
                      </a:r>
                    </a:p>
                  </a:txBody>
                  <a:tcPr anchor="ctr">
                    <a:solidFill>
                      <a:schemeClr val="bg1"/>
                    </a:solidFill>
                  </a:tcPr>
                </a:tc>
                <a:extLst>
                  <a:ext uri="{0D108BD9-81ED-4DB2-BD59-A6C34878D82A}">
                    <a16:rowId xmlns:a16="http://schemas.microsoft.com/office/drawing/2014/main" val="1585039983"/>
                  </a:ext>
                </a:extLst>
              </a:tr>
              <a:tr h="331470">
                <a:tc>
                  <a:txBody>
                    <a:bodyPr/>
                    <a:lstStyle/>
                    <a:p>
                      <a:r>
                        <a:rPr lang="en-US" sz="1100" dirty="0">
                          <a:latin typeface="Open Sans Light" pitchFamily="34" charset="0"/>
                          <a:ea typeface="Open Sans Light" pitchFamily="34" charset="0"/>
                          <a:cs typeface="Open Sans Light" pitchFamily="34" charset="0"/>
                        </a:rPr>
                        <a:t>Tal Nathanel</a:t>
                      </a:r>
                    </a:p>
                  </a:txBody>
                  <a:tcPr anchor="ctr">
                    <a:solidFill>
                      <a:schemeClr val="bg1"/>
                    </a:solidFill>
                  </a:tcPr>
                </a:tc>
                <a:tc>
                  <a:txBody>
                    <a:bodyPr/>
                    <a:lstStyle/>
                    <a:p>
                      <a:r>
                        <a:rPr lang="en-US" sz="1100" dirty="0">
                          <a:latin typeface="Open Sans Light" pitchFamily="34" charset="0"/>
                          <a:ea typeface="Open Sans Light" pitchFamily="34" charset="0"/>
                          <a:cs typeface="Open Sans Light" pitchFamily="34" charset="0"/>
                        </a:rPr>
                        <a:t>                                   (Acq by Livenation)</a:t>
                      </a:r>
                      <a:r>
                        <a:rPr lang="en-US" sz="1100" baseline="0" dirty="0">
                          <a:latin typeface="Open Sans Light" pitchFamily="34" charset="0"/>
                          <a:ea typeface="Open Sans Light" pitchFamily="34" charset="0"/>
                          <a:cs typeface="Open Sans Light" pitchFamily="34" charset="0"/>
                        </a:rPr>
                        <a:t>                        </a:t>
                      </a:r>
                      <a:r>
                        <a:rPr lang="en-US" sz="1100" dirty="0">
                          <a:latin typeface="Open Sans Light" pitchFamily="34" charset="0"/>
                          <a:ea typeface="Open Sans Light" pitchFamily="34" charset="0"/>
                          <a:cs typeface="Open Sans Light" pitchFamily="34" charset="0"/>
                        </a:rPr>
                        <a:t> (Acq by </a:t>
                      </a:r>
                      <a:r>
                        <a:rPr lang="en-US" sz="1100" b="0" i="0" u="none" strike="noStrike" kern="1200" dirty="0">
                          <a:solidFill>
                            <a:schemeClr val="dk1"/>
                          </a:solidFill>
                          <a:effectLst/>
                          <a:latin typeface="Open Sans Light" pitchFamily="34" charset="0"/>
                          <a:ea typeface="Open Sans Light" pitchFamily="34" charset="0"/>
                          <a:cs typeface="Open Sans Light" pitchFamily="34" charset="0"/>
                          <a:hlinkClick r:id="rId2"/>
                        </a:rPr>
                        <a:t>Shiji Group</a:t>
                      </a:r>
                      <a:r>
                        <a:rPr lang="en-US" sz="1100" b="1" i="0" u="none" strike="noStrike" kern="1200" dirty="0">
                          <a:solidFill>
                            <a:schemeClr val="dk1"/>
                          </a:solidFill>
                          <a:effectLst/>
                          <a:latin typeface="Open Sans Light" pitchFamily="34" charset="0"/>
                          <a:ea typeface="Open Sans Light" pitchFamily="34" charset="0"/>
                          <a:cs typeface="Open Sans Light" pitchFamily="34" charset="0"/>
                        </a:rPr>
                        <a:t>)</a:t>
                      </a:r>
                      <a:endParaRPr lang="en-US" sz="1100" dirty="0">
                        <a:latin typeface="Open Sans Light" pitchFamily="34" charset="0"/>
                        <a:ea typeface="Open Sans Light" pitchFamily="34" charset="0"/>
                        <a:cs typeface="Open Sans Light" pitchFamily="34" charset="0"/>
                      </a:endParaRPr>
                    </a:p>
                  </a:txBody>
                  <a:tcPr anchor="ctr">
                    <a:solidFill>
                      <a:schemeClr val="bg1"/>
                    </a:solidFill>
                  </a:tcPr>
                </a:tc>
                <a:tc>
                  <a:txBody>
                    <a:bodyPr/>
                    <a:lstStyle/>
                    <a:p>
                      <a:r>
                        <a:rPr lang="en-US" sz="1100" dirty="0">
                          <a:latin typeface="Open Sans Light" pitchFamily="34" charset="0"/>
                          <a:ea typeface="Open Sans Light" pitchFamily="34" charset="0"/>
                          <a:cs typeface="Open Sans Light" pitchFamily="34" charset="0"/>
                        </a:rPr>
                        <a:t>Showfields</a:t>
                      </a:r>
                    </a:p>
                  </a:txBody>
                  <a:tcPr anchor="ctr">
                    <a:solidFill>
                      <a:schemeClr val="bg1"/>
                    </a:solidFill>
                  </a:tcPr>
                </a:tc>
                <a:extLst>
                  <a:ext uri="{0D108BD9-81ED-4DB2-BD59-A6C34878D82A}">
                    <a16:rowId xmlns:a16="http://schemas.microsoft.com/office/drawing/2014/main" val="3540979132"/>
                  </a:ext>
                </a:extLst>
              </a:tr>
              <a:tr h="339321">
                <a:tc>
                  <a:txBody>
                    <a:bodyPr/>
                    <a:lstStyle/>
                    <a:p>
                      <a:r>
                        <a:rPr lang="en-US" sz="1100" dirty="0">
                          <a:latin typeface="Open Sans Light" pitchFamily="34" charset="0"/>
                          <a:ea typeface="Open Sans Light" pitchFamily="34" charset="0"/>
                          <a:cs typeface="Open Sans Light" pitchFamily="34" charset="0"/>
                        </a:rPr>
                        <a:t>Nevo Peretz</a:t>
                      </a:r>
                    </a:p>
                  </a:txBody>
                  <a:tcPr anchor="ctr">
                    <a:solidFill>
                      <a:schemeClr val="bg1"/>
                    </a:solidFill>
                  </a:tcPr>
                </a:tc>
                <a:tc>
                  <a:txBody>
                    <a:bodyPr/>
                    <a:lstStyle/>
                    <a:p>
                      <a:r>
                        <a:rPr lang="en-US" sz="1100" baseline="0" dirty="0">
                          <a:latin typeface="Open Sans Light" pitchFamily="34" charset="0"/>
                          <a:ea typeface="Open Sans Light" pitchFamily="34" charset="0"/>
                          <a:cs typeface="Open Sans Light" pitchFamily="34" charset="0"/>
                        </a:rPr>
                        <a:t>                        </a:t>
                      </a:r>
                      <a:r>
                        <a:rPr lang="en-US" sz="1100" dirty="0">
                          <a:latin typeface="Open Sans Light" pitchFamily="34" charset="0"/>
                          <a:ea typeface="Open Sans Light" pitchFamily="34" charset="0"/>
                          <a:cs typeface="Open Sans Light" pitchFamily="34" charset="0"/>
                        </a:rPr>
                        <a:t>(Valued at $2B)</a:t>
                      </a:r>
                    </a:p>
                  </a:txBody>
                  <a:tcPr anchor="ctr">
                    <a:solidFill>
                      <a:schemeClr val="bg1"/>
                    </a:solidFill>
                  </a:tcPr>
                </a:tc>
                <a:tc>
                  <a:txBody>
                    <a:bodyPr/>
                    <a:lstStyle/>
                    <a:p>
                      <a:r>
                        <a:rPr lang="en-US" sz="1100" dirty="0">
                          <a:latin typeface="Open Sans Light" pitchFamily="34" charset="0"/>
                          <a:ea typeface="Open Sans Light" pitchFamily="34" charset="0"/>
                          <a:cs typeface="Open Sans Light" pitchFamily="34" charset="0"/>
                        </a:rPr>
                        <a:t>Strigo</a:t>
                      </a:r>
                    </a:p>
                  </a:txBody>
                  <a:tcPr anchor="ctr">
                    <a:solidFill>
                      <a:schemeClr val="bg1"/>
                    </a:solidFill>
                  </a:tcPr>
                </a:tc>
                <a:extLst>
                  <a:ext uri="{0D108BD9-81ED-4DB2-BD59-A6C34878D82A}">
                    <a16:rowId xmlns:a16="http://schemas.microsoft.com/office/drawing/2014/main" val="96892119"/>
                  </a:ext>
                </a:extLst>
              </a:tr>
              <a:tr h="226445">
                <a:tc>
                  <a:txBody>
                    <a:bodyPr/>
                    <a:lstStyle/>
                    <a:p>
                      <a:r>
                        <a:rPr lang="en-US" sz="1100" dirty="0">
                          <a:latin typeface="Open Sans Light" pitchFamily="34" charset="0"/>
                          <a:ea typeface="Open Sans Light" pitchFamily="34" charset="0"/>
                          <a:cs typeface="Open Sans Light" pitchFamily="34" charset="0"/>
                        </a:rPr>
                        <a:t>Chemi Katz</a:t>
                      </a:r>
                    </a:p>
                  </a:txBody>
                  <a:tcPr anchor="ctr">
                    <a:solidFill>
                      <a:schemeClr val="bg1"/>
                    </a:solidFill>
                  </a:tcPr>
                </a:tc>
                <a:tc>
                  <a:txBody>
                    <a:bodyPr/>
                    <a:lstStyle/>
                    <a:p>
                      <a:r>
                        <a:rPr lang="en-US" sz="1100" dirty="0">
                          <a:latin typeface="Open Sans Light" pitchFamily="34" charset="0"/>
                          <a:ea typeface="Open Sans Light" pitchFamily="34" charset="0"/>
                          <a:cs typeface="Open Sans Light" pitchFamily="34" charset="0"/>
                        </a:rPr>
                        <a:t>                  (Acq by Click Media)</a:t>
                      </a:r>
                    </a:p>
                  </a:txBody>
                  <a:tcPr anchor="ctr">
                    <a:solidFill>
                      <a:schemeClr val="bg1"/>
                    </a:solidFill>
                  </a:tcPr>
                </a:tc>
                <a:tc>
                  <a:txBody>
                    <a:bodyPr/>
                    <a:lstStyle/>
                    <a:p>
                      <a:r>
                        <a:rPr lang="en-US" sz="1100" dirty="0">
                          <a:latin typeface="Open Sans Light" pitchFamily="34" charset="0"/>
                          <a:ea typeface="Open Sans Light" pitchFamily="34" charset="0"/>
                          <a:cs typeface="Open Sans Light" pitchFamily="34" charset="0"/>
                        </a:rPr>
                        <a:t>Namogoo</a:t>
                      </a:r>
                    </a:p>
                  </a:txBody>
                  <a:tcPr anchor="ctr">
                    <a:solidFill>
                      <a:schemeClr val="bg1"/>
                    </a:solidFill>
                  </a:tcPr>
                </a:tc>
                <a:extLst>
                  <a:ext uri="{0D108BD9-81ED-4DB2-BD59-A6C34878D82A}">
                    <a16:rowId xmlns:a16="http://schemas.microsoft.com/office/drawing/2014/main" val="1519319652"/>
                  </a:ext>
                </a:extLst>
              </a:tr>
              <a:tr h="226445">
                <a:tc>
                  <a:txBody>
                    <a:bodyPr/>
                    <a:lstStyle/>
                    <a:p>
                      <a:r>
                        <a:rPr lang="en-US" sz="1100" dirty="0">
                          <a:latin typeface="Open Sans Light" pitchFamily="34" charset="0"/>
                          <a:ea typeface="Open Sans Light" pitchFamily="34" charset="0"/>
                          <a:cs typeface="Open Sans Light" pitchFamily="34" charset="0"/>
                        </a:rPr>
                        <a:t>Alon Webman</a:t>
                      </a:r>
                    </a:p>
                  </a:txBody>
                  <a:tcPr anchor="ctr">
                    <a:solidFill>
                      <a:schemeClr val="bg1"/>
                    </a:solidFill>
                  </a:tcPr>
                </a:tc>
                <a:tc>
                  <a:txBody>
                    <a:bodyPr/>
                    <a:lstStyle/>
                    <a:p>
                      <a:r>
                        <a:rPr lang="en-US" sz="1100" dirty="0">
                          <a:latin typeface="Open Sans Light" pitchFamily="34" charset="0"/>
                          <a:ea typeface="Open Sans Light" pitchFamily="34" charset="0"/>
                          <a:cs typeface="Open Sans Light" pitchFamily="34" charset="0"/>
                        </a:rPr>
                        <a:t>                          (Acq by Nvidia)</a:t>
                      </a:r>
                    </a:p>
                  </a:txBody>
                  <a:tcPr anchor="ctr">
                    <a:solidFill>
                      <a:schemeClr val="bg1"/>
                    </a:solidFill>
                  </a:tcPr>
                </a:tc>
                <a:tc>
                  <a:txBody>
                    <a:bodyPr/>
                    <a:lstStyle/>
                    <a:p>
                      <a:r>
                        <a:rPr lang="en-US" sz="1100" dirty="0">
                          <a:latin typeface="Open Sans Light" pitchFamily="34" charset="0"/>
                          <a:ea typeface="Open Sans Light" pitchFamily="34" charset="0"/>
                          <a:cs typeface="Open Sans Light" pitchFamily="34" charset="0"/>
                        </a:rPr>
                        <a:t>Chain Reaction</a:t>
                      </a:r>
                    </a:p>
                  </a:txBody>
                  <a:tcPr anchor="ctr">
                    <a:solidFill>
                      <a:schemeClr val="bg1"/>
                    </a:solidFill>
                  </a:tcPr>
                </a:tc>
                <a:extLst>
                  <a:ext uri="{0D108BD9-81ED-4DB2-BD59-A6C34878D82A}">
                    <a16:rowId xmlns:a16="http://schemas.microsoft.com/office/drawing/2014/main" val="2984498244"/>
                  </a:ext>
                </a:extLst>
              </a:tr>
            </a:tbl>
          </a:graphicData>
        </a:graphic>
      </p:graphicFrame>
      <p:sp>
        <p:nvSpPr>
          <p:cNvPr id="7" name="CuadroTexto 3">
            <a:extLst>
              <a:ext uri="{FF2B5EF4-FFF2-40B4-BE49-F238E27FC236}">
                <a16:creationId xmlns:a16="http://schemas.microsoft.com/office/drawing/2014/main" id="{DCAF2535-A67E-1C43-B891-3EE77E91BDB0}"/>
              </a:ext>
            </a:extLst>
          </p:cNvPr>
          <p:cNvSpPr txBox="1"/>
          <p:nvPr/>
        </p:nvSpPr>
        <p:spPr>
          <a:xfrm>
            <a:off x="0" y="370965"/>
            <a:ext cx="12192000" cy="830997"/>
          </a:xfrm>
          <a:prstGeom prst="rect">
            <a:avLst/>
          </a:prstGeom>
          <a:noFill/>
        </p:spPr>
        <p:txBody>
          <a:bodyPr wrap="square">
            <a:spAutoFit/>
          </a:bodyPr>
          <a:lstStyle/>
          <a:p>
            <a:pPr algn="ctr">
              <a:defRPr/>
            </a:pPr>
            <a:r>
              <a:rPr lang="en-US" sz="2400" b="1" dirty="0">
                <a:latin typeface="Open Sans Extrabold" panose="020B0906030804020204" pitchFamily="34" charset="0"/>
                <a:ea typeface="Open Sans Extrabold" panose="020B0906030804020204" pitchFamily="34" charset="0"/>
                <a:cs typeface="Open Sans Extrabold" panose="020B0906030804020204" pitchFamily="34" charset="0"/>
              </a:rPr>
              <a:t>BUILDING A PORTFOLIO OF INCREDIBLE </a:t>
            </a:r>
            <a:r>
              <a:rPr lang="en-US" sz="2400" b="1" dirty="0">
                <a:solidFill>
                  <a:srgbClr val="B59E60"/>
                </a:solidFill>
                <a:latin typeface="Open Sans Extrabold" panose="020B0906030804020204" pitchFamily="34" charset="0"/>
                <a:ea typeface="Open Sans Extrabold" panose="020B0906030804020204" pitchFamily="34" charset="0"/>
                <a:cs typeface="Open Sans Extrabold" panose="020B0906030804020204" pitchFamily="34" charset="0"/>
              </a:rPr>
              <a:t>REPEAT </a:t>
            </a:r>
          </a:p>
          <a:p>
            <a:pPr algn="ctr">
              <a:defRPr/>
            </a:pPr>
            <a:r>
              <a:rPr lang="en-US" sz="2400" b="1" dirty="0">
                <a:latin typeface="Open Sans Extrabold" panose="020B0906030804020204" pitchFamily="34" charset="0"/>
                <a:ea typeface="Open Sans Extrabold" panose="020B0906030804020204" pitchFamily="34" charset="0"/>
                <a:cs typeface="Open Sans Extrabold" panose="020B0906030804020204" pitchFamily="34" charset="0"/>
              </a:rPr>
              <a:t>AND </a:t>
            </a:r>
            <a:r>
              <a:rPr lang="en-US" sz="2400" b="1" dirty="0">
                <a:solidFill>
                  <a:schemeClr val="tx1">
                    <a:lumMod val="50000"/>
                    <a:lumOff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EXPERIENCED</a:t>
            </a:r>
            <a:r>
              <a:rPr lang="en-US" sz="2400" b="1" dirty="0">
                <a:latin typeface="Open Sans Extrabold" panose="020B0906030804020204" pitchFamily="34" charset="0"/>
                <a:ea typeface="Open Sans Extrabold" panose="020B0906030804020204" pitchFamily="34" charset="0"/>
                <a:cs typeface="Open Sans Extrabold" panose="020B0906030804020204" pitchFamily="34" charset="0"/>
              </a:rPr>
              <a:t> FOUNDERS</a:t>
            </a:r>
          </a:p>
        </p:txBody>
      </p:sp>
      <p:sp>
        <p:nvSpPr>
          <p:cNvPr id="9" name="8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26</a:t>
            </a:fld>
            <a:endParaRPr lang="es-ES" sz="1050" dirty="0">
              <a:latin typeface="Open Sans ExtraBold" pitchFamily="34" charset="0"/>
              <a:ea typeface="Open Sans ExtraBold" pitchFamily="34" charset="0"/>
              <a:cs typeface="Open Sans ExtraBold" pitchFamily="34" charset="0"/>
            </a:endParaRPr>
          </a:p>
        </p:txBody>
      </p:sp>
      <p:sp>
        <p:nvSpPr>
          <p:cNvPr id="12" name="11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13" name="12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14 Rectángulo redondeado"/>
          <p:cNvSpPr/>
          <p:nvPr/>
        </p:nvSpPr>
        <p:spPr>
          <a:xfrm>
            <a:off x="1086386" y="1922976"/>
            <a:ext cx="10391775" cy="1883485"/>
          </a:xfrm>
          <a:prstGeom prst="roundRect">
            <a:avLst>
              <a:gd name="adj" fmla="val 13246"/>
            </a:avLst>
          </a:prstGeom>
          <a:noFill/>
          <a:ln w="38100">
            <a:solidFill>
              <a:srgbClr val="A89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5842" name="AutoShape 2" descr="Resultado de imagen para Zappedy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pic>
        <p:nvPicPr>
          <p:cNvPr id="16" name="Picture 4" descr="Imagen relacionad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038" y="2035124"/>
            <a:ext cx="791674" cy="232582"/>
          </a:xfrm>
          <a:prstGeom prst="rect">
            <a:avLst/>
          </a:prstGeom>
          <a:noFill/>
        </p:spPr>
      </p:pic>
      <p:pic>
        <p:nvPicPr>
          <p:cNvPr id="35846" name="Picture 6" descr="Logotipo de MyCheck, a Shiji Group Brand"/>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47839" y="2342522"/>
            <a:ext cx="690174" cy="231367"/>
          </a:xfrm>
          <a:prstGeom prst="rect">
            <a:avLst/>
          </a:prstGeom>
          <a:noFill/>
        </p:spPr>
      </p:pic>
      <p:pic>
        <p:nvPicPr>
          <p:cNvPr id="35848" name="Picture 8" descr="https://media-exp1.licdn.com/media-proxy/ext?w=800&amp;h=800&amp;f=n&amp;hash=1DSGiDD0n7U1k5BaH%2BOrwvqKfdw%3D&amp;ora=1%2CaFBCTXdkRmpGL2lvQUFBPQ%2CxAVta9Er0Vinkhwfjw8177yE41y87UNCVordEGXyD3u0qYrdf37qLcbdfeOouVgSeSQclAU0LvKgQjjoD8K7LILpfNt22sO3I427dA4BYBI3iSdF_NQ8"/>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657038" y="2342522"/>
            <a:ext cx="1210772" cy="231367"/>
          </a:xfrm>
          <a:prstGeom prst="rect">
            <a:avLst/>
          </a:prstGeom>
          <a:noFill/>
        </p:spPr>
      </p:pic>
      <p:pic>
        <p:nvPicPr>
          <p:cNvPr id="35850" name="Picture 10" descr="Imagen relacionada"/>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3704663" y="2655673"/>
            <a:ext cx="744049" cy="267857"/>
          </a:xfrm>
          <a:prstGeom prst="rect">
            <a:avLst/>
          </a:prstGeom>
          <a:noFill/>
        </p:spPr>
      </p:pic>
      <p:pic>
        <p:nvPicPr>
          <p:cNvPr id="35857" name="Picture 17"/>
          <p:cNvPicPr>
            <a:picLocks noChangeAspect="1" noChangeArrowheads="1"/>
          </p:cNvPicPr>
          <p:nvPr/>
        </p:nvPicPr>
        <p:blipFill>
          <a:blip r:embed="rId8" cstate="hqprint">
            <a:lum bright="-3000" contrast="13000"/>
            <a:extLst>
              <a:ext uri="{28A0092B-C50C-407E-A947-70E740481C1C}">
                <a14:useLocalDpi xmlns:a14="http://schemas.microsoft.com/office/drawing/2010/main"/>
              </a:ext>
            </a:extLst>
          </a:blip>
          <a:srcRect/>
          <a:stretch>
            <a:fillRect/>
          </a:stretch>
        </p:blipFill>
        <p:spPr bwMode="auto">
          <a:xfrm>
            <a:off x="3695138" y="3002972"/>
            <a:ext cx="544023" cy="183036"/>
          </a:xfrm>
          <a:prstGeom prst="rect">
            <a:avLst/>
          </a:prstGeom>
          <a:noFill/>
          <a:ln w="9525">
            <a:noFill/>
            <a:miter lim="800000"/>
            <a:headEnd/>
            <a:tailEnd/>
          </a:ln>
        </p:spPr>
      </p:pic>
      <p:pic>
        <p:nvPicPr>
          <p:cNvPr id="35859" name="Picture 19" descr="Resultado de imagen para goldman sachs logo"/>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3695138" y="3849119"/>
            <a:ext cx="579713" cy="257174"/>
          </a:xfrm>
          <a:prstGeom prst="rect">
            <a:avLst/>
          </a:prstGeom>
          <a:noFill/>
        </p:spPr>
      </p:pic>
      <p:pic>
        <p:nvPicPr>
          <p:cNvPr id="24" name="Picture 21" descr="Resultado de imagen para mobileye logo"/>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3615614" y="4484380"/>
            <a:ext cx="1023078" cy="196757"/>
          </a:xfrm>
          <a:prstGeom prst="rect">
            <a:avLst/>
          </a:prstGeom>
          <a:noFill/>
        </p:spPr>
      </p:pic>
      <p:pic>
        <p:nvPicPr>
          <p:cNvPr id="35867" name="Picture 27" descr="Resultado de imagen para dell emc logo"/>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3642750" y="4811430"/>
            <a:ext cx="820249" cy="154045"/>
          </a:xfrm>
          <a:prstGeom prst="rect">
            <a:avLst/>
          </a:prstGeom>
          <a:noFill/>
        </p:spPr>
      </p:pic>
      <p:pic>
        <p:nvPicPr>
          <p:cNvPr id="35869" name="Picture 29" descr="Imagen relacionada"/>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3669384" y="5411037"/>
            <a:ext cx="579110" cy="216133"/>
          </a:xfrm>
          <a:prstGeom prst="rect">
            <a:avLst/>
          </a:prstGeom>
          <a:noFill/>
        </p:spPr>
      </p:pic>
      <p:sp>
        <p:nvSpPr>
          <p:cNvPr id="26" name="CuadroTexto 3">
            <a:extLst>
              <a:ext uri="{FF2B5EF4-FFF2-40B4-BE49-F238E27FC236}">
                <a16:creationId xmlns:a16="http://schemas.microsoft.com/office/drawing/2014/main" id="{7DADF950-ED1B-7E40-BA72-FDB377ED983A}"/>
              </a:ext>
            </a:extLst>
          </p:cNvPr>
          <p:cNvSpPr txBox="1"/>
          <p:nvPr/>
        </p:nvSpPr>
        <p:spPr>
          <a:xfrm rot="16200000">
            <a:off x="-276170" y="2586557"/>
            <a:ext cx="2108848" cy="338554"/>
          </a:xfrm>
          <a:prstGeom prst="rect">
            <a:avLst/>
          </a:prstGeom>
          <a:noFill/>
        </p:spPr>
        <p:txBody>
          <a:bodyPr wrap="square">
            <a:spAutoFit/>
          </a:bodyPr>
          <a:lstStyle/>
          <a:p>
            <a:pPr algn="ctr">
              <a:defRPr/>
            </a:pPr>
            <a:r>
              <a:rPr lang="en-US" sz="1600" b="1" dirty="0">
                <a:solidFill>
                  <a:srgbClr val="B59E60"/>
                </a:solidFill>
                <a:latin typeface="Open Sans Extrabold" panose="020B0906030804020204" pitchFamily="34" charset="0"/>
                <a:ea typeface="Open Sans Extrabold" panose="020B0906030804020204" pitchFamily="34" charset="0"/>
                <a:cs typeface="Open Sans Extrabold" panose="020B0906030804020204" pitchFamily="34" charset="0"/>
              </a:rPr>
              <a:t>REPEAT</a:t>
            </a:r>
          </a:p>
        </p:txBody>
      </p:sp>
      <p:sp>
        <p:nvSpPr>
          <p:cNvPr id="27" name="CuadroTexto 3">
            <a:extLst>
              <a:ext uri="{FF2B5EF4-FFF2-40B4-BE49-F238E27FC236}">
                <a16:creationId xmlns:a16="http://schemas.microsoft.com/office/drawing/2014/main" id="{3CBCE690-279C-0F4C-ADD6-D8E11A0810CB}"/>
              </a:ext>
            </a:extLst>
          </p:cNvPr>
          <p:cNvSpPr txBox="1"/>
          <p:nvPr/>
        </p:nvSpPr>
        <p:spPr>
          <a:xfrm rot="16200000">
            <a:off x="-274982" y="4719175"/>
            <a:ext cx="2108848" cy="338554"/>
          </a:xfrm>
          <a:prstGeom prst="rect">
            <a:avLst/>
          </a:prstGeom>
          <a:noFill/>
        </p:spPr>
        <p:txBody>
          <a:bodyPr wrap="square">
            <a:spAutoFit/>
          </a:bodyPr>
          <a:lstStyle/>
          <a:p>
            <a:pPr algn="ctr">
              <a:defRPr/>
            </a:pPr>
            <a:r>
              <a:rPr lang="en-US" sz="1600" b="1" dirty="0">
                <a:solidFill>
                  <a:schemeClr val="tx1">
                    <a:lumMod val="50000"/>
                    <a:lumOff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EXPERIENCED</a:t>
            </a:r>
            <a:r>
              <a:rPr lang="en-US" sz="1600" b="1" dirty="0">
                <a:solidFill>
                  <a:srgbClr val="B59E60"/>
                </a:solidFill>
                <a:latin typeface="Open Sans Extrabold" panose="020B0906030804020204" pitchFamily="34" charset="0"/>
                <a:ea typeface="Open Sans Extrabold" panose="020B0906030804020204" pitchFamily="34" charset="0"/>
                <a:cs typeface="Open Sans Extrabold" panose="020B0906030804020204" pitchFamily="34" charset="0"/>
              </a:rPr>
              <a:t> </a:t>
            </a:r>
          </a:p>
        </p:txBody>
      </p:sp>
      <p:pic>
        <p:nvPicPr>
          <p:cNvPr id="17" name="Picture 16">
            <a:extLst>
              <a:ext uri="{FF2B5EF4-FFF2-40B4-BE49-F238E27FC236}">
                <a16:creationId xmlns:a16="http://schemas.microsoft.com/office/drawing/2014/main" id="{3703EAD8-ED8A-47C9-AF53-0E5F14061E1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637369" y="5021585"/>
            <a:ext cx="439318" cy="312813"/>
          </a:xfrm>
          <a:prstGeom prst="rect">
            <a:avLst/>
          </a:prstGeom>
        </p:spPr>
      </p:pic>
      <p:pic>
        <p:nvPicPr>
          <p:cNvPr id="5" name="Picture 4">
            <a:extLst>
              <a:ext uri="{FF2B5EF4-FFF2-40B4-BE49-F238E27FC236}">
                <a16:creationId xmlns:a16="http://schemas.microsoft.com/office/drawing/2014/main" id="{6F83D16E-E0E9-E64B-A93F-B71822960CE7}"/>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351496" y="2984329"/>
            <a:ext cx="1450382" cy="711909"/>
          </a:xfrm>
          <a:prstGeom prst="rect">
            <a:avLst/>
          </a:prstGeom>
        </p:spPr>
      </p:pic>
      <p:pic>
        <p:nvPicPr>
          <p:cNvPr id="6" name="Picture 5">
            <a:extLst>
              <a:ext uri="{FF2B5EF4-FFF2-40B4-BE49-F238E27FC236}">
                <a16:creationId xmlns:a16="http://schemas.microsoft.com/office/drawing/2014/main" id="{C18AA1F5-10A1-0344-8CE7-FFA9A5658C8D}"/>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3695138" y="5961267"/>
            <a:ext cx="683161" cy="285220"/>
          </a:xfrm>
          <a:prstGeom prst="rect">
            <a:avLst/>
          </a:prstGeom>
        </p:spPr>
      </p:pic>
      <p:graphicFrame>
        <p:nvGraphicFramePr>
          <p:cNvPr id="29" name="Table 28">
            <a:extLst>
              <a:ext uri="{FF2B5EF4-FFF2-40B4-BE49-F238E27FC236}">
                <a16:creationId xmlns:a16="http://schemas.microsoft.com/office/drawing/2014/main" id="{17110BDE-5852-734B-A0CB-F422CC2CE9D8}"/>
              </a:ext>
            </a:extLst>
          </p:cNvPr>
          <p:cNvGraphicFramePr>
            <a:graphicFrameLocks noGrp="1"/>
          </p:cNvGraphicFramePr>
          <p:nvPr/>
        </p:nvGraphicFramePr>
        <p:xfrm>
          <a:off x="1346035" y="3513430"/>
          <a:ext cx="9858375" cy="259080"/>
        </p:xfrm>
        <a:graphic>
          <a:graphicData uri="http://schemas.openxmlformats.org/drawingml/2006/table">
            <a:tbl>
              <a:tblPr firstRow="1" bandRow="1">
                <a:tableStyleId>{5C22544A-7EE6-4342-B048-85BDC9FD1C3A}</a:tableStyleId>
              </a:tblPr>
              <a:tblGrid>
                <a:gridCol w="2228850">
                  <a:extLst>
                    <a:ext uri="{9D8B030D-6E8A-4147-A177-3AD203B41FA5}">
                      <a16:colId xmlns:a16="http://schemas.microsoft.com/office/drawing/2014/main" val="2064562808"/>
                    </a:ext>
                  </a:extLst>
                </a:gridCol>
                <a:gridCol w="5048250">
                  <a:extLst>
                    <a:ext uri="{9D8B030D-6E8A-4147-A177-3AD203B41FA5}">
                      <a16:colId xmlns:a16="http://schemas.microsoft.com/office/drawing/2014/main" val="2020314974"/>
                    </a:ext>
                  </a:extLst>
                </a:gridCol>
                <a:gridCol w="2581275">
                  <a:extLst>
                    <a:ext uri="{9D8B030D-6E8A-4147-A177-3AD203B41FA5}">
                      <a16:colId xmlns:a16="http://schemas.microsoft.com/office/drawing/2014/main" val="1743705879"/>
                    </a:ext>
                  </a:extLst>
                </a:gridCol>
              </a:tblGrid>
              <a:tr h="226445">
                <a:tc>
                  <a:txBody>
                    <a:bodyPr/>
                    <a:lstStyle/>
                    <a:p>
                      <a:r>
                        <a:rPr lang="en-US" sz="1100" b="0" dirty="0">
                          <a:solidFill>
                            <a:schemeClr val="tx1"/>
                          </a:solidFill>
                          <a:latin typeface="Open Sans Light" pitchFamily="34" charset="0"/>
                          <a:ea typeface="Open Sans Light" pitchFamily="34" charset="0"/>
                          <a:cs typeface="Open Sans Light" pitchFamily="34" charset="0"/>
                        </a:rPr>
                        <a:t>Yossi Appelbaum</a:t>
                      </a:r>
                    </a:p>
                  </a:txBody>
                  <a:tcPr anchor="ctr">
                    <a:solidFill>
                      <a:schemeClr val="bg1"/>
                    </a:solidFill>
                  </a:tcPr>
                </a:tc>
                <a:tc>
                  <a:txBody>
                    <a:bodyPr/>
                    <a:lstStyle/>
                    <a:p>
                      <a:r>
                        <a:rPr lang="en-US" sz="1100" b="0" dirty="0">
                          <a:solidFill>
                            <a:schemeClr val="tx1"/>
                          </a:solidFill>
                          <a:latin typeface="Open Sans Light" pitchFamily="34" charset="0"/>
                          <a:ea typeface="Open Sans Light" pitchFamily="34" charset="0"/>
                          <a:cs typeface="Open Sans Light" pitchFamily="34" charset="0"/>
                        </a:rPr>
                        <a:t>                          (Acq by Harman)</a:t>
                      </a:r>
                    </a:p>
                  </a:txBody>
                  <a:tcPr anchor="ctr">
                    <a:solidFill>
                      <a:schemeClr val="bg1"/>
                    </a:solidFill>
                  </a:tcPr>
                </a:tc>
                <a:tc>
                  <a:txBody>
                    <a:bodyPr/>
                    <a:lstStyle/>
                    <a:p>
                      <a:r>
                        <a:rPr lang="en-US" sz="1100" b="0" dirty="0">
                          <a:solidFill>
                            <a:schemeClr val="tx1"/>
                          </a:solidFill>
                          <a:latin typeface="Open Sans Light" pitchFamily="34" charset="0"/>
                          <a:ea typeface="Open Sans Light" pitchFamily="34" charset="0"/>
                          <a:cs typeface="Open Sans Light" pitchFamily="34" charset="0"/>
                        </a:rPr>
                        <a:t>Sepio</a:t>
                      </a:r>
                    </a:p>
                  </a:txBody>
                  <a:tcPr anchor="ctr">
                    <a:solidFill>
                      <a:schemeClr val="bg1"/>
                    </a:solidFill>
                  </a:tcPr>
                </a:tc>
                <a:extLst>
                  <a:ext uri="{0D108BD9-81ED-4DB2-BD59-A6C34878D82A}">
                    <a16:rowId xmlns:a16="http://schemas.microsoft.com/office/drawing/2014/main" val="2984498244"/>
                  </a:ext>
                </a:extLst>
              </a:tr>
            </a:tbl>
          </a:graphicData>
        </a:graphic>
      </p:graphicFrame>
      <p:pic>
        <p:nvPicPr>
          <p:cNvPr id="3" name="Picture 2">
            <a:extLst>
              <a:ext uri="{FF2B5EF4-FFF2-40B4-BE49-F238E27FC236}">
                <a16:creationId xmlns:a16="http://schemas.microsoft.com/office/drawing/2014/main" id="{64AE11AA-7ED9-B845-9A13-EDA200F736C2}"/>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3760589" y="3507237"/>
            <a:ext cx="632196" cy="201336"/>
          </a:xfrm>
          <a:prstGeom prst="rect">
            <a:avLst/>
          </a:prstGeom>
        </p:spPr>
      </p:pic>
    </p:spTree>
    <p:extLst>
      <p:ext uri="{BB962C8B-B14F-4D97-AF65-F5344CB8AC3E}">
        <p14:creationId xmlns:p14="http://schemas.microsoft.com/office/powerpoint/2010/main" val="2148104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904928" y="1420799"/>
            <a:ext cx="5038671" cy="2391743"/>
          </a:xfrm>
          <a:prstGeom prst="rect">
            <a:avLst/>
          </a:prstGeom>
          <a:noFill/>
          <a:ln>
            <a:solidFill>
              <a:srgbClr val="CDD2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5" name="Chart 4">
            <a:extLst>
              <a:ext uri="{FF2B5EF4-FFF2-40B4-BE49-F238E27FC236}">
                <a16:creationId xmlns:a16="http://schemas.microsoft.com/office/drawing/2014/main" id="{05286CE2-0A61-3D42-AEC7-41902DF39943}"/>
              </a:ext>
            </a:extLst>
          </p:cNvPr>
          <p:cNvGraphicFramePr/>
          <p:nvPr>
            <p:extLst>
              <p:ext uri="{D42A27DB-BD31-4B8C-83A1-F6EECF244321}">
                <p14:modId xmlns:p14="http://schemas.microsoft.com/office/powerpoint/2010/main" val="541658375"/>
              </p:ext>
            </p:extLst>
          </p:nvPr>
        </p:nvGraphicFramePr>
        <p:xfrm>
          <a:off x="1091772" y="1859469"/>
          <a:ext cx="4737528" cy="165925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D68D6C6-C7F1-AF4A-9682-F7A8684A3383}"/>
              </a:ext>
            </a:extLst>
          </p:cNvPr>
          <p:cNvSpPr txBox="1"/>
          <p:nvPr/>
        </p:nvSpPr>
        <p:spPr>
          <a:xfrm>
            <a:off x="2126257" y="2206287"/>
            <a:ext cx="807524" cy="461665"/>
          </a:xfrm>
          <a:prstGeom prst="rect">
            <a:avLst/>
          </a:prstGeom>
          <a:solidFill>
            <a:schemeClr val="bg1"/>
          </a:solidFill>
          <a:ln w="3175">
            <a:solidFill>
              <a:schemeClr val="tx1">
                <a:lumMod val="50000"/>
                <a:lumOff val="50000"/>
              </a:schemeClr>
            </a:solidFill>
          </a:ln>
        </p:spPr>
        <p:txBody>
          <a:bodyPr wrap="square" rtlCol="0">
            <a:spAutoFit/>
          </a:bodyPr>
          <a:lstStyle/>
          <a:p>
            <a:pPr algn="r"/>
            <a:r>
              <a:rPr lang="en-US" sz="800" dirty="0">
                <a:solidFill>
                  <a:schemeClr val="tx1">
                    <a:lumMod val="50000"/>
                    <a:lumOff val="50000"/>
                  </a:schemeClr>
                </a:solidFill>
                <a:latin typeface="Open Sans" pitchFamily="34" charset="0"/>
                <a:ea typeface="Open Sans" pitchFamily="34" charset="0"/>
                <a:cs typeface="Open Sans" pitchFamily="34" charset="0"/>
              </a:rPr>
              <a:t>Hanaco lead</a:t>
            </a:r>
          </a:p>
          <a:p>
            <a:pPr algn="r"/>
            <a:r>
              <a:rPr lang="en-US" sz="800" dirty="0">
                <a:solidFill>
                  <a:schemeClr val="tx1">
                    <a:lumMod val="50000"/>
                    <a:lumOff val="50000"/>
                  </a:schemeClr>
                </a:solidFill>
                <a:latin typeface="Open Sans" pitchFamily="34" charset="0"/>
                <a:ea typeface="Open Sans" pitchFamily="34" charset="0"/>
                <a:cs typeface="Open Sans" pitchFamily="34" charset="0"/>
              </a:rPr>
              <a:t>Series A</a:t>
            </a:r>
          </a:p>
          <a:p>
            <a:pPr algn="r"/>
            <a:r>
              <a:rPr lang="en-US" sz="800" dirty="0">
                <a:solidFill>
                  <a:schemeClr val="tx1">
                    <a:lumMod val="50000"/>
                    <a:lumOff val="50000"/>
                  </a:schemeClr>
                </a:solidFill>
                <a:latin typeface="Open Sans" pitchFamily="34" charset="0"/>
                <a:ea typeface="Open Sans" pitchFamily="34" charset="0"/>
                <a:cs typeface="Open Sans" pitchFamily="34" charset="0"/>
              </a:rPr>
              <a:t>3/18</a:t>
            </a:r>
          </a:p>
        </p:txBody>
      </p:sp>
      <p:sp>
        <p:nvSpPr>
          <p:cNvPr id="7" name="TextBox 6">
            <a:extLst>
              <a:ext uri="{FF2B5EF4-FFF2-40B4-BE49-F238E27FC236}">
                <a16:creationId xmlns:a16="http://schemas.microsoft.com/office/drawing/2014/main" id="{E0448D52-514C-284F-8E1A-AFD6AEE7E1E2}"/>
              </a:ext>
            </a:extLst>
          </p:cNvPr>
          <p:cNvSpPr txBox="1"/>
          <p:nvPr/>
        </p:nvSpPr>
        <p:spPr>
          <a:xfrm>
            <a:off x="3408330" y="1933306"/>
            <a:ext cx="894209" cy="338554"/>
          </a:xfrm>
          <a:prstGeom prst="rect">
            <a:avLst/>
          </a:prstGeom>
          <a:solidFill>
            <a:schemeClr val="bg1"/>
          </a:solidFill>
          <a:ln w="3175">
            <a:solidFill>
              <a:schemeClr val="tx1">
                <a:lumMod val="50000"/>
                <a:lumOff val="50000"/>
              </a:schemeClr>
            </a:solidFill>
          </a:ln>
        </p:spPr>
        <p:txBody>
          <a:bodyPr wrap="square" rtlCol="0">
            <a:spAutoFit/>
          </a:bodyPr>
          <a:lstStyle/>
          <a:p>
            <a:pPr algn="r"/>
            <a:r>
              <a:rPr lang="en-US" sz="800" dirty="0">
                <a:solidFill>
                  <a:schemeClr val="tx1">
                    <a:lumMod val="50000"/>
                    <a:lumOff val="50000"/>
                  </a:schemeClr>
                </a:solidFill>
                <a:latin typeface="Open Sans" pitchFamily="34" charset="0"/>
                <a:ea typeface="Open Sans" pitchFamily="34" charset="0"/>
                <a:cs typeface="Open Sans" pitchFamily="34" charset="0"/>
              </a:rPr>
              <a:t>$40m Series B</a:t>
            </a:r>
          </a:p>
          <a:p>
            <a:pPr algn="r"/>
            <a:r>
              <a:rPr lang="en-US" sz="800" dirty="0">
                <a:solidFill>
                  <a:schemeClr val="tx1">
                    <a:lumMod val="50000"/>
                    <a:lumOff val="50000"/>
                  </a:schemeClr>
                </a:solidFill>
                <a:latin typeface="Open Sans" pitchFamily="34" charset="0"/>
                <a:ea typeface="Open Sans" pitchFamily="34" charset="0"/>
                <a:cs typeface="Open Sans" pitchFamily="34" charset="0"/>
              </a:rPr>
              <a:t>Q3 2019</a:t>
            </a:r>
          </a:p>
        </p:txBody>
      </p:sp>
      <p:graphicFrame>
        <p:nvGraphicFramePr>
          <p:cNvPr id="9" name="Chart 8">
            <a:extLst>
              <a:ext uri="{FF2B5EF4-FFF2-40B4-BE49-F238E27FC236}">
                <a16:creationId xmlns:a16="http://schemas.microsoft.com/office/drawing/2014/main" id="{15131FA2-E519-5743-8768-2259745AFF78}"/>
              </a:ext>
            </a:extLst>
          </p:cNvPr>
          <p:cNvGraphicFramePr/>
          <p:nvPr>
            <p:extLst>
              <p:ext uri="{D42A27DB-BD31-4B8C-83A1-F6EECF244321}">
                <p14:modId xmlns:p14="http://schemas.microsoft.com/office/powerpoint/2010/main" val="3211784184"/>
              </p:ext>
            </p:extLst>
          </p:nvPr>
        </p:nvGraphicFramePr>
        <p:xfrm>
          <a:off x="6360793" y="1859469"/>
          <a:ext cx="4735295" cy="164020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B8D5CAB9-5528-3F40-9DAA-465642D13490}"/>
              </a:ext>
            </a:extLst>
          </p:cNvPr>
          <p:cNvSpPr txBox="1"/>
          <p:nvPr/>
        </p:nvSpPr>
        <p:spPr>
          <a:xfrm>
            <a:off x="7445944" y="2373035"/>
            <a:ext cx="892327" cy="338554"/>
          </a:xfrm>
          <a:prstGeom prst="rect">
            <a:avLst/>
          </a:prstGeom>
          <a:solidFill>
            <a:schemeClr val="bg1"/>
          </a:solidFill>
          <a:ln w="3175">
            <a:solidFill>
              <a:schemeClr val="tx1">
                <a:lumMod val="50000"/>
                <a:lumOff val="50000"/>
              </a:schemeClr>
            </a:solidFill>
          </a:ln>
        </p:spPr>
        <p:txBody>
          <a:bodyPr wrap="square" rtlCol="0">
            <a:spAutoFit/>
          </a:bodyPr>
          <a:lstStyle/>
          <a:p>
            <a:r>
              <a:rPr lang="en-US" sz="800" dirty="0">
                <a:solidFill>
                  <a:schemeClr val="tx1">
                    <a:lumMod val="50000"/>
                    <a:lumOff val="50000"/>
                  </a:schemeClr>
                </a:solidFill>
                <a:latin typeface="Open Sans" pitchFamily="34" charset="0"/>
                <a:ea typeface="Open Sans" pitchFamily="34" charset="0"/>
                <a:cs typeface="Open Sans" pitchFamily="34" charset="0"/>
              </a:rPr>
              <a:t>Hanaco lead</a:t>
            </a:r>
          </a:p>
          <a:p>
            <a:r>
              <a:rPr lang="en-US" sz="800" dirty="0">
                <a:solidFill>
                  <a:schemeClr val="tx1">
                    <a:lumMod val="50000"/>
                    <a:lumOff val="50000"/>
                  </a:schemeClr>
                </a:solidFill>
                <a:latin typeface="Open Sans" pitchFamily="34" charset="0"/>
                <a:ea typeface="Open Sans" pitchFamily="34" charset="0"/>
                <a:cs typeface="Open Sans" pitchFamily="34" charset="0"/>
              </a:rPr>
              <a:t>Series A 10/18</a:t>
            </a:r>
          </a:p>
        </p:txBody>
      </p:sp>
      <p:sp>
        <p:nvSpPr>
          <p:cNvPr id="11" name="TextBox 10">
            <a:extLst>
              <a:ext uri="{FF2B5EF4-FFF2-40B4-BE49-F238E27FC236}">
                <a16:creationId xmlns:a16="http://schemas.microsoft.com/office/drawing/2014/main" id="{810E2740-D46C-D84C-A5DA-2817E9257464}"/>
              </a:ext>
            </a:extLst>
          </p:cNvPr>
          <p:cNvSpPr txBox="1"/>
          <p:nvPr/>
        </p:nvSpPr>
        <p:spPr>
          <a:xfrm>
            <a:off x="8508298" y="2034481"/>
            <a:ext cx="892327" cy="338554"/>
          </a:xfrm>
          <a:prstGeom prst="rect">
            <a:avLst/>
          </a:prstGeom>
          <a:solidFill>
            <a:schemeClr val="bg1"/>
          </a:solidFill>
          <a:ln w="3175">
            <a:solidFill>
              <a:schemeClr val="tx1">
                <a:lumMod val="50000"/>
                <a:lumOff val="50000"/>
              </a:schemeClr>
            </a:solidFill>
          </a:ln>
        </p:spPr>
        <p:txBody>
          <a:bodyPr wrap="square" rtlCol="0">
            <a:spAutoFit/>
          </a:bodyPr>
          <a:lstStyle/>
          <a:p>
            <a:r>
              <a:rPr lang="en-US" sz="800" dirty="0">
                <a:solidFill>
                  <a:schemeClr val="tx1">
                    <a:lumMod val="50000"/>
                    <a:lumOff val="50000"/>
                  </a:schemeClr>
                </a:solidFill>
                <a:latin typeface="Open Sans" pitchFamily="34" charset="0"/>
                <a:ea typeface="Open Sans" pitchFamily="34" charset="0"/>
                <a:cs typeface="Open Sans" pitchFamily="34" charset="0"/>
              </a:rPr>
              <a:t>$30m Series B</a:t>
            </a:r>
          </a:p>
          <a:p>
            <a:r>
              <a:rPr lang="en-US" sz="800" dirty="0">
                <a:solidFill>
                  <a:schemeClr val="tx1">
                    <a:lumMod val="50000"/>
                    <a:lumOff val="50000"/>
                  </a:schemeClr>
                </a:solidFill>
                <a:latin typeface="Open Sans" pitchFamily="34" charset="0"/>
                <a:ea typeface="Open Sans" pitchFamily="34" charset="0"/>
                <a:cs typeface="Open Sans" pitchFamily="34" charset="0"/>
              </a:rPr>
              <a:t>Q2 2019</a:t>
            </a:r>
          </a:p>
        </p:txBody>
      </p:sp>
      <p:sp>
        <p:nvSpPr>
          <p:cNvPr id="12" name="Rectangle 11">
            <a:extLst>
              <a:ext uri="{FF2B5EF4-FFF2-40B4-BE49-F238E27FC236}">
                <a16:creationId xmlns:a16="http://schemas.microsoft.com/office/drawing/2014/main" id="{A1175C95-CD30-8240-9FF8-2DEBBB00EBA8}"/>
              </a:ext>
            </a:extLst>
          </p:cNvPr>
          <p:cNvSpPr/>
          <p:nvPr/>
        </p:nvSpPr>
        <p:spPr>
          <a:xfrm>
            <a:off x="6358560" y="3517859"/>
            <a:ext cx="4737528" cy="2756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65000"/>
                    <a:lumOff val="35000"/>
                  </a:schemeClr>
                </a:solidFill>
              </a:rPr>
              <a:t>Launching own supply chain and warehouse</a:t>
            </a:r>
          </a:p>
        </p:txBody>
      </p:sp>
      <p:graphicFrame>
        <p:nvGraphicFramePr>
          <p:cNvPr id="13" name="Chart 12">
            <a:extLst>
              <a:ext uri="{FF2B5EF4-FFF2-40B4-BE49-F238E27FC236}">
                <a16:creationId xmlns:a16="http://schemas.microsoft.com/office/drawing/2014/main" id="{1662C105-9923-014A-B725-18BB5CD80637}"/>
              </a:ext>
            </a:extLst>
          </p:cNvPr>
          <p:cNvGraphicFramePr/>
          <p:nvPr>
            <p:extLst>
              <p:ext uri="{D42A27DB-BD31-4B8C-83A1-F6EECF244321}">
                <p14:modId xmlns:p14="http://schemas.microsoft.com/office/powerpoint/2010/main" val="349723785"/>
              </p:ext>
            </p:extLst>
          </p:nvPr>
        </p:nvGraphicFramePr>
        <p:xfrm>
          <a:off x="1091772" y="4429125"/>
          <a:ext cx="4737528" cy="1642848"/>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0B3BE740-1A8D-674F-A62D-ADA31B4C987B}"/>
              </a:ext>
            </a:extLst>
          </p:cNvPr>
          <p:cNvSpPr txBox="1"/>
          <p:nvPr/>
        </p:nvSpPr>
        <p:spPr>
          <a:xfrm>
            <a:off x="2177642" y="4852650"/>
            <a:ext cx="883922" cy="338554"/>
          </a:xfrm>
          <a:prstGeom prst="rect">
            <a:avLst/>
          </a:prstGeom>
          <a:solidFill>
            <a:schemeClr val="bg1"/>
          </a:solidFill>
          <a:ln w="3175">
            <a:solidFill>
              <a:schemeClr val="tx1">
                <a:lumMod val="50000"/>
                <a:lumOff val="50000"/>
              </a:schemeClr>
            </a:solidFill>
          </a:ln>
        </p:spPr>
        <p:txBody>
          <a:bodyPr wrap="square" rtlCol="0">
            <a:spAutoFit/>
          </a:bodyPr>
          <a:lstStyle/>
          <a:p>
            <a:r>
              <a:rPr lang="en-US" sz="800" dirty="0">
                <a:solidFill>
                  <a:schemeClr val="tx1">
                    <a:lumMod val="50000"/>
                    <a:lumOff val="50000"/>
                  </a:schemeClr>
                </a:solidFill>
                <a:latin typeface="Open Sans" pitchFamily="34" charset="0"/>
                <a:ea typeface="Open Sans" pitchFamily="34" charset="0"/>
                <a:cs typeface="Open Sans" pitchFamily="34" charset="0"/>
              </a:rPr>
              <a:t>Hanaco lead</a:t>
            </a:r>
          </a:p>
          <a:p>
            <a:r>
              <a:rPr lang="en-US" sz="800" dirty="0">
                <a:solidFill>
                  <a:schemeClr val="tx1">
                    <a:lumMod val="50000"/>
                    <a:lumOff val="50000"/>
                  </a:schemeClr>
                </a:solidFill>
                <a:latin typeface="Open Sans" pitchFamily="34" charset="0"/>
                <a:ea typeface="Open Sans" pitchFamily="34" charset="0"/>
                <a:cs typeface="Open Sans" pitchFamily="34" charset="0"/>
              </a:rPr>
              <a:t>Series A I 8.18</a:t>
            </a:r>
          </a:p>
        </p:txBody>
      </p:sp>
      <p:sp>
        <p:nvSpPr>
          <p:cNvPr id="15" name="TextBox 14">
            <a:extLst>
              <a:ext uri="{FF2B5EF4-FFF2-40B4-BE49-F238E27FC236}">
                <a16:creationId xmlns:a16="http://schemas.microsoft.com/office/drawing/2014/main" id="{E0A4A62A-E3F8-B34E-9C2C-914CA1588204}"/>
              </a:ext>
            </a:extLst>
          </p:cNvPr>
          <p:cNvSpPr txBox="1"/>
          <p:nvPr/>
        </p:nvSpPr>
        <p:spPr>
          <a:xfrm>
            <a:off x="2642747" y="5283471"/>
            <a:ext cx="923122" cy="338554"/>
          </a:xfrm>
          <a:prstGeom prst="rect">
            <a:avLst/>
          </a:prstGeom>
          <a:solidFill>
            <a:schemeClr val="bg1"/>
          </a:solidFill>
          <a:ln w="3175">
            <a:solidFill>
              <a:schemeClr val="tx1">
                <a:lumMod val="50000"/>
                <a:lumOff val="50000"/>
              </a:schemeClr>
            </a:solidFill>
          </a:ln>
        </p:spPr>
        <p:txBody>
          <a:bodyPr wrap="square" rtlCol="0">
            <a:spAutoFit/>
          </a:bodyPr>
          <a:lstStyle/>
          <a:p>
            <a:r>
              <a:rPr lang="en-US" sz="800" dirty="0">
                <a:solidFill>
                  <a:schemeClr val="tx1">
                    <a:lumMod val="50000"/>
                    <a:lumOff val="50000"/>
                  </a:schemeClr>
                </a:solidFill>
                <a:latin typeface="Open Sans" pitchFamily="34" charset="0"/>
                <a:ea typeface="Open Sans" pitchFamily="34" charset="0"/>
                <a:cs typeface="Open Sans" pitchFamily="34" charset="0"/>
              </a:rPr>
              <a:t>$6M Series A II 10.18</a:t>
            </a:r>
          </a:p>
        </p:txBody>
      </p:sp>
      <p:graphicFrame>
        <p:nvGraphicFramePr>
          <p:cNvPr id="17" name="Chart 16">
            <a:extLst>
              <a:ext uri="{FF2B5EF4-FFF2-40B4-BE49-F238E27FC236}">
                <a16:creationId xmlns:a16="http://schemas.microsoft.com/office/drawing/2014/main" id="{9F046F8D-EB34-F24C-B631-B86AB383997F}"/>
              </a:ext>
            </a:extLst>
          </p:cNvPr>
          <p:cNvGraphicFramePr/>
          <p:nvPr>
            <p:extLst>
              <p:ext uri="{D42A27DB-BD31-4B8C-83A1-F6EECF244321}">
                <p14:modId xmlns:p14="http://schemas.microsoft.com/office/powerpoint/2010/main" val="2271779468"/>
              </p:ext>
            </p:extLst>
          </p:nvPr>
        </p:nvGraphicFramePr>
        <p:xfrm>
          <a:off x="6358560" y="4495800"/>
          <a:ext cx="4737528" cy="1583866"/>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E09E15FB-B5B4-B642-A9CD-9F6230E7BE5F}"/>
              </a:ext>
            </a:extLst>
          </p:cNvPr>
          <p:cNvSpPr txBox="1"/>
          <p:nvPr/>
        </p:nvSpPr>
        <p:spPr>
          <a:xfrm>
            <a:off x="7731428" y="4861830"/>
            <a:ext cx="1016818" cy="338554"/>
          </a:xfrm>
          <a:prstGeom prst="rect">
            <a:avLst/>
          </a:prstGeom>
          <a:solidFill>
            <a:schemeClr val="bg1"/>
          </a:solidFill>
          <a:ln w="3175">
            <a:solidFill>
              <a:schemeClr val="tx1">
                <a:lumMod val="50000"/>
                <a:lumOff val="50000"/>
              </a:schemeClr>
            </a:solidFill>
          </a:ln>
        </p:spPr>
        <p:txBody>
          <a:bodyPr wrap="square" rtlCol="0">
            <a:spAutoFit/>
          </a:bodyPr>
          <a:lstStyle/>
          <a:p>
            <a:r>
              <a:rPr lang="en-US" sz="800" dirty="0">
                <a:solidFill>
                  <a:schemeClr val="tx1">
                    <a:lumMod val="50000"/>
                    <a:lumOff val="50000"/>
                  </a:schemeClr>
                </a:solidFill>
                <a:latin typeface="Open Sans" pitchFamily="34" charset="0"/>
                <a:ea typeface="Open Sans" pitchFamily="34" charset="0"/>
                <a:cs typeface="Open Sans" pitchFamily="34" charset="0"/>
              </a:rPr>
              <a:t>Hanaco lead</a:t>
            </a:r>
          </a:p>
          <a:p>
            <a:r>
              <a:rPr lang="en-US" sz="800" dirty="0">
                <a:solidFill>
                  <a:schemeClr val="tx1">
                    <a:lumMod val="50000"/>
                    <a:lumOff val="50000"/>
                  </a:schemeClr>
                </a:solidFill>
                <a:latin typeface="Open Sans" pitchFamily="34" charset="0"/>
                <a:ea typeface="Open Sans" pitchFamily="34" charset="0"/>
                <a:cs typeface="Open Sans" pitchFamily="34" charset="0"/>
              </a:rPr>
              <a:t>$2.5m Seed 6.19</a:t>
            </a:r>
          </a:p>
        </p:txBody>
      </p:sp>
      <p:sp>
        <p:nvSpPr>
          <p:cNvPr id="2" name="TextBox 1">
            <a:extLst>
              <a:ext uri="{FF2B5EF4-FFF2-40B4-BE49-F238E27FC236}">
                <a16:creationId xmlns:a16="http://schemas.microsoft.com/office/drawing/2014/main" id="{890033DF-C7EE-D447-BAE3-CA16B7431F80}"/>
              </a:ext>
            </a:extLst>
          </p:cNvPr>
          <p:cNvSpPr txBox="1"/>
          <p:nvPr/>
        </p:nvSpPr>
        <p:spPr>
          <a:xfrm>
            <a:off x="-17220" y="888768"/>
            <a:ext cx="12209220" cy="430887"/>
          </a:xfrm>
          <a:prstGeom prst="rect">
            <a:avLst/>
          </a:prstGeom>
          <a:noFill/>
        </p:spPr>
        <p:txBody>
          <a:bodyPr wrap="square" rtlCol="0">
            <a:spAutoFit/>
          </a:bodyPr>
          <a:lstStyle/>
          <a:p>
            <a:pPr algn="ctr"/>
            <a:r>
              <a:rPr lang="en-US" sz="1100" dirty="0">
                <a:solidFill>
                  <a:schemeClr val="tx1">
                    <a:lumMod val="50000"/>
                    <a:lumOff val="50000"/>
                  </a:schemeClr>
                </a:solidFill>
                <a:latin typeface="Open Sans" pitchFamily="34" charset="0"/>
                <a:ea typeface="Open Sans" pitchFamily="34" charset="0"/>
                <a:cs typeface="Open Sans" pitchFamily="34" charset="0"/>
              </a:rPr>
              <a:t>Hanaco actively tracks portfolio performance across a variety of metrics</a:t>
            </a:r>
          </a:p>
          <a:p>
            <a:pPr algn="ctr"/>
            <a:r>
              <a:rPr lang="en-US" sz="1100" dirty="0">
                <a:solidFill>
                  <a:schemeClr val="tx1">
                    <a:lumMod val="50000"/>
                    <a:lumOff val="50000"/>
                  </a:schemeClr>
                </a:solidFill>
                <a:latin typeface="Open Sans" pitchFamily="34" charset="0"/>
                <a:ea typeface="Open Sans" pitchFamily="34" charset="0"/>
                <a:cs typeface="Open Sans" pitchFamily="34" charset="0"/>
              </a:rPr>
              <a:t> See below for examples of Revenue</a:t>
            </a:r>
          </a:p>
        </p:txBody>
      </p:sp>
      <p:pic>
        <p:nvPicPr>
          <p:cNvPr id="20" name="Picture 2"/>
          <p:cNvPicPr>
            <a:picLocks noChangeAspect="1" noChangeArrowheads="1"/>
          </p:cNvPicPr>
          <p:nvPr/>
        </p:nvPicPr>
        <p:blipFill>
          <a:blip r:embed="rId6"/>
          <a:srcRect/>
          <a:stretch>
            <a:fillRect/>
          </a:stretch>
        </p:blipFill>
        <p:spPr bwMode="auto">
          <a:xfrm>
            <a:off x="2544845" y="1613145"/>
            <a:ext cx="1731840" cy="196799"/>
          </a:xfrm>
          <a:prstGeom prst="rect">
            <a:avLst/>
          </a:prstGeom>
          <a:noFill/>
          <a:ln w="9525">
            <a:noFill/>
            <a:miter lim="800000"/>
            <a:headEnd/>
            <a:tailEnd/>
          </a:ln>
        </p:spPr>
      </p:pic>
      <p:pic>
        <p:nvPicPr>
          <p:cNvPr id="9217" name="Picture 1" descr="D:\Projects\Companies\Hanaco\Hanaco\Newsletter Q2-2019\Logos_Namoogo.jpg"/>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104694" y="3536909"/>
            <a:ext cx="1699804" cy="218483"/>
          </a:xfrm>
          <a:prstGeom prst="rect">
            <a:avLst/>
          </a:prstGeom>
          <a:noFill/>
        </p:spPr>
      </p:pic>
      <p:sp>
        <p:nvSpPr>
          <p:cNvPr id="24" name="23 Rectángulo"/>
          <p:cNvSpPr/>
          <p:nvPr/>
        </p:nvSpPr>
        <p:spPr>
          <a:xfrm>
            <a:off x="904928" y="3960848"/>
            <a:ext cx="5038671" cy="2391743"/>
          </a:xfrm>
          <a:prstGeom prst="rect">
            <a:avLst/>
          </a:prstGeom>
          <a:noFill/>
          <a:ln>
            <a:solidFill>
              <a:srgbClr val="CDD2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5" name="Imagen 8"/>
          <p:cNvPicPr>
            <a:picLocks noChangeAspect="1" noChangeArrowheads="1"/>
          </p:cNvPicPr>
          <p:nvPr/>
        </p:nvPicPr>
        <p:blipFill>
          <a:blip r:embed="rId8"/>
          <a:srcRect/>
          <a:stretch>
            <a:fillRect/>
          </a:stretch>
        </p:blipFill>
        <p:spPr bwMode="auto">
          <a:xfrm>
            <a:off x="3104308" y="4029760"/>
            <a:ext cx="626871" cy="466040"/>
          </a:xfrm>
          <a:prstGeom prst="rect">
            <a:avLst/>
          </a:prstGeom>
          <a:noFill/>
          <a:ln w="9525">
            <a:noFill/>
            <a:miter lim="800000"/>
            <a:headEnd/>
            <a:tailEnd/>
          </a:ln>
        </p:spPr>
      </p:pic>
      <p:sp>
        <p:nvSpPr>
          <p:cNvPr id="26" name="25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26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27</a:t>
            </a:fld>
            <a:endParaRPr lang="es-ES" sz="1050" dirty="0">
              <a:latin typeface="Open Sans ExtraBold" pitchFamily="34" charset="0"/>
              <a:ea typeface="Open Sans ExtraBold" pitchFamily="34" charset="0"/>
              <a:cs typeface="Open Sans ExtraBold" pitchFamily="34" charset="0"/>
            </a:endParaRPr>
          </a:p>
        </p:txBody>
      </p:sp>
      <p:sp>
        <p:nvSpPr>
          <p:cNvPr id="28" name="27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pic>
        <p:nvPicPr>
          <p:cNvPr id="29"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29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33" name="32 Conector recto"/>
          <p:cNvCxnSpPr/>
          <p:nvPr/>
        </p:nvCxnSpPr>
        <p:spPr>
          <a:xfrm>
            <a:off x="1072722" y="3499675"/>
            <a:ext cx="4737528" cy="0"/>
          </a:xfrm>
          <a:prstGeom prst="line">
            <a:avLst/>
          </a:prstGeom>
          <a:ln w="19050">
            <a:solidFill>
              <a:srgbClr val="CDD2E5"/>
            </a:solidFill>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a:off x="1072722" y="6071973"/>
            <a:ext cx="4737528" cy="0"/>
          </a:xfrm>
          <a:prstGeom prst="line">
            <a:avLst/>
          </a:prstGeom>
          <a:ln w="19050">
            <a:solidFill>
              <a:srgbClr val="CDD2E5"/>
            </a:solidFill>
          </a:ln>
        </p:spPr>
        <p:style>
          <a:lnRef idx="1">
            <a:schemeClr val="accent1"/>
          </a:lnRef>
          <a:fillRef idx="0">
            <a:schemeClr val="accent1"/>
          </a:fillRef>
          <a:effectRef idx="0">
            <a:schemeClr val="accent1"/>
          </a:effectRef>
          <a:fontRef idx="minor">
            <a:schemeClr val="tx1"/>
          </a:fontRef>
        </p:style>
      </p:cxnSp>
      <p:sp>
        <p:nvSpPr>
          <p:cNvPr id="35" name="34 Rectángulo"/>
          <p:cNvSpPr/>
          <p:nvPr/>
        </p:nvSpPr>
        <p:spPr>
          <a:xfrm>
            <a:off x="6190766" y="1420799"/>
            <a:ext cx="5038671" cy="2391743"/>
          </a:xfrm>
          <a:prstGeom prst="rect">
            <a:avLst/>
          </a:prstGeom>
          <a:noFill/>
          <a:ln>
            <a:solidFill>
              <a:srgbClr val="CDD2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36" name="35 Conector recto"/>
          <p:cNvCxnSpPr/>
          <p:nvPr/>
        </p:nvCxnSpPr>
        <p:spPr>
          <a:xfrm>
            <a:off x="6358560" y="3499675"/>
            <a:ext cx="4737528" cy="0"/>
          </a:xfrm>
          <a:prstGeom prst="line">
            <a:avLst/>
          </a:prstGeom>
          <a:ln w="19050">
            <a:solidFill>
              <a:srgbClr val="CDD2E5"/>
            </a:solidFill>
          </a:ln>
        </p:spPr>
        <p:style>
          <a:lnRef idx="1">
            <a:schemeClr val="accent1"/>
          </a:lnRef>
          <a:fillRef idx="0">
            <a:schemeClr val="accent1"/>
          </a:fillRef>
          <a:effectRef idx="0">
            <a:schemeClr val="accent1"/>
          </a:effectRef>
          <a:fontRef idx="minor">
            <a:schemeClr val="tx1"/>
          </a:fontRef>
        </p:style>
      </p:cxnSp>
      <p:pic>
        <p:nvPicPr>
          <p:cNvPr id="37" name="Picture 39" descr="D:\Projects\Companies\Hanaco\Cheetah\Cheetah-NewLogo.png"/>
          <p:cNvPicPr>
            <a:picLocks noChangeAspect="1" noChangeArrowheads="1"/>
          </p:cNvPicPr>
          <p:nvPr/>
        </p:nvPicPr>
        <p:blipFill>
          <a:blip r:embed="rId10"/>
          <a:srcRect/>
          <a:stretch>
            <a:fillRect/>
          </a:stretch>
        </p:blipFill>
        <p:spPr bwMode="auto">
          <a:xfrm>
            <a:off x="8230618" y="1557844"/>
            <a:ext cx="993775" cy="311150"/>
          </a:xfrm>
          <a:prstGeom prst="rect">
            <a:avLst/>
          </a:prstGeom>
          <a:noFill/>
          <a:ln w="9525">
            <a:noFill/>
            <a:miter lim="800000"/>
            <a:headEnd/>
            <a:tailEnd/>
          </a:ln>
        </p:spPr>
      </p:pic>
      <p:sp>
        <p:nvSpPr>
          <p:cNvPr id="38" name="37 Rectángulo"/>
          <p:cNvSpPr/>
          <p:nvPr/>
        </p:nvSpPr>
        <p:spPr>
          <a:xfrm>
            <a:off x="6190766" y="3960848"/>
            <a:ext cx="5038671" cy="2391743"/>
          </a:xfrm>
          <a:prstGeom prst="rect">
            <a:avLst/>
          </a:prstGeom>
          <a:noFill/>
          <a:ln>
            <a:solidFill>
              <a:srgbClr val="CDD2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3" name="Title 1">
            <a:extLst>
              <a:ext uri="{FF2B5EF4-FFF2-40B4-BE49-F238E27FC236}">
                <a16:creationId xmlns:a16="http://schemas.microsoft.com/office/drawing/2014/main" id="{6728AA5E-4242-E845-B8EE-166D2D95C546}"/>
              </a:ext>
            </a:extLst>
          </p:cNvPr>
          <p:cNvSpPr txBox="1">
            <a:spLocks/>
          </p:cNvSpPr>
          <p:nvPr/>
        </p:nvSpPr>
        <p:spPr>
          <a:xfrm>
            <a:off x="0" y="57150"/>
            <a:ext cx="12192000" cy="1043220"/>
          </a:xfrm>
          <a:prstGeom prst="rect">
            <a:avLst/>
          </a:prstGeom>
        </p:spPr>
        <p:txBody>
          <a:bodyPr vert="horz" lIns="91440" tIns="45720" rIns="91440" bIns="45720" rtlCol="0" anchor="ctr">
            <a:normAutofit/>
          </a:bodyPr>
          <a:lstStyle/>
          <a:p>
            <a:pPr lvl="0" algn="ctr">
              <a:lnSpc>
                <a:spcPct val="90000"/>
              </a:lnSpc>
              <a:spcBef>
                <a:spcPct val="0"/>
              </a:spcBef>
            </a:pPr>
            <a:r>
              <a:rPr lang="en-US" sz="2400" dirty="0">
                <a:latin typeface="Open Sans ExtraBold" pitchFamily="34" charset="0"/>
                <a:ea typeface="Open Sans ExtraBold" pitchFamily="34" charset="0"/>
                <a:cs typeface="Open Sans ExtraBold" pitchFamily="34" charset="0"/>
              </a:rPr>
              <a:t>HANACO VENTURES PORTFOLIO REVENUE PERFORMANCE</a:t>
            </a:r>
          </a:p>
        </p:txBody>
      </p:sp>
      <p:pic>
        <p:nvPicPr>
          <p:cNvPr id="11266" name="Picture 2" descr="Resultado de imagen para citrosuco logo"/>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3047158" y="6129167"/>
            <a:ext cx="730421" cy="194849"/>
          </a:xfrm>
          <a:prstGeom prst="rect">
            <a:avLst/>
          </a:prstGeom>
          <a:noFill/>
        </p:spPr>
      </p:pic>
      <p:pic>
        <p:nvPicPr>
          <p:cNvPr id="44" name="Picture 3" descr="D:\Projects\Companies\Hanaco\Hanaco\Newsletter Q1-2019\Namogoo_Logos.jpg"/>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2842598" y="3548063"/>
            <a:ext cx="2919884" cy="205108"/>
          </a:xfrm>
          <a:prstGeom prst="rect">
            <a:avLst/>
          </a:prstGeom>
          <a:noFill/>
        </p:spPr>
      </p:pic>
      <p:cxnSp>
        <p:nvCxnSpPr>
          <p:cNvPr id="39" name="38 Conector recto"/>
          <p:cNvCxnSpPr/>
          <p:nvPr/>
        </p:nvCxnSpPr>
        <p:spPr>
          <a:xfrm>
            <a:off x="6358560" y="6071973"/>
            <a:ext cx="4737528" cy="0"/>
          </a:xfrm>
          <a:prstGeom prst="line">
            <a:avLst/>
          </a:prstGeom>
          <a:ln w="19050">
            <a:solidFill>
              <a:srgbClr val="CDD2E5"/>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FD103028-F8A9-2B41-84CF-D1BC49AAA9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45516" y="6134690"/>
            <a:ext cx="616098" cy="2158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C59E1DC0-402A-7B49-A3A3-4834D9573D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99827" y="6115650"/>
            <a:ext cx="740010" cy="2539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3F0A2C4-ADD7-3543-9747-2E811CA3575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73070" y="6027486"/>
            <a:ext cx="821078" cy="4302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1926F43-DC40-A14B-A77B-B4A20922BCE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67293" y="6110125"/>
            <a:ext cx="742997" cy="26496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52C34A05-0306-6B4D-967A-64F1EB37073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88133" y="6147603"/>
            <a:ext cx="496214" cy="1900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29E0DA-E1CA-724F-BE5A-DBE3E2DFD11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15969" y="6123501"/>
            <a:ext cx="366485" cy="2382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2">
            <a:extLst>
              <a:ext uri="{FF2B5EF4-FFF2-40B4-BE49-F238E27FC236}">
                <a16:creationId xmlns:a16="http://schemas.microsoft.com/office/drawing/2014/main" id="{1CCAC719-CA43-4340-8F33-CE67438C16CC}"/>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8215592" y="4096049"/>
            <a:ext cx="1177911" cy="35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76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rojects\Companies\Hanaco\Hanaco\Deck - Investment Philosophy\V3 - J Version 02.1.pn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 name="Rectángulo: esquinas redondeadas 1">
            <a:extLst>
              <a:ext uri="{FF2B5EF4-FFF2-40B4-BE49-F238E27FC236}">
                <a16:creationId xmlns:a16="http://schemas.microsoft.com/office/drawing/2014/main" id="{110EC637-DED4-4286-8B0A-45CBE65A2D78}"/>
              </a:ext>
            </a:extLst>
          </p:cNvPr>
          <p:cNvSpPr/>
          <p:nvPr/>
        </p:nvSpPr>
        <p:spPr>
          <a:xfrm>
            <a:off x="1159552" y="3580793"/>
            <a:ext cx="4492311" cy="1592098"/>
          </a:xfrm>
          <a:prstGeom prst="roundRect">
            <a:avLst>
              <a:gd name="adj" fmla="val 7465"/>
            </a:avLst>
          </a:prstGeom>
          <a:solidFill>
            <a:schemeClr val="bg1"/>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CuadroTexto 3">
            <a:extLst>
              <a:ext uri="{FF2B5EF4-FFF2-40B4-BE49-F238E27FC236}">
                <a16:creationId xmlns:a16="http://schemas.microsoft.com/office/drawing/2014/main" id="{9801D45E-C58D-5341-A30F-16711B61AC5B}"/>
              </a:ext>
            </a:extLst>
          </p:cNvPr>
          <p:cNvSpPr txBox="1">
            <a:spLocks noChangeArrowheads="1"/>
          </p:cNvSpPr>
          <p:nvPr/>
        </p:nvSpPr>
        <p:spPr bwMode="auto">
          <a:xfrm>
            <a:off x="1159552" y="1895684"/>
            <a:ext cx="6000751" cy="91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50000"/>
              </a:lnSpc>
              <a:spcBef>
                <a:spcPct val="0"/>
              </a:spcBef>
              <a:buFontTx/>
              <a:buNone/>
            </a:pPr>
            <a:r>
              <a:rPr lang="es-CO" altLang="en-US" sz="4000" b="1">
                <a:latin typeface="Open Sans Extrabold" panose="020B0606030504020204" pitchFamily="34" charset="0"/>
              </a:rPr>
              <a:t>THANKS!</a:t>
            </a:r>
          </a:p>
        </p:txBody>
      </p:sp>
      <p:sp>
        <p:nvSpPr>
          <p:cNvPr id="12" name="object 7">
            <a:extLst>
              <a:ext uri="{FF2B5EF4-FFF2-40B4-BE49-F238E27FC236}">
                <a16:creationId xmlns:a16="http://schemas.microsoft.com/office/drawing/2014/main" id="{84B730B5-4F1A-4855-A69B-0A573E5029A2}"/>
              </a:ext>
            </a:extLst>
          </p:cNvPr>
          <p:cNvSpPr txBox="1">
            <a:spLocks noChangeArrowheads="1"/>
          </p:cNvSpPr>
          <p:nvPr/>
        </p:nvSpPr>
        <p:spPr bwMode="auto">
          <a:xfrm>
            <a:off x="2776736" y="5915859"/>
            <a:ext cx="1553425" cy="671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60960" rIns="0" bIns="0">
            <a:spAutoFit/>
          </a:bodyPr>
          <a:lstStyle>
            <a:lvl1pPr marL="12700">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spcBef>
                <a:spcPts val="475"/>
              </a:spcBef>
            </a:pPr>
            <a:r>
              <a:rPr lang="en-US" altLang="es-CO" sz="1100" dirty="0">
                <a:solidFill>
                  <a:schemeClr val="tx1">
                    <a:lumMod val="65000"/>
                    <a:lumOff val="3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ALON LIFSHITZ</a:t>
            </a:r>
          </a:p>
          <a:p>
            <a:pPr algn="ctr" eaLnBrk="1" hangingPunct="1">
              <a:spcBef>
                <a:spcPts val="375"/>
              </a:spcBef>
            </a:pPr>
            <a:r>
              <a:rPr lang="en-US" altLang="es-CO" sz="1100" dirty="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Alon@Hanacovc.com</a:t>
            </a:r>
          </a:p>
          <a:p>
            <a:pPr algn="ctr" eaLnBrk="1" hangingPunct="1">
              <a:spcBef>
                <a:spcPts val="375"/>
              </a:spcBef>
            </a:pPr>
            <a:r>
              <a:rPr lang="en-US" altLang="es-CO" sz="1100" dirty="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+972-526-802086</a:t>
            </a:r>
          </a:p>
        </p:txBody>
      </p:sp>
      <p:sp>
        <p:nvSpPr>
          <p:cNvPr id="13" name="object 8">
            <a:extLst>
              <a:ext uri="{FF2B5EF4-FFF2-40B4-BE49-F238E27FC236}">
                <a16:creationId xmlns:a16="http://schemas.microsoft.com/office/drawing/2014/main" id="{54274276-1667-4985-9FB8-FFB5AD8EA1AD}"/>
              </a:ext>
            </a:extLst>
          </p:cNvPr>
          <p:cNvSpPr txBox="1">
            <a:spLocks noChangeArrowheads="1"/>
          </p:cNvSpPr>
          <p:nvPr/>
        </p:nvSpPr>
        <p:spPr bwMode="auto">
          <a:xfrm>
            <a:off x="4774768" y="5915859"/>
            <a:ext cx="1683965" cy="671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60960" rIns="0" bIns="0">
            <a:spAutoFit/>
          </a:bodyPr>
          <a:lstStyle>
            <a:lvl1pPr marL="12700">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spcBef>
                <a:spcPts val="475"/>
              </a:spcBef>
            </a:pPr>
            <a:r>
              <a:rPr lang="en-US" altLang="es-CO" sz="1100" dirty="0">
                <a:solidFill>
                  <a:schemeClr val="tx1">
                    <a:lumMod val="65000"/>
                    <a:lumOff val="3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PASHA ROMANOVSKI</a:t>
            </a:r>
          </a:p>
          <a:p>
            <a:pPr algn="ctr" eaLnBrk="1" hangingPunct="1">
              <a:spcBef>
                <a:spcPts val="375"/>
              </a:spcBef>
            </a:pPr>
            <a:r>
              <a:rPr lang="en-US" altLang="es-CO" sz="1100" dirty="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Pasha@Hanacovc.com</a:t>
            </a:r>
          </a:p>
          <a:p>
            <a:pPr algn="ctr" eaLnBrk="1" hangingPunct="1">
              <a:spcBef>
                <a:spcPts val="375"/>
              </a:spcBef>
            </a:pPr>
            <a:r>
              <a:rPr lang="en-US" altLang="es-CO" sz="1100" dirty="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+972-546-462702</a:t>
            </a:r>
          </a:p>
        </p:txBody>
      </p:sp>
      <p:sp>
        <p:nvSpPr>
          <p:cNvPr id="14" name="object 30">
            <a:extLst>
              <a:ext uri="{FF2B5EF4-FFF2-40B4-BE49-F238E27FC236}">
                <a16:creationId xmlns:a16="http://schemas.microsoft.com/office/drawing/2014/main" id="{71FAA1C5-70CA-4643-825E-744AB2A1E8BB}"/>
              </a:ext>
            </a:extLst>
          </p:cNvPr>
          <p:cNvSpPr txBox="1">
            <a:spLocks noChangeArrowheads="1"/>
          </p:cNvSpPr>
          <p:nvPr/>
        </p:nvSpPr>
        <p:spPr bwMode="auto">
          <a:xfrm>
            <a:off x="866213" y="5915859"/>
            <a:ext cx="1509912" cy="671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60960" rIns="0" bIns="0">
            <a:spAutoFit/>
          </a:bodyPr>
          <a:lstStyle>
            <a:lvl1pPr marL="12700">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spcBef>
                <a:spcPts val="475"/>
              </a:spcBef>
            </a:pPr>
            <a:r>
              <a:rPr lang="en-US" altLang="es-CO" sz="1100" dirty="0">
                <a:solidFill>
                  <a:schemeClr val="tx1">
                    <a:lumMod val="65000"/>
                    <a:lumOff val="3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LIOR PROSOR</a:t>
            </a:r>
          </a:p>
          <a:p>
            <a:pPr algn="ctr" eaLnBrk="1" hangingPunct="1">
              <a:spcBef>
                <a:spcPts val="375"/>
              </a:spcBef>
            </a:pPr>
            <a:r>
              <a:rPr lang="en-US" altLang="es-CO" sz="1100" dirty="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Lior@Hanacovc.com</a:t>
            </a:r>
          </a:p>
          <a:p>
            <a:pPr algn="ctr">
              <a:spcBef>
                <a:spcPts val="375"/>
              </a:spcBef>
            </a:pPr>
            <a:r>
              <a:rPr lang="en-US" altLang="es-CO" sz="1100" dirty="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+1-347-449-2688</a:t>
            </a:r>
          </a:p>
        </p:txBody>
      </p:sp>
      <p:sp>
        <p:nvSpPr>
          <p:cNvPr id="10" name="object 30">
            <a:extLst>
              <a:ext uri="{FF2B5EF4-FFF2-40B4-BE49-F238E27FC236}">
                <a16:creationId xmlns:a16="http://schemas.microsoft.com/office/drawing/2014/main" id="{5AB0F3D8-67F6-45FC-AF94-2FA0F4DD0731}"/>
              </a:ext>
            </a:extLst>
          </p:cNvPr>
          <p:cNvSpPr txBox="1">
            <a:spLocks noChangeArrowheads="1"/>
          </p:cNvSpPr>
          <p:nvPr/>
        </p:nvSpPr>
        <p:spPr bwMode="auto">
          <a:xfrm>
            <a:off x="1704519" y="4109044"/>
            <a:ext cx="3566450" cy="841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60960" rIns="0" bIns="0">
            <a:spAutoFit/>
          </a:bodyPr>
          <a:lstStyle>
            <a:lvl1pPr marL="12700">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375"/>
              </a:spcBef>
            </a:pPr>
            <a:r>
              <a:rPr lang="en-US" altLang="es-CO"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Corona Impact Deep Dive</a:t>
            </a:r>
          </a:p>
          <a:p>
            <a:pPr eaLnBrk="1" hangingPunct="1">
              <a:spcBef>
                <a:spcPts val="375"/>
              </a:spcBef>
            </a:pPr>
            <a:r>
              <a:rPr lang="en-US" altLang="es-CO"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Introduction to Israel</a:t>
            </a:r>
          </a:p>
          <a:p>
            <a:pPr eaLnBrk="1" hangingPunct="1">
              <a:spcBef>
                <a:spcPts val="375"/>
              </a:spcBef>
            </a:pPr>
            <a:r>
              <a:rPr lang="en-US" altLang="es-CO"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Data room with investment memos, track records and much more</a:t>
            </a:r>
          </a:p>
        </p:txBody>
      </p:sp>
      <p:sp>
        <p:nvSpPr>
          <p:cNvPr id="11" name="object 30">
            <a:extLst>
              <a:ext uri="{FF2B5EF4-FFF2-40B4-BE49-F238E27FC236}">
                <a16:creationId xmlns:a16="http://schemas.microsoft.com/office/drawing/2014/main" id="{A3E5FA77-5EF2-47CC-84C5-727ED9BC5A9B}"/>
              </a:ext>
            </a:extLst>
          </p:cNvPr>
          <p:cNvSpPr txBox="1">
            <a:spLocks noChangeArrowheads="1"/>
          </p:cNvSpPr>
          <p:nvPr/>
        </p:nvSpPr>
        <p:spPr bwMode="auto">
          <a:xfrm>
            <a:off x="1423549" y="3735359"/>
            <a:ext cx="244739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60960" rIns="0" bIns="0">
            <a:spAutoFit/>
          </a:bodyPr>
          <a:lstStyle>
            <a:lvl1pPr marL="12700">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475"/>
              </a:spcBef>
            </a:pPr>
            <a:r>
              <a:rPr lang="en-US" altLang="es-CO" sz="1100" dirty="0">
                <a:solidFill>
                  <a:srgbClr val="B59E60"/>
                </a:solidFill>
                <a:latin typeface="Open Sans Extrabold" panose="020B0906030804020204" pitchFamily="34" charset="0"/>
                <a:ea typeface="Open Sans Extrabold" panose="020B0906030804020204" pitchFamily="34" charset="0"/>
                <a:cs typeface="Open Sans Extrabold" panose="020B0906030804020204" pitchFamily="34" charset="0"/>
              </a:rPr>
              <a:t>ADITIONAL MATERIALS INCLUDE:</a:t>
            </a:r>
          </a:p>
        </p:txBody>
      </p:sp>
    </p:spTree>
    <p:extLst>
      <p:ext uri="{BB962C8B-B14F-4D97-AF65-F5344CB8AC3E}">
        <p14:creationId xmlns:p14="http://schemas.microsoft.com/office/powerpoint/2010/main" val="4085490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37 Conector recto">
            <a:extLst>
              <a:ext uri="{FF2B5EF4-FFF2-40B4-BE49-F238E27FC236}">
                <a16:creationId xmlns:a16="http://schemas.microsoft.com/office/drawing/2014/main" id="{667EEF06-387F-4161-9867-BC1A31F5B158}"/>
              </a:ext>
            </a:extLst>
          </p:cNvPr>
          <p:cNvCxnSpPr>
            <a:cxnSpLocks/>
          </p:cNvCxnSpPr>
          <p:nvPr/>
        </p:nvCxnSpPr>
        <p:spPr>
          <a:xfrm flipH="1">
            <a:off x="3" y="3528782"/>
            <a:ext cx="12191997" cy="0"/>
          </a:xfrm>
          <a:prstGeom prst="line">
            <a:avLst/>
          </a:prstGeom>
          <a:ln w="12700">
            <a:solidFill>
              <a:srgbClr val="CDD2E5"/>
            </a:solidFill>
            <a:prstDash val="dash"/>
          </a:ln>
        </p:spPr>
        <p:style>
          <a:lnRef idx="1">
            <a:schemeClr val="accent1"/>
          </a:lnRef>
          <a:fillRef idx="0">
            <a:schemeClr val="accent1"/>
          </a:fillRef>
          <a:effectRef idx="0">
            <a:schemeClr val="accent1"/>
          </a:effectRef>
          <a:fontRef idx="minor">
            <a:schemeClr val="tx1"/>
          </a:fontRef>
        </p:style>
      </p:cxnSp>
      <p:sp>
        <p:nvSpPr>
          <p:cNvPr id="8" name="Rectángulo: esquinas redondeadas 7">
            <a:extLst>
              <a:ext uri="{FF2B5EF4-FFF2-40B4-BE49-F238E27FC236}">
                <a16:creationId xmlns:a16="http://schemas.microsoft.com/office/drawing/2014/main" id="{A9586793-B53A-445B-AF91-A6E714B21388}"/>
              </a:ext>
            </a:extLst>
          </p:cNvPr>
          <p:cNvSpPr/>
          <p:nvPr/>
        </p:nvSpPr>
        <p:spPr>
          <a:xfrm>
            <a:off x="4449601" y="1911757"/>
            <a:ext cx="3362966" cy="3250827"/>
          </a:xfrm>
          <a:prstGeom prst="roundRect">
            <a:avLst>
              <a:gd name="adj" fmla="val 4827"/>
            </a:avLst>
          </a:prstGeom>
          <a:solidFill>
            <a:schemeClr val="bg1"/>
          </a:solidFill>
          <a:ln>
            <a:noFill/>
          </a:ln>
          <a:effectLst>
            <a:outerShdw blurRad="393700" dist="50800" dir="7860000" sx="90000" sy="9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esquinas superiores redondeadas 5">
            <a:extLst>
              <a:ext uri="{FF2B5EF4-FFF2-40B4-BE49-F238E27FC236}">
                <a16:creationId xmlns:a16="http://schemas.microsoft.com/office/drawing/2014/main" id="{3CFDE517-BC1D-48E1-BA18-58A8D6703305}"/>
              </a:ext>
            </a:extLst>
          </p:cNvPr>
          <p:cNvSpPr/>
          <p:nvPr/>
        </p:nvSpPr>
        <p:spPr>
          <a:xfrm>
            <a:off x="4449601" y="1911758"/>
            <a:ext cx="3362966" cy="587277"/>
          </a:xfrm>
          <a:prstGeom prst="round2Same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40 Rectángulo redondeado"/>
          <p:cNvSpPr/>
          <p:nvPr/>
        </p:nvSpPr>
        <p:spPr>
          <a:xfrm>
            <a:off x="1060574" y="5449430"/>
            <a:ext cx="10161917" cy="751131"/>
          </a:xfrm>
          <a:prstGeom prst="roundRect">
            <a:avLst/>
          </a:prstGeom>
          <a:solidFill>
            <a:srgbClr val="F3F6F7"/>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20 Elipse"/>
          <p:cNvSpPr/>
          <p:nvPr/>
        </p:nvSpPr>
        <p:spPr>
          <a:xfrm>
            <a:off x="199364" y="6450970"/>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674" name="CuadroTexto 3">
            <a:extLst>
              <a:ext uri="{FF2B5EF4-FFF2-40B4-BE49-F238E27FC236}">
                <a16:creationId xmlns:a16="http://schemas.microsoft.com/office/drawing/2014/main" id="{9801D45E-C58D-5341-A30F-16711B61AC5B}"/>
              </a:ext>
            </a:extLst>
          </p:cNvPr>
          <p:cNvSpPr txBox="1">
            <a:spLocks noChangeArrowheads="1"/>
          </p:cNvSpPr>
          <p:nvPr/>
        </p:nvSpPr>
        <p:spPr bwMode="auto">
          <a:xfrm>
            <a:off x="0" y="390267"/>
            <a:ext cx="12192000" cy="587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50000"/>
              </a:lnSpc>
              <a:spcBef>
                <a:spcPct val="0"/>
              </a:spcBef>
              <a:buNone/>
            </a:pPr>
            <a:r>
              <a:rPr lang="es-CO" altLang="en-US" sz="2400" b="1">
                <a:latin typeface="Open Sans Extrabold" panose="020B0606030504020204" pitchFamily="34" charset="0"/>
              </a:rPr>
              <a:t>HANACO TODAY</a:t>
            </a:r>
          </a:p>
        </p:txBody>
      </p:sp>
      <p:sp>
        <p:nvSpPr>
          <p:cNvPr id="14343" name="TextBox 1">
            <a:extLst>
              <a:ext uri="{FF2B5EF4-FFF2-40B4-BE49-F238E27FC236}">
                <a16:creationId xmlns:a16="http://schemas.microsoft.com/office/drawing/2014/main" id="{603DC4E3-462C-C349-9443-4A0ABFC65F41}"/>
              </a:ext>
            </a:extLst>
          </p:cNvPr>
          <p:cNvSpPr txBox="1">
            <a:spLocks noChangeArrowheads="1"/>
          </p:cNvSpPr>
          <p:nvPr/>
        </p:nvSpPr>
        <p:spPr bwMode="auto">
          <a:xfrm>
            <a:off x="1060574" y="5676321"/>
            <a:ext cx="10161917" cy="307777"/>
          </a:xfrm>
          <a:prstGeom prst="rect">
            <a:avLst/>
          </a:prstGeom>
          <a:noFill/>
          <a:ln w="9525">
            <a:noFill/>
            <a:miter lim="800000"/>
            <a:headEnd/>
            <a:tailEnd/>
          </a:ln>
        </p:spPr>
        <p:txBody>
          <a:bodyPr wrap="square">
            <a:spAutoFit/>
          </a:bodyPr>
          <a:lstStyle/>
          <a:p>
            <a:pPr algn="ctr">
              <a:defRPr/>
            </a:pPr>
            <a:r>
              <a:rPr lang="en-US" sz="1400" b="1" dirty="0">
                <a:solidFill>
                  <a:schemeClr val="tx1">
                    <a:lumMod val="65000"/>
                    <a:lumOff val="35000"/>
                  </a:schemeClr>
                </a:solidFill>
                <a:latin typeface="Open Sans" pitchFamily="34" charset="0"/>
                <a:ea typeface="Open Sans" pitchFamily="34" charset="0"/>
                <a:cs typeface="Open Sans" pitchFamily="34" charset="0"/>
              </a:rPr>
              <a:t>Hanaco Ventures II </a:t>
            </a:r>
            <a:r>
              <a:rPr lang="en-US" sz="1400" dirty="0">
                <a:solidFill>
                  <a:schemeClr val="tx1">
                    <a:lumMod val="65000"/>
                    <a:lumOff val="35000"/>
                  </a:schemeClr>
                </a:solidFill>
                <a:latin typeface="Open Sans" pitchFamily="34" charset="0"/>
                <a:ea typeface="Open Sans" pitchFamily="34" charset="0"/>
                <a:cs typeface="Open Sans" pitchFamily="34" charset="0"/>
              </a:rPr>
              <a:t>remains focused on executing our proven strategy</a:t>
            </a:r>
          </a:p>
        </p:txBody>
      </p:sp>
      <p:sp>
        <p:nvSpPr>
          <p:cNvPr id="32" name="31 Rectángulo">
            <a:extLst>
              <a:ext uri="{FF2B5EF4-FFF2-40B4-BE49-F238E27FC236}">
                <a16:creationId xmlns:a16="http://schemas.microsoft.com/office/drawing/2014/main" id="{5058DD79-AE18-E248-8FF5-BE502C1123B3}"/>
              </a:ext>
            </a:extLst>
          </p:cNvPr>
          <p:cNvSpPr/>
          <p:nvPr/>
        </p:nvSpPr>
        <p:spPr>
          <a:xfrm>
            <a:off x="4449601" y="2086456"/>
            <a:ext cx="3362966" cy="276999"/>
          </a:xfrm>
          <a:prstGeom prst="rect">
            <a:avLst/>
          </a:prstGeom>
        </p:spPr>
        <p:txBody>
          <a:bodyPr wrap="square">
            <a:spAutoFit/>
          </a:bodyPr>
          <a:lstStyle/>
          <a:p>
            <a:pPr algn="ctr">
              <a:defRPr/>
            </a:pPr>
            <a:r>
              <a:rPr lang="en-US" sz="1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HANACO FUND I</a:t>
            </a:r>
          </a:p>
        </p:txBody>
      </p:sp>
      <p:pic>
        <p:nvPicPr>
          <p:cNvPr id="19"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688763"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19 CuadroTexto"/>
          <p:cNvSpPr txBox="1"/>
          <p:nvPr/>
        </p:nvSpPr>
        <p:spPr>
          <a:xfrm>
            <a:off x="188218" y="6450970"/>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3</a:t>
            </a:fld>
            <a:endParaRPr lang="es-ES" sz="1050" dirty="0">
              <a:latin typeface="Open Sans ExtraBold" pitchFamily="34" charset="0"/>
              <a:ea typeface="Open Sans ExtraBold" pitchFamily="34" charset="0"/>
              <a:cs typeface="Open Sans ExtraBold" pitchFamily="34" charset="0"/>
            </a:endParaRPr>
          </a:p>
        </p:txBody>
      </p:sp>
      <p:sp>
        <p:nvSpPr>
          <p:cNvPr id="22" name="21 CuadroTexto"/>
          <p:cNvSpPr txBox="1"/>
          <p:nvPr/>
        </p:nvSpPr>
        <p:spPr>
          <a:xfrm>
            <a:off x="475151" y="6480272"/>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28" name="27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7" name="Imagen 5">
            <a:extLst>
              <a:ext uri="{FF2B5EF4-FFF2-40B4-BE49-F238E27FC236}">
                <a16:creationId xmlns:a16="http://schemas.microsoft.com/office/drawing/2014/main" id="{B3E79D05-A6D5-4228-BE2C-E47EE3FDDA50}"/>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6035541" y="4718526"/>
            <a:ext cx="224637" cy="30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14 CuadroTexto">
            <a:extLst>
              <a:ext uri="{FF2B5EF4-FFF2-40B4-BE49-F238E27FC236}">
                <a16:creationId xmlns:a16="http://schemas.microsoft.com/office/drawing/2014/main" id="{E1320F38-77D1-4542-9F80-43B5F3F0857D}"/>
              </a:ext>
            </a:extLst>
          </p:cNvPr>
          <p:cNvSpPr txBox="1"/>
          <p:nvPr/>
        </p:nvSpPr>
        <p:spPr>
          <a:xfrm>
            <a:off x="4637710" y="2622002"/>
            <a:ext cx="2976060" cy="1954381"/>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rPr>
              <a:t>$87M Fund (+$16.5M side car)</a:t>
            </a:r>
          </a:p>
          <a:p>
            <a:pPr marL="628650" lvl="1" indent="-171450">
              <a:buFont typeface="Arial" panose="020B0604020202020204" pitchFamily="34" charset="0"/>
              <a:buChar char="•"/>
            </a:pPr>
            <a:endParaRPr lang="en-US" sz="1100" dirty="0">
              <a:solidFill>
                <a:schemeClr val="tx1">
                  <a:lumMod val="65000"/>
                  <a:lumOff val="35000"/>
                </a:schemeClr>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rPr>
              <a:t>Built firm brand in Israeli ecosystem</a:t>
            </a:r>
          </a:p>
          <a:p>
            <a:pPr marL="171450" indent="-171450">
              <a:buFont typeface="Arial" panose="020B0604020202020204" pitchFamily="34" charset="0"/>
              <a:buChar char="•"/>
            </a:pPr>
            <a:endParaRPr lang="en-US" sz="1100" dirty="0">
              <a:solidFill>
                <a:schemeClr val="tx1">
                  <a:lumMod val="65000"/>
                  <a:lumOff val="35000"/>
                </a:schemeClr>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rPr>
              <a:t>12 Investments</a:t>
            </a:r>
          </a:p>
          <a:p>
            <a:pPr marL="628650" lvl="1"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rPr>
              <a:t>7 already with up rounds</a:t>
            </a:r>
          </a:p>
          <a:p>
            <a:pPr marL="628650" lvl="1"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rPr>
              <a:t>$123m follow on funding into portfolio</a:t>
            </a:r>
          </a:p>
          <a:p>
            <a:pPr marL="628650" lvl="1"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rPr>
              <a:t>Portfolio Company valuation increase of $270m</a:t>
            </a:r>
          </a:p>
          <a:p>
            <a:pPr marL="171450" indent="-171450">
              <a:buFont typeface="Arial" panose="020B0604020202020204" pitchFamily="34" charset="0"/>
              <a:buChar char="•"/>
            </a:pPr>
            <a:endParaRPr lang="en-US" sz="1100" dirty="0">
              <a:solidFill>
                <a:schemeClr val="tx1">
                  <a:lumMod val="65000"/>
                  <a:lumOff val="35000"/>
                </a:schemeClr>
              </a:solidFill>
              <a:latin typeface="Open Sans" pitchFamily="34" charset="0"/>
              <a:ea typeface="Open Sans" pitchFamily="34" charset="0"/>
              <a:cs typeface="Open Sans" pitchFamily="34" charset="0"/>
            </a:endParaRPr>
          </a:p>
        </p:txBody>
      </p:sp>
      <p:sp>
        <p:nvSpPr>
          <p:cNvPr id="48" name="Rectángulo: esquinas redondeadas 47">
            <a:extLst>
              <a:ext uri="{FF2B5EF4-FFF2-40B4-BE49-F238E27FC236}">
                <a16:creationId xmlns:a16="http://schemas.microsoft.com/office/drawing/2014/main" id="{FFAC00BD-C5AD-4BC5-81E4-637CD04DC115}"/>
              </a:ext>
            </a:extLst>
          </p:cNvPr>
          <p:cNvSpPr/>
          <p:nvPr/>
        </p:nvSpPr>
        <p:spPr>
          <a:xfrm>
            <a:off x="786342" y="1911757"/>
            <a:ext cx="3362966" cy="3250828"/>
          </a:xfrm>
          <a:prstGeom prst="roundRect">
            <a:avLst>
              <a:gd name="adj" fmla="val 4827"/>
            </a:avLst>
          </a:prstGeom>
          <a:solidFill>
            <a:schemeClr val="bg1"/>
          </a:solidFill>
          <a:ln>
            <a:noFill/>
          </a:ln>
          <a:effectLst>
            <a:outerShdw blurRad="393700" dist="50800" dir="7860000" sx="90000" sy="9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9" name="Rectángulo: esquinas superiores redondeadas 48">
            <a:extLst>
              <a:ext uri="{FF2B5EF4-FFF2-40B4-BE49-F238E27FC236}">
                <a16:creationId xmlns:a16="http://schemas.microsoft.com/office/drawing/2014/main" id="{A889447A-439A-4DCE-A6EA-6A93EAA0DDCF}"/>
              </a:ext>
            </a:extLst>
          </p:cNvPr>
          <p:cNvSpPr/>
          <p:nvPr/>
        </p:nvSpPr>
        <p:spPr>
          <a:xfrm>
            <a:off x="786342" y="1911758"/>
            <a:ext cx="3362966" cy="58727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0" name="31 Rectángulo">
            <a:extLst>
              <a:ext uri="{FF2B5EF4-FFF2-40B4-BE49-F238E27FC236}">
                <a16:creationId xmlns:a16="http://schemas.microsoft.com/office/drawing/2014/main" id="{A1B00983-7C5C-4365-8DC0-A016F6F2B87F}"/>
              </a:ext>
            </a:extLst>
          </p:cNvPr>
          <p:cNvSpPr/>
          <p:nvPr/>
        </p:nvSpPr>
        <p:spPr>
          <a:xfrm>
            <a:off x="786341" y="2086456"/>
            <a:ext cx="3362965" cy="276999"/>
          </a:xfrm>
          <a:prstGeom prst="rect">
            <a:avLst/>
          </a:prstGeom>
        </p:spPr>
        <p:txBody>
          <a:bodyPr wrap="square">
            <a:spAutoFit/>
          </a:bodyPr>
          <a:lstStyle/>
          <a:p>
            <a:pPr algn="ctr">
              <a:defRPr/>
            </a:pPr>
            <a:r>
              <a:rPr lang="en-US" sz="1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PRE-HANACO</a:t>
            </a:r>
          </a:p>
        </p:txBody>
      </p:sp>
      <p:sp>
        <p:nvSpPr>
          <p:cNvPr id="51" name="14 CuadroTexto">
            <a:extLst>
              <a:ext uri="{FF2B5EF4-FFF2-40B4-BE49-F238E27FC236}">
                <a16:creationId xmlns:a16="http://schemas.microsoft.com/office/drawing/2014/main" id="{48CE9EC3-A4FF-4335-9CA9-CBDC79B609CA}"/>
              </a:ext>
            </a:extLst>
          </p:cNvPr>
          <p:cNvSpPr txBox="1"/>
          <p:nvPr/>
        </p:nvSpPr>
        <p:spPr>
          <a:xfrm>
            <a:off x="965338" y="2622002"/>
            <a:ext cx="3004970" cy="1985159"/>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rPr>
              <a:t>GPs track records greater than 4X MOIC</a:t>
            </a:r>
          </a:p>
          <a:p>
            <a:endParaRPr lang="en-US" sz="800" dirty="0">
              <a:solidFill>
                <a:schemeClr val="tx1">
                  <a:lumMod val="65000"/>
                  <a:lumOff val="35000"/>
                </a:schemeClr>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rPr>
              <a:t>Connecting US &amp; Israel for 10+ years</a:t>
            </a:r>
          </a:p>
          <a:p>
            <a:endParaRPr lang="en-US" sz="400" dirty="0">
              <a:solidFill>
                <a:schemeClr val="tx1">
                  <a:lumMod val="65000"/>
                  <a:lumOff val="35000"/>
                </a:schemeClr>
              </a:solidFill>
              <a:latin typeface="Open Sans" pitchFamily="34" charset="0"/>
              <a:ea typeface="Open Sans" pitchFamily="34" charset="0"/>
              <a:cs typeface="Open Sans" pitchFamily="34" charset="0"/>
            </a:endParaRPr>
          </a:p>
          <a:p>
            <a:pPr marL="628650" lvl="1"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rPr>
              <a:t>Lior - Relocated to US in 2012 to invest in Israeli expats</a:t>
            </a:r>
          </a:p>
          <a:p>
            <a:pPr lvl="1"/>
            <a:endParaRPr lang="en-US" sz="200" dirty="0">
              <a:solidFill>
                <a:schemeClr val="tx1">
                  <a:lumMod val="65000"/>
                  <a:lumOff val="35000"/>
                </a:schemeClr>
              </a:solidFill>
              <a:latin typeface="Open Sans" pitchFamily="34" charset="0"/>
              <a:ea typeface="Open Sans" pitchFamily="34" charset="0"/>
              <a:cs typeface="Open Sans" pitchFamily="34" charset="0"/>
            </a:endParaRPr>
          </a:p>
          <a:p>
            <a:pPr marL="628650" lvl="1"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rPr>
              <a:t>Alon - launched Israel office of US VC fund in 2010 </a:t>
            </a:r>
          </a:p>
          <a:p>
            <a:pPr marL="628650" lvl="1" indent="-171450">
              <a:buFont typeface="Arial" panose="020B0604020202020204" pitchFamily="34" charset="0"/>
              <a:buChar char="•"/>
            </a:pPr>
            <a:endParaRPr lang="en-US" sz="200" dirty="0">
              <a:solidFill>
                <a:schemeClr val="tx1">
                  <a:lumMod val="65000"/>
                  <a:lumOff val="35000"/>
                </a:schemeClr>
              </a:solidFill>
              <a:latin typeface="Open Sans" pitchFamily="34" charset="0"/>
              <a:ea typeface="Open Sans" pitchFamily="34" charset="0"/>
              <a:cs typeface="Open Sans" pitchFamily="34" charset="0"/>
            </a:endParaRPr>
          </a:p>
          <a:p>
            <a:pPr marL="628650" lvl="1"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rPr>
              <a:t>Pasha – 3X Entrepreneur and angel investor</a:t>
            </a:r>
          </a:p>
          <a:p>
            <a:pPr lvl="1"/>
            <a:endParaRPr lang="en-US" sz="800" dirty="0">
              <a:solidFill>
                <a:schemeClr val="tx1">
                  <a:lumMod val="65000"/>
                  <a:lumOff val="35000"/>
                </a:schemeClr>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rPr>
              <a:t>Key investments include:</a:t>
            </a:r>
          </a:p>
        </p:txBody>
      </p:sp>
      <p:sp>
        <p:nvSpPr>
          <p:cNvPr id="52" name="Rectángulo: esquinas redondeadas 51">
            <a:extLst>
              <a:ext uri="{FF2B5EF4-FFF2-40B4-BE49-F238E27FC236}">
                <a16:creationId xmlns:a16="http://schemas.microsoft.com/office/drawing/2014/main" id="{851AD0F6-6C29-4F1E-9C3F-698FE644900B}"/>
              </a:ext>
            </a:extLst>
          </p:cNvPr>
          <p:cNvSpPr/>
          <p:nvPr/>
        </p:nvSpPr>
        <p:spPr>
          <a:xfrm>
            <a:off x="8112861" y="1911757"/>
            <a:ext cx="3362966" cy="3229670"/>
          </a:xfrm>
          <a:prstGeom prst="roundRect">
            <a:avLst>
              <a:gd name="adj" fmla="val 4827"/>
            </a:avLst>
          </a:prstGeom>
          <a:solidFill>
            <a:schemeClr val="bg1"/>
          </a:solidFill>
          <a:ln>
            <a:noFill/>
          </a:ln>
          <a:effectLst>
            <a:outerShdw blurRad="393700" dist="50800" dir="7860000" sx="90000" sy="9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3" name="Rectángulo: esquinas superiores redondeadas 52">
            <a:extLst>
              <a:ext uri="{FF2B5EF4-FFF2-40B4-BE49-F238E27FC236}">
                <a16:creationId xmlns:a16="http://schemas.microsoft.com/office/drawing/2014/main" id="{B8DD877D-990C-46F8-AE04-84B0131FDADA}"/>
              </a:ext>
            </a:extLst>
          </p:cNvPr>
          <p:cNvSpPr/>
          <p:nvPr/>
        </p:nvSpPr>
        <p:spPr>
          <a:xfrm>
            <a:off x="8112861" y="1911758"/>
            <a:ext cx="3362966" cy="587277"/>
          </a:xfrm>
          <a:prstGeom prst="round2Same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4" name="31 Rectángulo">
            <a:extLst>
              <a:ext uri="{FF2B5EF4-FFF2-40B4-BE49-F238E27FC236}">
                <a16:creationId xmlns:a16="http://schemas.microsoft.com/office/drawing/2014/main" id="{DD41942C-5FAE-4E22-A730-3AFE4746F317}"/>
              </a:ext>
            </a:extLst>
          </p:cNvPr>
          <p:cNvSpPr/>
          <p:nvPr/>
        </p:nvSpPr>
        <p:spPr>
          <a:xfrm>
            <a:off x="8112860" y="2086456"/>
            <a:ext cx="3362965" cy="276999"/>
          </a:xfrm>
          <a:prstGeom prst="rect">
            <a:avLst/>
          </a:prstGeom>
        </p:spPr>
        <p:txBody>
          <a:bodyPr wrap="square">
            <a:spAutoFit/>
          </a:bodyPr>
          <a:lstStyle/>
          <a:p>
            <a:pPr algn="ctr">
              <a:defRPr/>
            </a:pPr>
            <a:r>
              <a:rPr lang="en-US" sz="1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HANACO FUND II</a:t>
            </a:r>
          </a:p>
        </p:txBody>
      </p:sp>
      <p:pic>
        <p:nvPicPr>
          <p:cNvPr id="55" name="Imagen 5">
            <a:extLst>
              <a:ext uri="{FF2B5EF4-FFF2-40B4-BE49-F238E27FC236}">
                <a16:creationId xmlns:a16="http://schemas.microsoft.com/office/drawing/2014/main" id="{E580865B-5E41-4E20-8B57-8F90C0A13BFE}"/>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654481" y="4706180"/>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14 CuadroTexto">
            <a:extLst>
              <a:ext uri="{FF2B5EF4-FFF2-40B4-BE49-F238E27FC236}">
                <a16:creationId xmlns:a16="http://schemas.microsoft.com/office/drawing/2014/main" id="{132A61CB-0FC7-4634-BD57-B51E55DB1892}"/>
              </a:ext>
            </a:extLst>
          </p:cNvPr>
          <p:cNvSpPr txBox="1"/>
          <p:nvPr/>
        </p:nvSpPr>
        <p:spPr>
          <a:xfrm>
            <a:off x="8304835" y="2622002"/>
            <a:ext cx="2976379" cy="1446550"/>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rPr>
              <a:t>$60m first close March ‘20</a:t>
            </a:r>
          </a:p>
          <a:p>
            <a:r>
              <a:rPr lang="en-US" sz="1100" dirty="0">
                <a:solidFill>
                  <a:schemeClr val="tx1">
                    <a:lumMod val="65000"/>
                    <a:lumOff val="35000"/>
                  </a:schemeClr>
                </a:solidFill>
                <a:latin typeface="Open Sans" pitchFamily="34" charset="0"/>
                <a:ea typeface="Open Sans" pitchFamily="34" charset="0"/>
                <a:cs typeface="Open Sans" pitchFamily="34" charset="0"/>
              </a:rPr>
              <a:t> </a:t>
            </a:r>
          </a:p>
          <a:p>
            <a:pPr marL="171450"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rPr>
              <a:t>Completed first two deals</a:t>
            </a:r>
          </a:p>
          <a:p>
            <a:pPr marL="171450" indent="-171450">
              <a:buFont typeface="Arial" panose="020B0604020202020204" pitchFamily="34" charset="0"/>
              <a:buChar char="•"/>
            </a:pPr>
            <a:endParaRPr lang="en-US" sz="1100" dirty="0">
              <a:solidFill>
                <a:schemeClr val="tx1">
                  <a:lumMod val="65000"/>
                  <a:lumOff val="35000"/>
                </a:schemeClr>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rPr>
              <a:t>Team in place across both offices </a:t>
            </a:r>
          </a:p>
          <a:p>
            <a:pPr marL="171450" indent="-171450">
              <a:buFont typeface="Arial" panose="020B0604020202020204" pitchFamily="34" charset="0"/>
              <a:buChar char="•"/>
            </a:pPr>
            <a:endParaRPr lang="en-US" sz="1100" dirty="0">
              <a:solidFill>
                <a:schemeClr val="tx1">
                  <a:lumMod val="65000"/>
                  <a:lumOff val="35000"/>
                </a:schemeClr>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100" dirty="0">
                <a:solidFill>
                  <a:schemeClr val="tx1">
                    <a:lumMod val="65000"/>
                    <a:lumOff val="35000"/>
                  </a:schemeClr>
                </a:solidFill>
                <a:latin typeface="Open Sans" pitchFamily="34" charset="0"/>
                <a:ea typeface="Open Sans" pitchFamily="34" charset="0"/>
                <a:cs typeface="Open Sans" pitchFamily="34" charset="0"/>
              </a:rPr>
              <a:t>YTD dealflow up 45% compared to the same period last year</a:t>
            </a:r>
          </a:p>
        </p:txBody>
      </p:sp>
      <p:grpSp>
        <p:nvGrpSpPr>
          <p:cNvPr id="4" name="Group 3">
            <a:extLst>
              <a:ext uri="{FF2B5EF4-FFF2-40B4-BE49-F238E27FC236}">
                <a16:creationId xmlns:a16="http://schemas.microsoft.com/office/drawing/2014/main" id="{D48F85C7-E3C7-1146-A35F-372423AF0A73}"/>
              </a:ext>
            </a:extLst>
          </p:cNvPr>
          <p:cNvGrpSpPr/>
          <p:nvPr/>
        </p:nvGrpSpPr>
        <p:grpSpPr>
          <a:xfrm>
            <a:off x="1077287" y="4668004"/>
            <a:ext cx="583167" cy="378606"/>
            <a:chOff x="1547670" y="4142213"/>
            <a:chExt cx="645007" cy="418754"/>
          </a:xfrm>
        </p:grpSpPr>
        <p:pic>
          <p:nvPicPr>
            <p:cNvPr id="26" name="Imagen 5">
              <a:extLst>
                <a:ext uri="{FF2B5EF4-FFF2-40B4-BE49-F238E27FC236}">
                  <a16:creationId xmlns:a16="http://schemas.microsoft.com/office/drawing/2014/main" id="{109BE4CF-DF60-E149-94A0-61B5410347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6961" y="4399042"/>
              <a:ext cx="6064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
              <a:extLst>
                <a:ext uri="{FF2B5EF4-FFF2-40B4-BE49-F238E27FC236}">
                  <a16:creationId xmlns:a16="http://schemas.microsoft.com/office/drawing/2014/main" id="{C56E9532-470F-1347-8270-B28563EF08F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47670" y="4142213"/>
              <a:ext cx="645007" cy="16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040DE0B4-0F5B-054E-8B74-FC8414A121E7}"/>
              </a:ext>
            </a:extLst>
          </p:cNvPr>
          <p:cNvGrpSpPr/>
          <p:nvPr/>
        </p:nvGrpSpPr>
        <p:grpSpPr>
          <a:xfrm>
            <a:off x="1884286" y="4650397"/>
            <a:ext cx="518274" cy="467933"/>
            <a:chOff x="2347957" y="4111739"/>
            <a:chExt cx="596900" cy="538922"/>
          </a:xfrm>
        </p:grpSpPr>
        <p:pic>
          <p:nvPicPr>
            <p:cNvPr id="30" name="Picture 40">
              <a:extLst>
                <a:ext uri="{FF2B5EF4-FFF2-40B4-BE49-F238E27FC236}">
                  <a16:creationId xmlns:a16="http://schemas.microsoft.com/office/drawing/2014/main" id="{56050418-3264-3F4B-B5AB-E58084886BC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47957" y="4309348"/>
              <a:ext cx="5969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2">
              <a:extLst>
                <a:ext uri="{FF2B5EF4-FFF2-40B4-BE49-F238E27FC236}">
                  <a16:creationId xmlns:a16="http://schemas.microsoft.com/office/drawing/2014/main" id="{111325FA-E9E1-A44B-8EBC-FA0FA90BDCE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03085" y="4111739"/>
              <a:ext cx="486645" cy="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a:extLst>
              <a:ext uri="{FF2B5EF4-FFF2-40B4-BE49-F238E27FC236}">
                <a16:creationId xmlns:a16="http://schemas.microsoft.com/office/drawing/2014/main" id="{C2C1FFD6-8B23-B344-A0D6-C115C9A1137D}"/>
              </a:ext>
            </a:extLst>
          </p:cNvPr>
          <p:cNvGrpSpPr/>
          <p:nvPr/>
        </p:nvGrpSpPr>
        <p:grpSpPr>
          <a:xfrm>
            <a:off x="2581963" y="4633032"/>
            <a:ext cx="658085" cy="414743"/>
            <a:chOff x="3091338" y="4103146"/>
            <a:chExt cx="720184" cy="453879"/>
          </a:xfrm>
        </p:grpSpPr>
        <p:pic>
          <p:nvPicPr>
            <p:cNvPr id="29" name="Picture 37">
              <a:extLst>
                <a:ext uri="{FF2B5EF4-FFF2-40B4-BE49-F238E27FC236}">
                  <a16:creationId xmlns:a16="http://schemas.microsoft.com/office/drawing/2014/main" id="{62D8742B-4EED-2E4B-9675-1C1A66BAF15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91338" y="4103146"/>
              <a:ext cx="720184" cy="24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6" descr="Image result for moovit logo">
              <a:extLst>
                <a:ext uri="{FF2B5EF4-FFF2-40B4-BE49-F238E27FC236}">
                  <a16:creationId xmlns:a16="http://schemas.microsoft.com/office/drawing/2014/main" id="{72C96E12-6F0B-F14C-A008-7FCB801CA45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11046" y="4402983"/>
              <a:ext cx="680768" cy="15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469034F2-0FA3-144E-8B3A-C1129C2F65D9}"/>
              </a:ext>
            </a:extLst>
          </p:cNvPr>
          <p:cNvGrpSpPr/>
          <p:nvPr/>
        </p:nvGrpSpPr>
        <p:grpSpPr>
          <a:xfrm>
            <a:off x="3366766" y="4659613"/>
            <a:ext cx="589768" cy="476294"/>
            <a:chOff x="3143732" y="4656149"/>
            <a:chExt cx="736856" cy="595082"/>
          </a:xfrm>
        </p:grpSpPr>
        <p:pic>
          <p:nvPicPr>
            <p:cNvPr id="42" name="Picture 53">
              <a:extLst>
                <a:ext uri="{FF2B5EF4-FFF2-40B4-BE49-F238E27FC236}">
                  <a16:creationId xmlns:a16="http://schemas.microsoft.com/office/drawing/2014/main" id="{6702504B-2369-DD40-A613-BD7D465B842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43732" y="4865335"/>
              <a:ext cx="736856" cy="38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FCDC112-58A2-1740-A4E6-6B214FB7ABF3}"/>
                </a:ext>
              </a:extLst>
            </p:cNvPr>
            <p:cNvPicPr>
              <a:picLocks noChangeAspect="1"/>
            </p:cNvPicPr>
            <p:nvPr/>
          </p:nvPicPr>
          <p:blipFill>
            <a:blip r:embed="rId10"/>
            <a:stretch>
              <a:fillRect/>
            </a:stretch>
          </p:blipFill>
          <p:spPr>
            <a:xfrm>
              <a:off x="3256965" y="4656149"/>
              <a:ext cx="529590" cy="163356"/>
            </a:xfrm>
            <a:prstGeom prst="rect">
              <a:avLst/>
            </a:prstGeom>
          </p:spPr>
        </p:pic>
      </p:grpSp>
      <p:sp>
        <p:nvSpPr>
          <p:cNvPr id="10" name="Rectángulo: esquinas redondeadas 9">
            <a:extLst>
              <a:ext uri="{FF2B5EF4-FFF2-40B4-BE49-F238E27FC236}">
                <a16:creationId xmlns:a16="http://schemas.microsoft.com/office/drawing/2014/main" id="{457F0DF1-D708-4063-939C-0306E599AA9C}"/>
              </a:ext>
            </a:extLst>
          </p:cNvPr>
          <p:cNvSpPr/>
          <p:nvPr/>
        </p:nvSpPr>
        <p:spPr>
          <a:xfrm>
            <a:off x="5762917" y="1400514"/>
            <a:ext cx="670010" cy="389633"/>
          </a:xfrm>
          <a:prstGeom prst="round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4" name="31 Rectángulo">
            <a:extLst>
              <a:ext uri="{FF2B5EF4-FFF2-40B4-BE49-F238E27FC236}">
                <a16:creationId xmlns:a16="http://schemas.microsoft.com/office/drawing/2014/main" id="{D05EFDF4-B078-468A-9A83-32C54A1B3ADD}"/>
              </a:ext>
            </a:extLst>
          </p:cNvPr>
          <p:cNvSpPr/>
          <p:nvPr/>
        </p:nvSpPr>
        <p:spPr>
          <a:xfrm>
            <a:off x="5771078" y="1464995"/>
            <a:ext cx="670009" cy="276999"/>
          </a:xfrm>
          <a:prstGeom prst="rect">
            <a:avLst/>
          </a:prstGeom>
        </p:spPr>
        <p:txBody>
          <a:bodyPr wrap="square">
            <a:spAutoFit/>
          </a:bodyPr>
          <a:lstStyle/>
          <a:p>
            <a:pPr algn="ctr">
              <a:defRPr/>
            </a:pPr>
            <a:r>
              <a:rPr lang="en-US" sz="1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2018</a:t>
            </a:r>
          </a:p>
        </p:txBody>
      </p:sp>
      <p:sp>
        <p:nvSpPr>
          <p:cNvPr id="47" name="Rectángulo: esquinas redondeadas 46">
            <a:extLst>
              <a:ext uri="{FF2B5EF4-FFF2-40B4-BE49-F238E27FC236}">
                <a16:creationId xmlns:a16="http://schemas.microsoft.com/office/drawing/2014/main" id="{49C36DBD-930F-444D-ADB2-BE75804A2360}"/>
              </a:ext>
            </a:extLst>
          </p:cNvPr>
          <p:cNvSpPr/>
          <p:nvPr/>
        </p:nvSpPr>
        <p:spPr>
          <a:xfrm>
            <a:off x="9442787" y="1398264"/>
            <a:ext cx="670010" cy="389633"/>
          </a:xfrm>
          <a:prstGeom prst="roundRect">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7" name="31 Rectángulo">
            <a:extLst>
              <a:ext uri="{FF2B5EF4-FFF2-40B4-BE49-F238E27FC236}">
                <a16:creationId xmlns:a16="http://schemas.microsoft.com/office/drawing/2014/main" id="{ED5BE43D-5AFD-4CF8-8040-02009A0EB2E6}"/>
              </a:ext>
            </a:extLst>
          </p:cNvPr>
          <p:cNvSpPr/>
          <p:nvPr/>
        </p:nvSpPr>
        <p:spPr>
          <a:xfrm>
            <a:off x="9450948" y="1462745"/>
            <a:ext cx="670009" cy="276999"/>
          </a:xfrm>
          <a:prstGeom prst="rect">
            <a:avLst/>
          </a:prstGeom>
        </p:spPr>
        <p:txBody>
          <a:bodyPr wrap="square">
            <a:spAutoFit/>
          </a:bodyPr>
          <a:lstStyle/>
          <a:p>
            <a:pPr algn="ctr">
              <a:defRPr/>
            </a:pPr>
            <a:r>
              <a:rPr lang="en-US" sz="1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2020</a:t>
            </a:r>
          </a:p>
        </p:txBody>
      </p:sp>
      <p:sp>
        <p:nvSpPr>
          <p:cNvPr id="58" name="Franja diagonal 67">
            <a:extLst>
              <a:ext uri="{FF2B5EF4-FFF2-40B4-BE49-F238E27FC236}">
                <a16:creationId xmlns:a16="http://schemas.microsoft.com/office/drawing/2014/main" id="{E182824E-D8E3-BE48-9D6B-524AE33679B1}"/>
              </a:ext>
            </a:extLst>
          </p:cNvPr>
          <p:cNvSpPr/>
          <p:nvPr/>
        </p:nvSpPr>
        <p:spPr>
          <a:xfrm>
            <a:off x="1041011" y="4633032"/>
            <a:ext cx="266582" cy="270466"/>
          </a:xfrm>
          <a:prstGeom prst="diagStripe">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46" name="CuadroTexto 68">
            <a:extLst>
              <a:ext uri="{FF2B5EF4-FFF2-40B4-BE49-F238E27FC236}">
                <a16:creationId xmlns:a16="http://schemas.microsoft.com/office/drawing/2014/main" id="{9A7E525D-F5A0-9347-A606-F56E484D8C8A}"/>
              </a:ext>
            </a:extLst>
          </p:cNvPr>
          <p:cNvSpPr txBox="1"/>
          <p:nvPr/>
        </p:nvSpPr>
        <p:spPr>
          <a:xfrm rot="19180333">
            <a:off x="969578" y="4612559"/>
            <a:ext cx="412709" cy="184666"/>
          </a:xfrm>
          <a:prstGeom prst="rect">
            <a:avLst/>
          </a:prstGeom>
          <a:noFill/>
        </p:spPr>
        <p:txBody>
          <a:bodyPr wrap="square" rtlCol="0">
            <a:spAutoFit/>
          </a:bodyPr>
          <a:lstStyle/>
          <a:p>
            <a:r>
              <a:rPr lang="es-MX" sz="6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EXIT</a:t>
            </a:r>
            <a:endParaRPr lang="es-CO" sz="6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9" name="Franja diagonal 67">
            <a:extLst>
              <a:ext uri="{FF2B5EF4-FFF2-40B4-BE49-F238E27FC236}">
                <a16:creationId xmlns:a16="http://schemas.microsoft.com/office/drawing/2014/main" id="{F581678C-BB26-8D4A-8DC7-C1E765DB42BB}"/>
              </a:ext>
            </a:extLst>
          </p:cNvPr>
          <p:cNvSpPr/>
          <p:nvPr/>
        </p:nvSpPr>
        <p:spPr>
          <a:xfrm>
            <a:off x="2564810" y="4866532"/>
            <a:ext cx="266582" cy="270466"/>
          </a:xfrm>
          <a:prstGeom prst="diagStripe">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60" name="CuadroTexto 68">
            <a:extLst>
              <a:ext uri="{FF2B5EF4-FFF2-40B4-BE49-F238E27FC236}">
                <a16:creationId xmlns:a16="http://schemas.microsoft.com/office/drawing/2014/main" id="{F508B1EE-951D-6D4D-840A-90843EBC1425}"/>
              </a:ext>
            </a:extLst>
          </p:cNvPr>
          <p:cNvSpPr txBox="1"/>
          <p:nvPr/>
        </p:nvSpPr>
        <p:spPr>
          <a:xfrm rot="19180333">
            <a:off x="2493377" y="4846059"/>
            <a:ext cx="412709" cy="184666"/>
          </a:xfrm>
          <a:prstGeom prst="rect">
            <a:avLst/>
          </a:prstGeom>
          <a:noFill/>
        </p:spPr>
        <p:txBody>
          <a:bodyPr wrap="square" rtlCol="0">
            <a:spAutoFit/>
          </a:bodyPr>
          <a:lstStyle/>
          <a:p>
            <a:r>
              <a:rPr lang="es-MX" sz="6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EXIT</a:t>
            </a:r>
            <a:endParaRPr lang="es-CO" sz="6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445106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60 Rectángulo"/>
          <p:cNvSpPr/>
          <p:nvPr/>
        </p:nvSpPr>
        <p:spPr>
          <a:xfrm>
            <a:off x="0" y="0"/>
            <a:ext cx="12192000" cy="6858000"/>
          </a:xfrm>
          <a:prstGeom prst="rect">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8" name="57 Rectángulo redondeado"/>
          <p:cNvSpPr/>
          <p:nvPr/>
        </p:nvSpPr>
        <p:spPr>
          <a:xfrm>
            <a:off x="1019175" y="1224195"/>
            <a:ext cx="3224212" cy="5103676"/>
          </a:xfrm>
          <a:prstGeom prst="roundRect">
            <a:avLst>
              <a:gd name="adj" fmla="val 52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9" name="58 Rectángulo redondeado"/>
          <p:cNvSpPr/>
          <p:nvPr/>
        </p:nvSpPr>
        <p:spPr>
          <a:xfrm>
            <a:off x="4487069" y="1224195"/>
            <a:ext cx="3224212" cy="5103676"/>
          </a:xfrm>
          <a:prstGeom prst="roundRect">
            <a:avLst>
              <a:gd name="adj" fmla="val 52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0" name="59 Rectángulo redondeado"/>
          <p:cNvSpPr/>
          <p:nvPr/>
        </p:nvSpPr>
        <p:spPr>
          <a:xfrm>
            <a:off x="7949406" y="1224195"/>
            <a:ext cx="3224212" cy="5103676"/>
          </a:xfrm>
          <a:prstGeom prst="roundRect">
            <a:avLst>
              <a:gd name="adj" fmla="val 52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7" name="Picture 47">
            <a:extLst>
              <a:ext uri="{FF2B5EF4-FFF2-40B4-BE49-F238E27FC236}">
                <a16:creationId xmlns:a16="http://schemas.microsoft.com/office/drawing/2014/main" id="{2B2EED8E-49AC-E245-84DF-689AE89048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35141" y="5501645"/>
            <a:ext cx="5969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8">
            <a:extLst>
              <a:ext uri="{FF2B5EF4-FFF2-40B4-BE49-F238E27FC236}">
                <a16:creationId xmlns:a16="http://schemas.microsoft.com/office/drawing/2014/main" id="{42716776-EFA9-4B4E-A49C-A3EF6001380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1341" y="5950908"/>
            <a:ext cx="4095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
            <a:extLst>
              <a:ext uri="{FF2B5EF4-FFF2-40B4-BE49-F238E27FC236}">
                <a16:creationId xmlns:a16="http://schemas.microsoft.com/office/drawing/2014/main" id="{582980F2-478A-2141-8966-996289AEDF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81253" y="5609595"/>
            <a:ext cx="528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a:extLst>
              <a:ext uri="{FF2B5EF4-FFF2-40B4-BE49-F238E27FC236}">
                <a16:creationId xmlns:a16="http://schemas.microsoft.com/office/drawing/2014/main" id="{610CEF44-EC2A-9847-88F8-A00F0B80162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06728" y="5730245"/>
            <a:ext cx="70802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3">
            <a:extLst>
              <a:ext uri="{FF2B5EF4-FFF2-40B4-BE49-F238E27FC236}">
                <a16:creationId xmlns:a16="http://schemas.microsoft.com/office/drawing/2014/main" id="{BB94F45A-A7FD-0D42-AE6B-EC85145BE0A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17753" y="5869945"/>
            <a:ext cx="639763" cy="33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3208358D-C2F1-9845-A1AC-4FB13943B10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46592" y="5793798"/>
            <a:ext cx="604837"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n 5">
            <a:extLst>
              <a:ext uri="{FF2B5EF4-FFF2-40B4-BE49-F238E27FC236}">
                <a16:creationId xmlns:a16="http://schemas.microsoft.com/office/drawing/2014/main" id="{049CDF64-265C-4245-A2AA-669D1509C29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362391" y="5717545"/>
            <a:ext cx="6064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DED23A23-371F-A14A-AF43-B36EBA9A0543}"/>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471803" y="5949929"/>
            <a:ext cx="733425" cy="18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D:\Projects\Companies\Hanaco\Hanaco\Deck - Early Stage II\Lior.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467349" y="1400175"/>
            <a:ext cx="1263649" cy="1263649"/>
          </a:xfrm>
          <a:prstGeom prst="rect">
            <a:avLst/>
          </a:prstGeom>
          <a:noFill/>
        </p:spPr>
      </p:pic>
      <p:pic>
        <p:nvPicPr>
          <p:cNvPr id="2053" name="Picture 5" descr="D:\Projects\Companies\Hanaco\Hanaco\Deck - Early Stage II\Pasha.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924924" y="1400175"/>
            <a:ext cx="1263649" cy="1263649"/>
          </a:xfrm>
          <a:prstGeom prst="rect">
            <a:avLst/>
          </a:prstGeom>
          <a:noFill/>
        </p:spPr>
      </p:pic>
      <p:sp>
        <p:nvSpPr>
          <p:cNvPr id="9" name="CuadroTexto 7">
            <a:extLst>
              <a:ext uri="{FF2B5EF4-FFF2-40B4-BE49-F238E27FC236}">
                <a16:creationId xmlns:a16="http://schemas.microsoft.com/office/drawing/2014/main" id="{0BF6EA81-4BE6-A947-981B-EE5D5439CAD3}"/>
              </a:ext>
            </a:extLst>
          </p:cNvPr>
          <p:cNvSpPr txBox="1">
            <a:spLocks noChangeArrowheads="1"/>
          </p:cNvSpPr>
          <p:nvPr/>
        </p:nvSpPr>
        <p:spPr bwMode="auto">
          <a:xfrm>
            <a:off x="1019175" y="2674938"/>
            <a:ext cx="3224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s-CO" altLang="es-CO" sz="1400" b="1">
                <a:latin typeface="Open Sans Extrabold" panose="020B0606030504020204" pitchFamily="34" charset="0"/>
              </a:rPr>
              <a:t>ALON LIFSHITZ </a:t>
            </a:r>
          </a:p>
          <a:p>
            <a:pPr algn="ctr" eaLnBrk="1" hangingPunct="1">
              <a:lnSpc>
                <a:spcPct val="100000"/>
              </a:lnSpc>
              <a:spcBef>
                <a:spcPct val="0"/>
              </a:spcBef>
              <a:buFontTx/>
              <a:buNone/>
            </a:pPr>
            <a:r>
              <a:rPr lang="es-CO" altLang="es-CO" sz="1000" b="1" spc="300">
                <a:solidFill>
                  <a:srgbClr val="B59E60"/>
                </a:solidFill>
                <a:latin typeface="Open Sans SemiBold" panose="020B0606030504020204" pitchFamily="34" charset="0"/>
              </a:rPr>
              <a:t>PARTNER</a:t>
            </a:r>
            <a:endParaRPr lang="es-CO" altLang="es-CO" sz="1400" b="1" spc="300">
              <a:latin typeface="Open Sans Extrabold" panose="020B0606030504020204" pitchFamily="34" charset="0"/>
            </a:endParaRPr>
          </a:p>
        </p:txBody>
      </p:sp>
      <p:sp>
        <p:nvSpPr>
          <p:cNvPr id="10"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4487069" y="2676525"/>
            <a:ext cx="3224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s-CO" altLang="es-CO" sz="1400" b="1">
                <a:latin typeface="Open Sans Extrabold" panose="020B0606030504020204" pitchFamily="34" charset="0"/>
              </a:rPr>
              <a:t>LIOR PROSOR</a:t>
            </a:r>
          </a:p>
          <a:p>
            <a:pPr algn="ctr" eaLnBrk="1" hangingPunct="1">
              <a:lnSpc>
                <a:spcPct val="100000"/>
              </a:lnSpc>
              <a:spcBef>
                <a:spcPct val="0"/>
              </a:spcBef>
              <a:buFontTx/>
              <a:buNone/>
            </a:pPr>
            <a:r>
              <a:rPr lang="es-CO" altLang="es-CO" sz="1000" b="1" spc="300">
                <a:solidFill>
                  <a:srgbClr val="B59E60"/>
                </a:solidFill>
                <a:latin typeface="Open Sans SemiBold" panose="020B0606030504020204" pitchFamily="34" charset="0"/>
              </a:rPr>
              <a:t>PARTNER</a:t>
            </a:r>
            <a:endParaRPr lang="es-CO" altLang="es-CO" sz="1400" b="1" spc="300">
              <a:latin typeface="Open Sans Extrabold" panose="020B0606030504020204" pitchFamily="34" charset="0"/>
            </a:endParaRPr>
          </a:p>
        </p:txBody>
      </p:sp>
      <p:sp>
        <p:nvSpPr>
          <p:cNvPr id="11" name="CuadroTexto 29">
            <a:extLst>
              <a:ext uri="{FF2B5EF4-FFF2-40B4-BE49-F238E27FC236}">
                <a16:creationId xmlns:a16="http://schemas.microsoft.com/office/drawing/2014/main" id="{D6AF166D-B1F7-DA49-AF0F-BD639E86D46D}"/>
              </a:ext>
            </a:extLst>
          </p:cNvPr>
          <p:cNvSpPr txBox="1">
            <a:spLocks noChangeArrowheads="1"/>
          </p:cNvSpPr>
          <p:nvPr/>
        </p:nvSpPr>
        <p:spPr bwMode="auto">
          <a:xfrm>
            <a:off x="7949406" y="2673350"/>
            <a:ext cx="3224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s-CO" altLang="es-CO" sz="1400" b="1">
                <a:latin typeface="Open Sans Extrabold" panose="020B0606030504020204" pitchFamily="34" charset="0"/>
              </a:rPr>
              <a:t>PASHA ROMANOVSKI </a:t>
            </a:r>
          </a:p>
          <a:p>
            <a:pPr algn="ctr" eaLnBrk="1" hangingPunct="1">
              <a:lnSpc>
                <a:spcPct val="100000"/>
              </a:lnSpc>
              <a:spcBef>
                <a:spcPct val="0"/>
              </a:spcBef>
              <a:buFontTx/>
              <a:buNone/>
            </a:pPr>
            <a:r>
              <a:rPr lang="es-CO" altLang="es-CO" sz="1000" b="1" spc="300">
                <a:solidFill>
                  <a:srgbClr val="B59E60"/>
                </a:solidFill>
                <a:latin typeface="Open Sans SemiBold" panose="020B0606030504020204" pitchFamily="34" charset="0"/>
              </a:rPr>
              <a:t>PARTNER</a:t>
            </a:r>
            <a:endParaRPr lang="es-CO" altLang="es-CO" sz="1400" b="1" spc="300">
              <a:latin typeface="Open Sans Extrabold" panose="020B0606030504020204" pitchFamily="34" charset="0"/>
            </a:endParaRPr>
          </a:p>
        </p:txBody>
      </p:sp>
      <p:sp>
        <p:nvSpPr>
          <p:cNvPr id="13" name="CuadroTexto 11">
            <a:extLst>
              <a:ext uri="{FF2B5EF4-FFF2-40B4-BE49-F238E27FC236}">
                <a16:creationId xmlns:a16="http://schemas.microsoft.com/office/drawing/2014/main" id="{2F99467D-7EAF-7541-8F2C-83BEC3168FF2}"/>
              </a:ext>
            </a:extLst>
          </p:cNvPr>
          <p:cNvSpPr txBox="1"/>
          <p:nvPr/>
        </p:nvSpPr>
        <p:spPr>
          <a:xfrm>
            <a:off x="1146970" y="3190220"/>
            <a:ext cx="2967037" cy="1938992"/>
          </a:xfrm>
          <a:prstGeom prst="rect">
            <a:avLst/>
          </a:prstGeom>
          <a:noFill/>
        </p:spPr>
        <p:txBody>
          <a:bodyPr wrap="square">
            <a:spAutoFit/>
          </a:bodyPr>
          <a:lstStyle/>
          <a:p>
            <a:pPr marL="196850" indent="-171450" fontAlgn="auto">
              <a:spcBef>
                <a:spcPts val="325"/>
              </a:spcBef>
              <a:spcAft>
                <a:spcPts val="0"/>
              </a:spcAft>
              <a:buFont typeface="Arial"/>
              <a:buChar char="•"/>
              <a:defRPr/>
            </a:pPr>
            <a:r>
              <a:rPr lang="en-US" sz="1000" dirty="0">
                <a:solidFill>
                  <a:schemeClr val="tx1">
                    <a:lumMod val="50000"/>
                    <a:lumOff val="50000"/>
                  </a:schemeClr>
                </a:solidFill>
                <a:cs typeface="Helvetica" charset="0"/>
              </a:rPr>
              <a:t>Partner at Blumberg Capital ($700m+ US VC fund) </a:t>
            </a:r>
            <a:r>
              <a:rPr lang="en-US" sz="1000" dirty="0">
                <a:solidFill>
                  <a:schemeClr val="tx1">
                    <a:lumMod val="50000"/>
                    <a:lumOff val="50000"/>
                  </a:schemeClr>
                </a:solidFill>
                <a:cs typeface="Helvetica" charset="0"/>
                <a:sym typeface="Wingdings" pitchFamily="2" charset="2"/>
              </a:rPr>
              <a:t></a:t>
            </a:r>
            <a:r>
              <a:rPr lang="en-US" sz="1000" dirty="0">
                <a:solidFill>
                  <a:schemeClr val="tx1">
                    <a:lumMod val="50000"/>
                    <a:lumOff val="50000"/>
                  </a:schemeClr>
                </a:solidFill>
                <a:cs typeface="Helvetica" charset="0"/>
              </a:rPr>
              <a:t> launched the Israel office and built Israel team</a:t>
            </a:r>
          </a:p>
          <a:p>
            <a:pPr marL="196850" indent="-171450" fontAlgn="auto">
              <a:spcBef>
                <a:spcPts val="325"/>
              </a:spcBef>
              <a:spcAft>
                <a:spcPts val="0"/>
              </a:spcAft>
              <a:buFont typeface="Arial"/>
              <a:buChar char="•"/>
              <a:defRPr/>
            </a:pPr>
            <a:r>
              <a:rPr lang="en-US" sz="1000" dirty="0">
                <a:solidFill>
                  <a:schemeClr val="tx1">
                    <a:lumMod val="50000"/>
                    <a:lumOff val="50000"/>
                  </a:schemeClr>
                </a:solidFill>
                <a:cs typeface="Helvetica" charset="0"/>
              </a:rPr>
              <a:t>Technology scout for British Telecom and British Airways – previously for NTT, Vodafone, Softbank and others</a:t>
            </a:r>
          </a:p>
          <a:p>
            <a:pPr marL="196850" indent="-171450" fontAlgn="auto">
              <a:spcBef>
                <a:spcPts val="325"/>
              </a:spcBef>
              <a:spcAft>
                <a:spcPts val="0"/>
              </a:spcAft>
              <a:buFont typeface="Arial"/>
              <a:buChar char="•"/>
              <a:defRPr/>
            </a:pPr>
            <a:r>
              <a:rPr lang="en-US" sz="1000" dirty="0">
                <a:solidFill>
                  <a:schemeClr val="tx1">
                    <a:lumMod val="50000"/>
                    <a:lumOff val="50000"/>
                  </a:schemeClr>
                </a:solidFill>
                <a:cs typeface="Helvetica" charset="0"/>
              </a:rPr>
              <a:t>37.6% IRR (as of Dec 2019)</a:t>
            </a:r>
          </a:p>
          <a:p>
            <a:pPr marL="196850" indent="-171450" fontAlgn="auto">
              <a:spcBef>
                <a:spcPts val="325"/>
              </a:spcBef>
              <a:spcAft>
                <a:spcPts val="0"/>
              </a:spcAft>
              <a:buFont typeface="Arial"/>
              <a:buChar char="•"/>
              <a:defRPr/>
            </a:pPr>
            <a:r>
              <a:rPr lang="en-US" sz="1000" dirty="0">
                <a:solidFill>
                  <a:schemeClr val="tx1">
                    <a:lumMod val="50000"/>
                    <a:lumOff val="50000"/>
                  </a:schemeClr>
                </a:solidFill>
                <a:cs typeface="Helvetica" charset="0"/>
              </a:rPr>
              <a:t>4.5X Investment Multiple </a:t>
            </a:r>
            <a:r>
              <a:rPr lang="en-US" sz="1000" dirty="0">
                <a:solidFill>
                  <a:schemeClr val="tx1">
                    <a:lumMod val="50000"/>
                    <a:lumOff val="50000"/>
                  </a:schemeClr>
                </a:solidFill>
                <a:cs typeface="Helvetica" charset="0"/>
                <a:sym typeface="Wingdings" pitchFamily="2" charset="2"/>
              </a:rPr>
              <a:t> Already returned more capital than invested</a:t>
            </a:r>
            <a:endParaRPr lang="en-US" sz="1000" dirty="0">
              <a:solidFill>
                <a:schemeClr val="tx1">
                  <a:lumMod val="50000"/>
                  <a:lumOff val="50000"/>
                </a:schemeClr>
              </a:solidFill>
              <a:cs typeface="Helvetica" charset="0"/>
            </a:endParaRPr>
          </a:p>
          <a:p>
            <a:pPr marL="196850" indent="-171450">
              <a:spcBef>
                <a:spcPts val="325"/>
              </a:spcBef>
              <a:buFont typeface="Arial"/>
              <a:buChar char="•"/>
              <a:defRPr/>
            </a:pPr>
            <a:r>
              <a:rPr lang="en-US" sz="1000" dirty="0">
                <a:solidFill>
                  <a:schemeClr val="tx1">
                    <a:lumMod val="50000"/>
                    <a:lumOff val="50000"/>
                  </a:schemeClr>
                </a:solidFill>
                <a:cs typeface="Helvetica" charset="0"/>
              </a:rPr>
              <a:t>$900M+ invested into portfolio alongside and followed on by VC funds such as Sequoia, Bessemer, Blackstone, Intel, GC and others</a:t>
            </a:r>
          </a:p>
        </p:txBody>
      </p:sp>
      <p:sp>
        <p:nvSpPr>
          <p:cNvPr id="14" name="CuadroTexto 26">
            <a:extLst>
              <a:ext uri="{FF2B5EF4-FFF2-40B4-BE49-F238E27FC236}">
                <a16:creationId xmlns:a16="http://schemas.microsoft.com/office/drawing/2014/main" id="{1D1C2474-0F56-9848-B1ED-BE2DE96EDD97}"/>
              </a:ext>
            </a:extLst>
          </p:cNvPr>
          <p:cNvSpPr txBox="1"/>
          <p:nvPr/>
        </p:nvSpPr>
        <p:spPr>
          <a:xfrm>
            <a:off x="4662487" y="3184525"/>
            <a:ext cx="2938462" cy="1592744"/>
          </a:xfrm>
          <a:prstGeom prst="rect">
            <a:avLst/>
          </a:prstGeom>
          <a:noFill/>
        </p:spPr>
        <p:txBody>
          <a:bodyPr wrap="square">
            <a:spAutoFit/>
          </a:bodyPr>
          <a:lstStyle/>
          <a:p>
            <a:pPr marL="196850" indent="-171450">
              <a:spcBef>
                <a:spcPts val="325"/>
              </a:spcBef>
              <a:buFont typeface="Arial"/>
              <a:buChar char="•"/>
              <a:defRPr/>
            </a:pPr>
            <a:r>
              <a:rPr lang="en-US" sz="1000" dirty="0">
                <a:solidFill>
                  <a:schemeClr val="tx1">
                    <a:lumMod val="50000"/>
                    <a:lumOff val="50000"/>
                  </a:schemeClr>
                </a:solidFill>
                <a:cs typeface="Helvetica" charset="0"/>
              </a:rPr>
              <a:t>Director of Investments at multi-family office fund primarily investing early-stage into Israeli founders in the US</a:t>
            </a:r>
          </a:p>
          <a:p>
            <a:pPr marL="196850" indent="-171450">
              <a:spcBef>
                <a:spcPts val="325"/>
              </a:spcBef>
              <a:buFont typeface="Arial"/>
              <a:buChar char="•"/>
              <a:defRPr/>
            </a:pPr>
            <a:r>
              <a:rPr lang="en-US" sz="1000" dirty="0">
                <a:solidFill>
                  <a:schemeClr val="tx1">
                    <a:lumMod val="50000"/>
                    <a:lumOff val="50000"/>
                  </a:schemeClr>
                </a:solidFill>
                <a:cs typeface="Helvetica" charset="0"/>
              </a:rPr>
              <a:t>52.9% IRR (as of Dec 2019)</a:t>
            </a:r>
          </a:p>
          <a:p>
            <a:pPr marL="196850" indent="-171450">
              <a:spcBef>
                <a:spcPts val="325"/>
              </a:spcBef>
              <a:buFont typeface="Arial"/>
              <a:buChar char="•"/>
              <a:defRPr/>
            </a:pPr>
            <a:r>
              <a:rPr lang="en-US" sz="1000" dirty="0">
                <a:solidFill>
                  <a:schemeClr val="tx1">
                    <a:lumMod val="50000"/>
                    <a:lumOff val="50000"/>
                  </a:schemeClr>
                </a:solidFill>
                <a:cs typeface="Helvetica" charset="0"/>
              </a:rPr>
              <a:t>3.7X  Investment Multiple</a:t>
            </a:r>
          </a:p>
          <a:p>
            <a:pPr marL="196850" indent="-171450">
              <a:spcBef>
                <a:spcPts val="325"/>
              </a:spcBef>
              <a:buFont typeface="Arial"/>
              <a:buChar char="•"/>
              <a:defRPr/>
            </a:pPr>
            <a:r>
              <a:rPr lang="en-US" sz="1000" dirty="0">
                <a:solidFill>
                  <a:schemeClr val="tx1">
                    <a:lumMod val="50000"/>
                    <a:lumOff val="50000"/>
                  </a:schemeClr>
                </a:solidFill>
                <a:cs typeface="Helvetica" charset="0"/>
              </a:rPr>
              <a:t>$1B+ invested into portfolio alongside and followed on by VC funds such as Softbank, Daimler, A16Z, Lightspeed, Bessemer, ICONiQ, DST and others</a:t>
            </a:r>
          </a:p>
        </p:txBody>
      </p:sp>
      <p:sp>
        <p:nvSpPr>
          <p:cNvPr id="15" name="CuadroTexto 30">
            <a:extLst>
              <a:ext uri="{FF2B5EF4-FFF2-40B4-BE49-F238E27FC236}">
                <a16:creationId xmlns:a16="http://schemas.microsoft.com/office/drawing/2014/main" id="{E9A144B7-8FFC-F243-8651-E4B538D18A89}"/>
              </a:ext>
            </a:extLst>
          </p:cNvPr>
          <p:cNvSpPr txBox="1"/>
          <p:nvPr/>
        </p:nvSpPr>
        <p:spPr>
          <a:xfrm>
            <a:off x="8102601" y="3181350"/>
            <a:ext cx="2938462" cy="1785104"/>
          </a:xfrm>
          <a:prstGeom prst="rect">
            <a:avLst/>
          </a:prstGeom>
          <a:noFill/>
        </p:spPr>
        <p:txBody>
          <a:bodyPr wrap="square">
            <a:spAutoFit/>
          </a:bodyPr>
          <a:lstStyle/>
          <a:p>
            <a:pPr marL="196850" indent="-171450">
              <a:spcBef>
                <a:spcPts val="325"/>
              </a:spcBef>
              <a:buFont typeface="Arial"/>
              <a:buChar char="•"/>
              <a:defRPr/>
            </a:pPr>
            <a:r>
              <a:rPr lang="en-US" sz="1000" dirty="0">
                <a:solidFill>
                  <a:schemeClr val="tx1">
                    <a:lumMod val="50000"/>
                    <a:lumOff val="50000"/>
                  </a:schemeClr>
                </a:solidFill>
                <a:cs typeface="Helvetica" charset="0"/>
              </a:rPr>
              <a:t>Entrepreneur turned investor</a:t>
            </a:r>
          </a:p>
          <a:p>
            <a:pPr marL="196850" indent="-171450">
              <a:spcBef>
                <a:spcPts val="325"/>
              </a:spcBef>
              <a:buFont typeface="Arial"/>
              <a:buChar char="•"/>
              <a:defRPr/>
            </a:pPr>
            <a:r>
              <a:rPr lang="en-US" sz="1000" dirty="0">
                <a:solidFill>
                  <a:schemeClr val="tx1">
                    <a:lumMod val="50000"/>
                    <a:lumOff val="50000"/>
                  </a:schemeClr>
                </a:solidFill>
                <a:cs typeface="Helvetica" charset="0"/>
              </a:rPr>
              <a:t>3X founder with 2 exits transitioned to angel investor and venture capitalist </a:t>
            </a:r>
          </a:p>
          <a:p>
            <a:pPr marL="196850" indent="-171450">
              <a:spcBef>
                <a:spcPts val="325"/>
              </a:spcBef>
              <a:buFont typeface="Arial"/>
              <a:buChar char="•"/>
              <a:defRPr/>
            </a:pPr>
            <a:r>
              <a:rPr lang="en-US" sz="1000" dirty="0">
                <a:solidFill>
                  <a:schemeClr val="tx1">
                    <a:lumMod val="50000"/>
                    <a:lumOff val="50000"/>
                  </a:schemeClr>
                </a:solidFill>
                <a:cs typeface="Helvetica" charset="0"/>
              </a:rPr>
              <a:t>Strong networks of fellow founders from his entrepreneurial past</a:t>
            </a:r>
          </a:p>
          <a:p>
            <a:pPr marL="196850" indent="-171450">
              <a:spcBef>
                <a:spcPts val="325"/>
              </a:spcBef>
              <a:buFont typeface="Arial"/>
              <a:buChar char="•"/>
              <a:defRPr/>
            </a:pPr>
            <a:r>
              <a:rPr lang="en-US" sz="1000" dirty="0">
                <a:solidFill>
                  <a:schemeClr val="tx1">
                    <a:lumMod val="50000"/>
                    <a:lumOff val="50000"/>
                  </a:schemeClr>
                </a:solidFill>
                <a:cs typeface="Helvetica" charset="0"/>
              </a:rPr>
              <a:t>Angel investment track record: 4.5x Investment Multiple and 51.9% IRR</a:t>
            </a:r>
          </a:p>
          <a:p>
            <a:pPr marL="196850" indent="-171450">
              <a:spcBef>
                <a:spcPts val="325"/>
              </a:spcBef>
              <a:buFont typeface="Arial"/>
              <a:buChar char="•"/>
              <a:defRPr/>
            </a:pPr>
            <a:r>
              <a:rPr lang="en-US" sz="1000" dirty="0">
                <a:solidFill>
                  <a:schemeClr val="tx1">
                    <a:lumMod val="50000"/>
                    <a:lumOff val="50000"/>
                  </a:schemeClr>
                </a:solidFill>
                <a:cs typeface="Helvetica" charset="0"/>
              </a:rPr>
              <a:t>Follow-on and coinvestors into his angel investments include Sequoia, Intel, BMW, Alibaba, Access Industries and others</a:t>
            </a:r>
          </a:p>
        </p:txBody>
      </p:sp>
      <p:sp>
        <p:nvSpPr>
          <p:cNvPr id="16" name="CuadroTexto 3">
            <a:extLst>
              <a:ext uri="{FF2B5EF4-FFF2-40B4-BE49-F238E27FC236}">
                <a16:creationId xmlns:a16="http://schemas.microsoft.com/office/drawing/2014/main" id="{DCAF2535-A67E-1C43-B891-3EE77E91BDB0}"/>
              </a:ext>
            </a:extLst>
          </p:cNvPr>
          <p:cNvSpPr txBox="1"/>
          <p:nvPr/>
        </p:nvSpPr>
        <p:spPr>
          <a:xfrm>
            <a:off x="0" y="300038"/>
            <a:ext cx="12192000" cy="587277"/>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s-CO" sz="2400" b="1">
                <a:latin typeface="Open Sans Extrabold" panose="020B0906030804020204" pitchFamily="34" charset="0"/>
                <a:ea typeface="Open Sans Extrabold" panose="020B0906030804020204" pitchFamily="34" charset="0"/>
                <a:cs typeface="Open Sans Extrabold" panose="020B0906030804020204" pitchFamily="34" charset="0"/>
              </a:rPr>
              <a:t>HANACO GP – STRONG INVESMENT TRACK RECORD</a:t>
            </a:r>
          </a:p>
        </p:txBody>
      </p:sp>
      <p:sp>
        <p:nvSpPr>
          <p:cNvPr id="17" name="16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8"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18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4</a:t>
            </a:fld>
            <a:endParaRPr lang="es-ES" sz="1050" dirty="0">
              <a:latin typeface="Open Sans ExtraBold" pitchFamily="34" charset="0"/>
              <a:ea typeface="Open Sans ExtraBold" pitchFamily="34" charset="0"/>
              <a:cs typeface="Open Sans ExtraBold" pitchFamily="34" charset="0"/>
            </a:endParaRPr>
          </a:p>
        </p:txBody>
      </p:sp>
      <p:sp>
        <p:nvSpPr>
          <p:cNvPr id="20" name="19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21" name="20 Rectángulo redondeado"/>
          <p:cNvSpPr/>
          <p:nvPr/>
        </p:nvSpPr>
        <p:spPr>
          <a:xfrm rot="16200000" flipV="1">
            <a:off x="11571845" y="988215"/>
            <a:ext cx="464340"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21 Rectángulo redondeado"/>
          <p:cNvSpPr/>
          <p:nvPr/>
        </p:nvSpPr>
        <p:spPr>
          <a:xfrm>
            <a:off x="1147762" y="5210175"/>
            <a:ext cx="2967037" cy="990600"/>
          </a:xfrm>
          <a:prstGeom prst="roundRect">
            <a:avLst>
              <a:gd name="adj" fmla="val 9936"/>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3" name="Picture 24">
            <a:extLst>
              <a:ext uri="{FF2B5EF4-FFF2-40B4-BE49-F238E27FC236}">
                <a16:creationId xmlns:a16="http://schemas.microsoft.com/office/drawing/2014/main" id="{3059399E-90FB-6E41-9716-3EF88AE8281C}"/>
              </a:ext>
            </a:extLst>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1686144" y="5359244"/>
            <a:ext cx="1015592" cy="17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25 Conector recto"/>
          <p:cNvCxnSpPr/>
          <p:nvPr/>
        </p:nvCxnSpPr>
        <p:spPr>
          <a:xfrm>
            <a:off x="1271588" y="5629275"/>
            <a:ext cx="271780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5" name="34 Rectángulo redondeado"/>
          <p:cNvSpPr/>
          <p:nvPr/>
        </p:nvSpPr>
        <p:spPr>
          <a:xfrm>
            <a:off x="4614862" y="5210175"/>
            <a:ext cx="2967037" cy="990600"/>
          </a:xfrm>
          <a:prstGeom prst="roundRect">
            <a:avLst>
              <a:gd name="adj" fmla="val 9936"/>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36" name="35 Conector recto"/>
          <p:cNvCxnSpPr/>
          <p:nvPr/>
        </p:nvCxnSpPr>
        <p:spPr>
          <a:xfrm>
            <a:off x="4738688" y="5629275"/>
            <a:ext cx="271780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7" name="36 Rectángulo redondeado"/>
          <p:cNvSpPr/>
          <p:nvPr/>
        </p:nvSpPr>
        <p:spPr>
          <a:xfrm>
            <a:off x="8074026" y="5210175"/>
            <a:ext cx="2967037" cy="990600"/>
          </a:xfrm>
          <a:prstGeom prst="roundRect">
            <a:avLst>
              <a:gd name="adj" fmla="val 9936"/>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38" name="37 Conector recto"/>
          <p:cNvCxnSpPr/>
          <p:nvPr/>
        </p:nvCxnSpPr>
        <p:spPr>
          <a:xfrm>
            <a:off x="8197852" y="5629275"/>
            <a:ext cx="271780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39" name="Picture 23">
            <a:extLst>
              <a:ext uri="{FF2B5EF4-FFF2-40B4-BE49-F238E27FC236}">
                <a16:creationId xmlns:a16="http://schemas.microsoft.com/office/drawing/2014/main" id="{87125EAC-7D23-9745-A490-AF0C568E3C92}"/>
              </a:ext>
            </a:extLst>
          </p:cNvPr>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5623550" y="5424835"/>
            <a:ext cx="975214" cy="17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3">
            <a:extLst>
              <a:ext uri="{FF2B5EF4-FFF2-40B4-BE49-F238E27FC236}">
                <a16:creationId xmlns:a16="http://schemas.microsoft.com/office/drawing/2014/main" id="{03B9A376-B063-0441-A04E-4064DDD5B0A0}"/>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643726" y="5238512"/>
            <a:ext cx="910120" cy="185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9">
            <a:extLst>
              <a:ext uri="{FF2B5EF4-FFF2-40B4-BE49-F238E27FC236}">
                <a16:creationId xmlns:a16="http://schemas.microsoft.com/office/drawing/2014/main" id="{AD7053FE-E4E7-334D-861A-A3A855B57812}"/>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6827140" y="5314724"/>
            <a:ext cx="577092" cy="18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7">
            <a:extLst>
              <a:ext uri="{FF2B5EF4-FFF2-40B4-BE49-F238E27FC236}">
                <a16:creationId xmlns:a16="http://schemas.microsoft.com/office/drawing/2014/main" id="{EBD3DF59-59EA-464C-8131-BF848A5CA1B0}"/>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419724" y="5704845"/>
            <a:ext cx="609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9">
            <a:extLst>
              <a:ext uri="{FF2B5EF4-FFF2-40B4-BE49-F238E27FC236}">
                <a16:creationId xmlns:a16="http://schemas.microsoft.com/office/drawing/2014/main" id="{58B52ABF-26DC-A24C-9E87-3BA09DAA6C3F}"/>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6757986" y="5589751"/>
            <a:ext cx="785813"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0">
            <a:extLst>
              <a:ext uri="{FF2B5EF4-FFF2-40B4-BE49-F238E27FC236}">
                <a16:creationId xmlns:a16="http://schemas.microsoft.com/office/drawing/2014/main" id="{31BCCE57-7684-9847-A8BF-8AD00BC3FA10}"/>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4751531" y="5619120"/>
            <a:ext cx="5969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1">
            <a:extLst>
              <a:ext uri="{FF2B5EF4-FFF2-40B4-BE49-F238E27FC236}">
                <a16:creationId xmlns:a16="http://schemas.microsoft.com/office/drawing/2014/main" id="{6477BE35-088D-8F4D-BE55-934F8DC0DFE1}"/>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6919915" y="5860505"/>
            <a:ext cx="5461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3">
            <a:extLst>
              <a:ext uri="{FF2B5EF4-FFF2-40B4-BE49-F238E27FC236}">
                <a16:creationId xmlns:a16="http://schemas.microsoft.com/office/drawing/2014/main" id="{D0C90A5D-5CCF-B246-8F4B-8BF5387A7AEB}"/>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4732337" y="5818351"/>
            <a:ext cx="73501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5">
            <a:extLst>
              <a:ext uri="{FF2B5EF4-FFF2-40B4-BE49-F238E27FC236}">
                <a16:creationId xmlns:a16="http://schemas.microsoft.com/office/drawing/2014/main" id="{3070B4E5-0A0B-5941-B8BB-04EA04C6708F}"/>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6108700" y="5714370"/>
            <a:ext cx="65032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Imagen 2">
            <a:extLst>
              <a:ext uri="{FF2B5EF4-FFF2-40B4-BE49-F238E27FC236}">
                <a16:creationId xmlns:a16="http://schemas.microsoft.com/office/drawing/2014/main" id="{5381903A-7FCB-AE47-9F19-370C0B2F9FAA}"/>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6498132" y="5954082"/>
            <a:ext cx="32583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descr="Resultado de imagen para digital ocean logo">
            <a:extLst>
              <a:ext uri="{FF2B5EF4-FFF2-40B4-BE49-F238E27FC236}">
                <a16:creationId xmlns:a16="http://schemas.microsoft.com/office/drawing/2014/main" id="{799A1A9D-4C45-344F-900A-70661BD96865}"/>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5557838" y="5947732"/>
            <a:ext cx="84137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n 9">
            <a:extLst>
              <a:ext uri="{FF2B5EF4-FFF2-40B4-BE49-F238E27FC236}">
                <a16:creationId xmlns:a16="http://schemas.microsoft.com/office/drawing/2014/main" id="{5F9DEB79-E2FE-9E40-B8CC-D61E94C52B7C}"/>
              </a:ext>
            </a:extLst>
          </p:cNvPr>
          <p:cNvPicPr>
            <a:picLocks noChangeAspect="1"/>
          </p:cNvPicPr>
          <p:nvPr/>
        </p:nvPicPr>
        <p:blipFill>
          <a:blip r:embed="rId25">
            <a:extLst>
              <a:ext uri="{28A0092B-C50C-407E-A947-70E740481C1C}">
                <a14:useLocalDpi xmlns:a14="http://schemas.microsoft.com/office/drawing/2010/main"/>
              </a:ext>
            </a:extLst>
          </a:blip>
          <a:srcRect/>
          <a:stretch>
            <a:fillRect/>
          </a:stretch>
        </p:blipFill>
        <p:spPr bwMode="auto">
          <a:xfrm>
            <a:off x="8758037" y="5324186"/>
            <a:ext cx="317849" cy="23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32">
            <a:extLst>
              <a:ext uri="{FF2B5EF4-FFF2-40B4-BE49-F238E27FC236}">
                <a16:creationId xmlns:a16="http://schemas.microsoft.com/office/drawing/2014/main" id="{A680857A-E216-6842-9E30-4DEEEED38622}"/>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8101331" y="5354769"/>
            <a:ext cx="595192" cy="1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42">
            <a:extLst>
              <a:ext uri="{FF2B5EF4-FFF2-40B4-BE49-F238E27FC236}">
                <a16:creationId xmlns:a16="http://schemas.microsoft.com/office/drawing/2014/main" id="{F91DADFA-8240-454E-96C5-039D2EC0CCF6}"/>
              </a:ext>
            </a:extLst>
          </p:cNvPr>
          <p:cNvPicPr>
            <a:picLocks noChangeAspect="1" noChangeArrowheads="1"/>
          </p:cNvPicPr>
          <p:nvPr/>
        </p:nvPicPr>
        <p:blipFill>
          <a:blip r:embed="rId27" cstate="hqprint">
            <a:extLst>
              <a:ext uri="{28A0092B-C50C-407E-A947-70E740481C1C}">
                <a14:useLocalDpi xmlns:a14="http://schemas.microsoft.com/office/drawing/2010/main"/>
              </a:ext>
            </a:extLst>
          </a:blip>
          <a:srcRect/>
          <a:stretch>
            <a:fillRect/>
          </a:stretch>
        </p:blipFill>
        <p:spPr bwMode="auto">
          <a:xfrm>
            <a:off x="9099636" y="5351242"/>
            <a:ext cx="598463" cy="18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66" descr="Image result for moovit logo">
            <a:extLst>
              <a:ext uri="{FF2B5EF4-FFF2-40B4-BE49-F238E27FC236}">
                <a16:creationId xmlns:a16="http://schemas.microsoft.com/office/drawing/2014/main" id="{AD6B12C9-4D1A-7A47-BA8D-268A204BD5A8}"/>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8318500" y="5837401"/>
            <a:ext cx="680768" cy="15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0">
            <a:extLst>
              <a:ext uri="{FF2B5EF4-FFF2-40B4-BE49-F238E27FC236}">
                <a16:creationId xmlns:a16="http://schemas.microsoft.com/office/drawing/2014/main" id="{0A5B9573-DC52-8A41-9CEF-99C8E9089176}"/>
              </a:ext>
            </a:extLst>
          </p:cNvP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9363681" y="5760422"/>
            <a:ext cx="315539" cy="31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
            <a:extLst>
              <a:ext uri="{FF2B5EF4-FFF2-40B4-BE49-F238E27FC236}">
                <a16:creationId xmlns:a16="http://schemas.microsoft.com/office/drawing/2014/main" id="{FF085042-DC4A-2A4D-B8AB-F4D89ED94740}"/>
              </a:ext>
            </a:extLst>
          </p:cNvPr>
          <p:cNvPicPr>
            <a:picLocks noChangeAspect="1"/>
          </p:cNvPicPr>
          <p:nvPr/>
        </p:nvPicPr>
        <p:blipFill>
          <a:blip r:embed="rId30">
            <a:extLst>
              <a:ext uri="{28A0092B-C50C-407E-A947-70E740481C1C}">
                <a14:useLocalDpi xmlns:a14="http://schemas.microsoft.com/office/drawing/2010/main"/>
              </a:ext>
            </a:extLst>
          </a:blip>
          <a:srcRect/>
          <a:stretch>
            <a:fillRect/>
          </a:stretch>
        </p:blipFill>
        <p:spPr bwMode="auto">
          <a:xfrm>
            <a:off x="10075143" y="5737388"/>
            <a:ext cx="662134" cy="16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
            <a:extLst>
              <a:ext uri="{FF2B5EF4-FFF2-40B4-BE49-F238E27FC236}">
                <a16:creationId xmlns:a16="http://schemas.microsoft.com/office/drawing/2014/main" id="{61EA54C5-52D4-0E44-B3C2-4E7083444B58}"/>
              </a:ext>
            </a:extLst>
          </p:cNvPr>
          <p:cNvPicPr>
            <a:picLocks noChangeAspect="1"/>
          </p:cNvPicPr>
          <p:nvPr/>
        </p:nvPicPr>
        <p:blipFill>
          <a:blip r:embed="rId31">
            <a:extLst>
              <a:ext uri="{28A0092B-C50C-407E-A947-70E740481C1C}">
                <a14:useLocalDpi xmlns:a14="http://schemas.microsoft.com/office/drawing/2010/main"/>
              </a:ext>
            </a:extLst>
          </a:blip>
          <a:srcRect/>
          <a:stretch>
            <a:fillRect/>
          </a:stretch>
        </p:blipFill>
        <p:spPr bwMode="auto">
          <a:xfrm>
            <a:off x="9982161" y="5959638"/>
            <a:ext cx="865226" cy="14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a:extLst>
              <a:ext uri="{FF2B5EF4-FFF2-40B4-BE49-F238E27FC236}">
                <a16:creationId xmlns:a16="http://schemas.microsoft.com/office/drawing/2014/main" id="{987D131F-F671-8E4C-9706-842979D2F807}"/>
              </a:ext>
            </a:extLst>
          </p:cNvPr>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10458042" y="5324026"/>
            <a:ext cx="567515" cy="234573"/>
          </a:xfrm>
          <a:prstGeom prst="rect">
            <a:avLst/>
          </a:prstGeom>
        </p:spPr>
      </p:pic>
      <p:pic>
        <p:nvPicPr>
          <p:cNvPr id="2" name="Picture 1">
            <a:extLst>
              <a:ext uri="{FF2B5EF4-FFF2-40B4-BE49-F238E27FC236}">
                <a16:creationId xmlns:a16="http://schemas.microsoft.com/office/drawing/2014/main" id="{7D0C67B2-4AB8-5245-A962-2D41BF913807}"/>
              </a:ext>
            </a:extLst>
          </p:cNvPr>
          <p:cNvPicPr>
            <a:picLocks noChangeAspect="1"/>
          </p:cNvPicPr>
          <p:nvPr/>
        </p:nvPicPr>
        <p:blipFill>
          <a:blip r:embed="rId33"/>
          <a:stretch>
            <a:fillRect/>
          </a:stretch>
        </p:blipFill>
        <p:spPr>
          <a:xfrm>
            <a:off x="4870633" y="5300664"/>
            <a:ext cx="609666" cy="262844"/>
          </a:xfrm>
          <a:prstGeom prst="rect">
            <a:avLst/>
          </a:prstGeom>
        </p:spPr>
      </p:pic>
      <p:pic>
        <p:nvPicPr>
          <p:cNvPr id="66" name="Picture 1">
            <a:extLst>
              <a:ext uri="{FF2B5EF4-FFF2-40B4-BE49-F238E27FC236}">
                <a16:creationId xmlns:a16="http://schemas.microsoft.com/office/drawing/2014/main" id="{06C840DC-FEF1-A143-A4D5-A6EC0E47E066}"/>
              </a:ext>
            </a:extLst>
          </p:cNvPr>
          <p:cNvPicPr>
            <a:picLocks noChangeAspect="1"/>
          </p:cNvPicPr>
          <p:nvPr/>
        </p:nvPicPr>
        <p:blipFill>
          <a:blip r:embed="rId34" cstate="hqprint">
            <a:extLst>
              <a:ext uri="{28A0092B-C50C-407E-A947-70E740481C1C}">
                <a14:useLocalDpi xmlns:a14="http://schemas.microsoft.com/office/drawing/2010/main"/>
              </a:ext>
            </a:extLst>
          </a:blip>
          <a:srcRect/>
          <a:stretch>
            <a:fillRect/>
          </a:stretch>
        </p:blipFill>
        <p:spPr bwMode="auto">
          <a:xfrm>
            <a:off x="2930112" y="5359244"/>
            <a:ext cx="680614" cy="1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2" descr="D:\Projects\Companies\Hanaco\Chain Reaction\NewLogo_Dark01.png">
            <a:extLst>
              <a:ext uri="{FF2B5EF4-FFF2-40B4-BE49-F238E27FC236}">
                <a16:creationId xmlns:a16="http://schemas.microsoft.com/office/drawing/2014/main" id="{90731B29-8427-1E4A-A7F1-824CF1CAC0CE}"/>
              </a:ext>
            </a:extLst>
          </p:cNvPr>
          <p:cNvPicPr>
            <a:picLocks noChangeAspect="1" noChangeArrowheads="1"/>
          </p:cNvPicPr>
          <p:nvPr/>
        </p:nvPicPr>
        <p:blipFill>
          <a:blip r:embed="rId35" cstate="print"/>
          <a:srcRect/>
          <a:stretch>
            <a:fillRect/>
          </a:stretch>
        </p:blipFill>
        <p:spPr bwMode="auto">
          <a:xfrm>
            <a:off x="9718140" y="5385554"/>
            <a:ext cx="730520" cy="101751"/>
          </a:xfrm>
          <a:prstGeom prst="rect">
            <a:avLst/>
          </a:prstGeom>
          <a:noFill/>
        </p:spPr>
      </p:pic>
      <p:grpSp>
        <p:nvGrpSpPr>
          <p:cNvPr id="6" name="Grupo 5">
            <a:extLst>
              <a:ext uri="{FF2B5EF4-FFF2-40B4-BE49-F238E27FC236}">
                <a16:creationId xmlns:a16="http://schemas.microsoft.com/office/drawing/2014/main" id="{9F6F99F9-5BDA-4CB1-BC72-D737AD1F99F3}"/>
              </a:ext>
            </a:extLst>
          </p:cNvPr>
          <p:cNvGrpSpPr/>
          <p:nvPr/>
        </p:nvGrpSpPr>
        <p:grpSpPr>
          <a:xfrm>
            <a:off x="8130073" y="5708459"/>
            <a:ext cx="412709" cy="324588"/>
            <a:chOff x="11427437" y="1999163"/>
            <a:chExt cx="412709" cy="324588"/>
          </a:xfrm>
        </p:grpSpPr>
        <p:sp>
          <p:nvSpPr>
            <p:cNvPr id="4" name="Franja diagonal 3">
              <a:extLst>
                <a:ext uri="{FF2B5EF4-FFF2-40B4-BE49-F238E27FC236}">
                  <a16:creationId xmlns:a16="http://schemas.microsoft.com/office/drawing/2014/main" id="{DA711E57-8ACC-48F2-A089-3E55A7AFC3CA}"/>
                </a:ext>
              </a:extLst>
            </p:cNvPr>
            <p:cNvSpPr/>
            <p:nvPr/>
          </p:nvSpPr>
          <p:spPr>
            <a:xfrm>
              <a:off x="11476937" y="1999163"/>
              <a:ext cx="349937" cy="324588"/>
            </a:xfrm>
            <a:prstGeom prst="diagStripe">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5" name="CuadroTexto 4">
              <a:extLst>
                <a:ext uri="{FF2B5EF4-FFF2-40B4-BE49-F238E27FC236}">
                  <a16:creationId xmlns:a16="http://schemas.microsoft.com/office/drawing/2014/main" id="{5DFC03C8-5A85-4DD4-9C35-9BEA77BBFCEF}"/>
                </a:ext>
              </a:extLst>
            </p:cNvPr>
            <p:cNvSpPr txBox="1"/>
            <p:nvPr/>
          </p:nvSpPr>
          <p:spPr>
            <a:xfrm rot="19180333">
              <a:off x="11427437" y="2006969"/>
              <a:ext cx="412709" cy="200055"/>
            </a:xfrm>
            <a:prstGeom prst="rect">
              <a:avLst/>
            </a:prstGeom>
            <a:noFill/>
          </p:spPr>
          <p:txBody>
            <a:bodyPr wrap="square" rtlCol="0">
              <a:spAutoFit/>
            </a:bodyPr>
            <a:lstStyle/>
            <a:p>
              <a:r>
                <a:rPr lang="es-MX" sz="7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EXIT</a:t>
              </a:r>
              <a:endParaRPr lang="es-CO" sz="7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sp>
        <p:nvSpPr>
          <p:cNvPr id="68" name="Franja diagonal 67">
            <a:extLst>
              <a:ext uri="{FF2B5EF4-FFF2-40B4-BE49-F238E27FC236}">
                <a16:creationId xmlns:a16="http://schemas.microsoft.com/office/drawing/2014/main" id="{AE30BB1B-4B89-484B-8836-DBD0D62DC30C}"/>
              </a:ext>
            </a:extLst>
          </p:cNvPr>
          <p:cNvSpPr/>
          <p:nvPr/>
        </p:nvSpPr>
        <p:spPr>
          <a:xfrm>
            <a:off x="2401543" y="5886082"/>
            <a:ext cx="349937" cy="324588"/>
          </a:xfrm>
          <a:prstGeom prst="diagStripe">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69" name="CuadroTexto 68">
            <a:extLst>
              <a:ext uri="{FF2B5EF4-FFF2-40B4-BE49-F238E27FC236}">
                <a16:creationId xmlns:a16="http://schemas.microsoft.com/office/drawing/2014/main" id="{C9C7DA71-678A-4145-9A9C-94816F55A245}"/>
              </a:ext>
            </a:extLst>
          </p:cNvPr>
          <p:cNvSpPr txBox="1"/>
          <p:nvPr/>
        </p:nvSpPr>
        <p:spPr>
          <a:xfrm rot="19180333">
            <a:off x="2352043" y="5893888"/>
            <a:ext cx="412709" cy="200055"/>
          </a:xfrm>
          <a:prstGeom prst="rect">
            <a:avLst/>
          </a:prstGeom>
          <a:noFill/>
        </p:spPr>
        <p:txBody>
          <a:bodyPr wrap="square" rtlCol="0">
            <a:spAutoFit/>
          </a:bodyPr>
          <a:lstStyle/>
          <a:p>
            <a:r>
              <a:rPr lang="es-MX" sz="7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EXIT</a:t>
            </a:r>
            <a:endParaRPr lang="es-CO" sz="7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nvGrpSpPr>
          <p:cNvPr id="70" name="Grupo 69">
            <a:extLst>
              <a:ext uri="{FF2B5EF4-FFF2-40B4-BE49-F238E27FC236}">
                <a16:creationId xmlns:a16="http://schemas.microsoft.com/office/drawing/2014/main" id="{473A3E4D-38FD-4FDF-A2CB-E8748D06F36E}"/>
              </a:ext>
            </a:extLst>
          </p:cNvPr>
          <p:cNvGrpSpPr/>
          <p:nvPr/>
        </p:nvGrpSpPr>
        <p:grpSpPr>
          <a:xfrm>
            <a:off x="3258727" y="5869609"/>
            <a:ext cx="412709" cy="324588"/>
            <a:chOff x="11427437" y="1999163"/>
            <a:chExt cx="412709" cy="324588"/>
          </a:xfrm>
        </p:grpSpPr>
        <p:sp>
          <p:nvSpPr>
            <p:cNvPr id="71" name="Franja diagonal 70">
              <a:extLst>
                <a:ext uri="{FF2B5EF4-FFF2-40B4-BE49-F238E27FC236}">
                  <a16:creationId xmlns:a16="http://schemas.microsoft.com/office/drawing/2014/main" id="{C43D40A1-C2B5-477D-A816-1DE4E67F4E5C}"/>
                </a:ext>
              </a:extLst>
            </p:cNvPr>
            <p:cNvSpPr/>
            <p:nvPr/>
          </p:nvSpPr>
          <p:spPr>
            <a:xfrm>
              <a:off x="11476937" y="1999163"/>
              <a:ext cx="349937" cy="324588"/>
            </a:xfrm>
            <a:prstGeom prst="diagStripe">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72" name="CuadroTexto 71">
              <a:extLst>
                <a:ext uri="{FF2B5EF4-FFF2-40B4-BE49-F238E27FC236}">
                  <a16:creationId xmlns:a16="http://schemas.microsoft.com/office/drawing/2014/main" id="{100F181B-AF54-4AC3-B28D-C64F912D4CE1}"/>
                </a:ext>
              </a:extLst>
            </p:cNvPr>
            <p:cNvSpPr txBox="1"/>
            <p:nvPr/>
          </p:nvSpPr>
          <p:spPr>
            <a:xfrm rot="19180333">
              <a:off x="11427437" y="2006969"/>
              <a:ext cx="412709" cy="200055"/>
            </a:xfrm>
            <a:prstGeom prst="rect">
              <a:avLst/>
            </a:prstGeom>
            <a:noFill/>
          </p:spPr>
          <p:txBody>
            <a:bodyPr wrap="square" rtlCol="0">
              <a:spAutoFit/>
            </a:bodyPr>
            <a:lstStyle/>
            <a:p>
              <a:r>
                <a:rPr lang="es-MX" sz="7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EXIT</a:t>
              </a:r>
              <a:endParaRPr lang="es-CO" sz="7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pic>
        <p:nvPicPr>
          <p:cNvPr id="7" name="Imagen 6">
            <a:extLst>
              <a:ext uri="{FF2B5EF4-FFF2-40B4-BE49-F238E27FC236}">
                <a16:creationId xmlns:a16="http://schemas.microsoft.com/office/drawing/2014/main" id="{82625DF5-0B5A-4A63-A89D-FE9E7CE308B3}"/>
              </a:ext>
            </a:extLst>
          </p:cNvPr>
          <p:cNvPicPr>
            <a:picLocks noChangeAspect="1"/>
          </p:cNvPicPr>
          <p:nvPr/>
        </p:nvPicPr>
        <p:blipFill>
          <a:blip r:embed="rId36"/>
          <a:stretch>
            <a:fillRect/>
          </a:stretch>
        </p:blipFill>
        <p:spPr>
          <a:xfrm>
            <a:off x="1926572" y="1400175"/>
            <a:ext cx="1263649" cy="1263649"/>
          </a:xfrm>
          <a:prstGeom prst="rect">
            <a:avLst/>
          </a:prstGeom>
        </p:spPr>
      </p:pic>
    </p:spTree>
    <p:extLst>
      <p:ext uri="{BB962C8B-B14F-4D97-AF65-F5344CB8AC3E}">
        <p14:creationId xmlns:p14="http://schemas.microsoft.com/office/powerpoint/2010/main" val="730719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121 Rectángulo"/>
          <p:cNvSpPr/>
          <p:nvPr/>
        </p:nvSpPr>
        <p:spPr>
          <a:xfrm>
            <a:off x="0" y="0"/>
            <a:ext cx="12192000" cy="6858000"/>
          </a:xfrm>
          <a:prstGeom prst="rect">
            <a:avLst/>
          </a:prstGeom>
          <a:solidFill>
            <a:srgbClr val="F3F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1" name="70 Rectángulo"/>
          <p:cNvSpPr/>
          <p:nvPr/>
        </p:nvSpPr>
        <p:spPr>
          <a:xfrm>
            <a:off x="0" y="4357897"/>
            <a:ext cx="12192000" cy="1947653"/>
          </a:xfrm>
          <a:prstGeom prst="rect">
            <a:avLst/>
          </a:prstGeom>
          <a:solidFill>
            <a:srgbClr val="CDD2E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6" name="65 Rectángulo"/>
          <p:cNvSpPr/>
          <p:nvPr/>
        </p:nvSpPr>
        <p:spPr>
          <a:xfrm>
            <a:off x="0" y="1250603"/>
            <a:ext cx="12192000" cy="1029415"/>
          </a:xfrm>
          <a:prstGeom prst="rect">
            <a:avLst/>
          </a:prstGeom>
          <a:solidFill>
            <a:srgbClr val="CDD2E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3" name="CuadroTexto 3">
            <a:extLst>
              <a:ext uri="{FF2B5EF4-FFF2-40B4-BE49-F238E27FC236}">
                <a16:creationId xmlns:a16="http://schemas.microsoft.com/office/drawing/2014/main" id="{DCAF2535-A67E-1C43-B891-3EE77E91BDB0}"/>
              </a:ext>
            </a:extLst>
          </p:cNvPr>
          <p:cNvSpPr txBox="1"/>
          <p:nvPr/>
        </p:nvSpPr>
        <p:spPr>
          <a:xfrm>
            <a:off x="0" y="309563"/>
            <a:ext cx="12192000" cy="587277"/>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s-CO" sz="2400" b="1">
                <a:latin typeface="Open Sans Extrabold" panose="020B0906030804020204" pitchFamily="34" charset="0"/>
                <a:ea typeface="Open Sans Extrabold" panose="020B0906030804020204" pitchFamily="34" charset="0"/>
                <a:cs typeface="Open Sans Extrabold" panose="020B0906030804020204" pitchFamily="34" charset="0"/>
              </a:rPr>
              <a:t>HANACO </a:t>
            </a:r>
            <a:r>
              <a:rPr lang="es-CO" sz="2400" b="1">
                <a:solidFill>
                  <a:srgbClr val="A89656"/>
                </a:solidFill>
                <a:latin typeface="Open Sans Extrabold" panose="020B0906030804020204" pitchFamily="34" charset="0"/>
                <a:ea typeface="Open Sans Extrabold" panose="020B0906030804020204" pitchFamily="34" charset="0"/>
                <a:cs typeface="Open Sans Extrabold" panose="020B0906030804020204" pitchFamily="34" charset="0"/>
              </a:rPr>
              <a:t>TEAM</a:t>
            </a:r>
            <a:endParaRPr lang="es-CO" sz="2400" b="1">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24" name="123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25"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125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5</a:t>
            </a:fld>
            <a:endParaRPr lang="es-ES" sz="1050" dirty="0">
              <a:latin typeface="Open Sans ExtraBold" pitchFamily="34" charset="0"/>
              <a:ea typeface="Open Sans ExtraBold" pitchFamily="34" charset="0"/>
              <a:cs typeface="Open Sans ExtraBold" pitchFamily="34" charset="0"/>
            </a:endParaRPr>
          </a:p>
        </p:txBody>
      </p:sp>
      <p:sp>
        <p:nvSpPr>
          <p:cNvPr id="127" name="126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128" name="127 Rectángulo redondeado"/>
          <p:cNvSpPr/>
          <p:nvPr/>
        </p:nvSpPr>
        <p:spPr>
          <a:xfrm rot="16200000" flipV="1">
            <a:off x="11571845" y="988215"/>
            <a:ext cx="464340"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1" name="60 Rectángulo redondeado"/>
          <p:cNvSpPr/>
          <p:nvPr/>
        </p:nvSpPr>
        <p:spPr>
          <a:xfrm>
            <a:off x="4796938" y="1434732"/>
            <a:ext cx="2954216" cy="689343"/>
          </a:xfrm>
          <a:prstGeom prst="roundRect">
            <a:avLst>
              <a:gd name="adj" fmla="val 9419"/>
            </a:avLst>
          </a:prstGeom>
          <a:solidFill>
            <a:schemeClr val="bg1"/>
          </a:solidFill>
          <a:ln>
            <a:noFill/>
          </a:ln>
          <a:effectLst>
            <a:outerShdw blurRad="635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2"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4796938" y="1567160"/>
            <a:ext cx="2954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s-CO" altLang="es-CO" sz="1400" b="1">
                <a:latin typeface="Open Sans Extrabold" panose="020B0606030504020204" pitchFamily="34" charset="0"/>
              </a:rPr>
              <a:t>LIOR PROSOR</a:t>
            </a:r>
          </a:p>
          <a:p>
            <a:pPr algn="ctr" eaLnBrk="1" hangingPunct="1">
              <a:lnSpc>
                <a:spcPct val="100000"/>
              </a:lnSpc>
              <a:spcBef>
                <a:spcPct val="0"/>
              </a:spcBef>
              <a:buFontTx/>
              <a:buNone/>
            </a:pPr>
            <a:r>
              <a:rPr lang="es-CO" altLang="es-CO" sz="1000" b="1" spc="300">
                <a:solidFill>
                  <a:srgbClr val="B59E60"/>
                </a:solidFill>
                <a:latin typeface="Open Sans SemiBold" panose="020B0606030504020204" pitchFamily="34" charset="0"/>
              </a:rPr>
              <a:t>PARTNER</a:t>
            </a:r>
            <a:endParaRPr lang="es-CO" altLang="es-CO" sz="1400" b="1" spc="300">
              <a:latin typeface="Open Sans Extrabold" panose="020B0606030504020204" pitchFamily="34" charset="0"/>
            </a:endParaRPr>
          </a:p>
        </p:txBody>
      </p:sp>
      <p:sp>
        <p:nvSpPr>
          <p:cNvPr id="64" name="63 Rectángulo redondeado"/>
          <p:cNvSpPr/>
          <p:nvPr/>
        </p:nvSpPr>
        <p:spPr>
          <a:xfrm>
            <a:off x="1162782" y="1434732"/>
            <a:ext cx="2954216" cy="689343"/>
          </a:xfrm>
          <a:prstGeom prst="roundRect">
            <a:avLst>
              <a:gd name="adj" fmla="val 9419"/>
            </a:avLst>
          </a:prstGeom>
          <a:solidFill>
            <a:schemeClr val="bg1"/>
          </a:solidFill>
          <a:ln>
            <a:noFill/>
          </a:ln>
          <a:effectLst>
            <a:outerShdw blurRad="635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5"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1162782" y="1567160"/>
            <a:ext cx="2954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latin typeface="Open Sans Extrabold" panose="020B0606030504020204" pitchFamily="34" charset="0"/>
              </a:rPr>
              <a:t>ALON LIFSHITZ </a:t>
            </a:r>
          </a:p>
          <a:p>
            <a:pPr algn="ctr">
              <a:lnSpc>
                <a:spcPct val="100000"/>
              </a:lnSpc>
              <a:spcBef>
                <a:spcPct val="0"/>
              </a:spcBef>
              <a:buNone/>
            </a:pPr>
            <a:r>
              <a:rPr lang="es-CO" altLang="es-CO" sz="1000" b="1" spc="300">
                <a:solidFill>
                  <a:srgbClr val="B59E60"/>
                </a:solidFill>
                <a:latin typeface="Open Sans SemiBold" panose="020B0606030504020204" pitchFamily="34" charset="0"/>
              </a:rPr>
              <a:t>PARTNER</a:t>
            </a:r>
            <a:endParaRPr lang="es-CO" altLang="es-CO" sz="1400" b="1" spc="300">
              <a:latin typeface="Open Sans Extrabold" panose="020B0606030504020204" pitchFamily="34" charset="0"/>
            </a:endParaRPr>
          </a:p>
        </p:txBody>
      </p:sp>
      <p:pic>
        <p:nvPicPr>
          <p:cNvPr id="67" name="Picture 4" descr="D:\Projects\Companies\Hanaco\Hanaco\Deck - Early Stage II\Icons\israel.png"/>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270069" y="1303030"/>
            <a:ext cx="262369" cy="262369"/>
          </a:xfrm>
          <a:prstGeom prst="rect">
            <a:avLst/>
          </a:prstGeom>
          <a:noFill/>
        </p:spPr>
      </p:pic>
      <p:sp>
        <p:nvSpPr>
          <p:cNvPr id="68" name="67 Rectángulo redondeado"/>
          <p:cNvSpPr/>
          <p:nvPr/>
        </p:nvSpPr>
        <p:spPr>
          <a:xfrm>
            <a:off x="8138013" y="1434732"/>
            <a:ext cx="2954216" cy="689343"/>
          </a:xfrm>
          <a:prstGeom prst="roundRect">
            <a:avLst>
              <a:gd name="adj" fmla="val 9419"/>
            </a:avLst>
          </a:prstGeom>
          <a:solidFill>
            <a:schemeClr val="bg1"/>
          </a:solidFill>
          <a:ln>
            <a:noFill/>
          </a:ln>
          <a:effectLst>
            <a:outerShdw blurRad="635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9"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8138013" y="1567160"/>
            <a:ext cx="2954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latin typeface="Open Sans Extrabold" panose="020B0606030504020204" pitchFamily="34" charset="0"/>
              </a:rPr>
              <a:t>PASHA ROMANOVSKI </a:t>
            </a:r>
          </a:p>
          <a:p>
            <a:pPr algn="ctr">
              <a:lnSpc>
                <a:spcPct val="100000"/>
              </a:lnSpc>
              <a:spcBef>
                <a:spcPct val="0"/>
              </a:spcBef>
              <a:buNone/>
            </a:pPr>
            <a:r>
              <a:rPr lang="es-CO" altLang="es-CO" sz="1000" b="1" spc="300">
                <a:solidFill>
                  <a:srgbClr val="B59E60"/>
                </a:solidFill>
                <a:latin typeface="Open Sans SemiBold" panose="020B0606030504020204" pitchFamily="34" charset="0"/>
              </a:rPr>
              <a:t>PARTNER</a:t>
            </a:r>
            <a:endParaRPr lang="es-CO" altLang="es-CO" sz="1400" b="1" spc="300">
              <a:latin typeface="Open Sans Extrabold" panose="020B0606030504020204" pitchFamily="34" charset="0"/>
            </a:endParaRPr>
          </a:p>
        </p:txBody>
      </p:sp>
      <p:pic>
        <p:nvPicPr>
          <p:cNvPr id="70" name="Picture 4" descr="D:\Projects\Companies\Hanaco\Hanaco\Deck - Early Stage II\Icons\israel.png"/>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245300" y="1303030"/>
            <a:ext cx="262369" cy="262369"/>
          </a:xfrm>
          <a:prstGeom prst="rect">
            <a:avLst/>
          </a:prstGeom>
          <a:noFill/>
        </p:spPr>
      </p:pic>
      <p:sp>
        <p:nvSpPr>
          <p:cNvPr id="82" name="81 Rectángulo redondeado"/>
          <p:cNvSpPr/>
          <p:nvPr/>
        </p:nvSpPr>
        <p:spPr>
          <a:xfrm>
            <a:off x="4796938" y="2487919"/>
            <a:ext cx="2954216" cy="1684031"/>
          </a:xfrm>
          <a:prstGeom prst="roundRect">
            <a:avLst>
              <a:gd name="adj" fmla="val 9419"/>
            </a:avLst>
          </a:prstGeom>
          <a:solidFill>
            <a:schemeClr val="bg1"/>
          </a:solidFill>
          <a:ln>
            <a:noFill/>
          </a:ln>
          <a:effectLst>
            <a:outerShdw blurRad="635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3"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4796938" y="2572723"/>
            <a:ext cx="2954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s-CO" altLang="es-CO" sz="1400" b="1">
                <a:latin typeface="Open Sans Extrabold" panose="020B0606030504020204" pitchFamily="34" charset="0"/>
              </a:rPr>
              <a:t>OREN CHARNOFF</a:t>
            </a:r>
          </a:p>
          <a:p>
            <a:pPr algn="ctr" eaLnBrk="1" hangingPunct="1">
              <a:lnSpc>
                <a:spcPct val="100000"/>
              </a:lnSpc>
              <a:spcBef>
                <a:spcPct val="0"/>
              </a:spcBef>
              <a:buFontTx/>
              <a:buNone/>
            </a:pPr>
            <a:r>
              <a:rPr lang="es-CO" altLang="es-CO" sz="1000" b="1" spc="300">
                <a:solidFill>
                  <a:srgbClr val="B59E60"/>
                </a:solidFill>
                <a:latin typeface="Open Sans SemiBold" panose="020B0606030504020204" pitchFamily="34" charset="0"/>
              </a:rPr>
              <a:t>VP</a:t>
            </a:r>
            <a:endParaRPr lang="es-CO" altLang="es-CO" sz="1400" b="1" spc="300">
              <a:latin typeface="Open Sans Extrabold" panose="020B0606030504020204" pitchFamily="34" charset="0"/>
            </a:endParaRPr>
          </a:p>
        </p:txBody>
      </p:sp>
      <p:sp>
        <p:nvSpPr>
          <p:cNvPr id="85" name="84 Rectángulo redondeado"/>
          <p:cNvSpPr/>
          <p:nvPr/>
        </p:nvSpPr>
        <p:spPr>
          <a:xfrm>
            <a:off x="1162782" y="2487919"/>
            <a:ext cx="2954216" cy="1684031"/>
          </a:xfrm>
          <a:prstGeom prst="roundRect">
            <a:avLst>
              <a:gd name="adj" fmla="val 9419"/>
            </a:avLst>
          </a:prstGeom>
          <a:solidFill>
            <a:schemeClr val="bg1"/>
          </a:solidFill>
          <a:ln>
            <a:noFill/>
          </a:ln>
          <a:effectLst>
            <a:outerShdw blurRad="635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6"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1162782" y="2572723"/>
            <a:ext cx="2954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latin typeface="Open Sans Extrabold" panose="020B0606030504020204" pitchFamily="34" charset="0"/>
              </a:rPr>
              <a:t>GABI HELLER</a:t>
            </a:r>
          </a:p>
          <a:p>
            <a:pPr algn="ctr">
              <a:lnSpc>
                <a:spcPct val="100000"/>
              </a:lnSpc>
              <a:spcBef>
                <a:spcPct val="0"/>
              </a:spcBef>
              <a:buNone/>
            </a:pPr>
            <a:r>
              <a:rPr lang="es-CO" altLang="es-CO" sz="1000" b="1" spc="300">
                <a:solidFill>
                  <a:srgbClr val="B59E60"/>
                </a:solidFill>
                <a:latin typeface="Open Sans SemiBold" panose="020B0606030504020204" pitchFamily="34" charset="0"/>
              </a:rPr>
              <a:t>PARTNER CFO</a:t>
            </a:r>
            <a:endParaRPr lang="es-CO" altLang="es-CO" sz="1400" b="1" spc="300">
              <a:latin typeface="Open Sans Extrabold" panose="020B0606030504020204" pitchFamily="34" charset="0"/>
            </a:endParaRPr>
          </a:p>
        </p:txBody>
      </p:sp>
      <p:pic>
        <p:nvPicPr>
          <p:cNvPr id="87" name="Picture 4" descr="D:\Projects\Companies\Hanaco\Hanaco\Deck - Early Stage II\Icons\israel.png"/>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270069" y="2356218"/>
            <a:ext cx="262369" cy="262369"/>
          </a:xfrm>
          <a:prstGeom prst="rect">
            <a:avLst/>
          </a:prstGeom>
          <a:noFill/>
        </p:spPr>
      </p:pic>
      <p:sp>
        <p:nvSpPr>
          <p:cNvPr id="88" name="87 Rectángulo redondeado"/>
          <p:cNvSpPr/>
          <p:nvPr/>
        </p:nvSpPr>
        <p:spPr>
          <a:xfrm>
            <a:off x="8138013" y="2487919"/>
            <a:ext cx="2954216" cy="1684031"/>
          </a:xfrm>
          <a:prstGeom prst="roundRect">
            <a:avLst>
              <a:gd name="adj" fmla="val 9419"/>
            </a:avLst>
          </a:prstGeom>
          <a:solidFill>
            <a:schemeClr val="bg1"/>
          </a:solidFill>
          <a:ln>
            <a:noFill/>
          </a:ln>
          <a:effectLst>
            <a:outerShdw blurRad="635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9"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8138013" y="2572723"/>
            <a:ext cx="2954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latin typeface="Open Sans Extrabold" panose="020B0606030504020204" pitchFamily="34" charset="0"/>
              </a:rPr>
              <a:t>DAVID FRANKEL</a:t>
            </a:r>
          </a:p>
          <a:p>
            <a:pPr algn="ctr">
              <a:lnSpc>
                <a:spcPct val="100000"/>
              </a:lnSpc>
              <a:spcBef>
                <a:spcPct val="0"/>
              </a:spcBef>
              <a:buNone/>
            </a:pPr>
            <a:r>
              <a:rPr lang="es-CO" altLang="es-CO" sz="1000" b="1" spc="300">
                <a:solidFill>
                  <a:srgbClr val="B59E60"/>
                </a:solidFill>
                <a:latin typeface="Open Sans SemiBold" panose="020B0606030504020204" pitchFamily="34" charset="0"/>
              </a:rPr>
              <a:t>VP</a:t>
            </a:r>
            <a:endParaRPr lang="es-CO" altLang="es-CO" sz="1400" b="1" spc="300">
              <a:latin typeface="Open Sans Extrabold" panose="020B0606030504020204" pitchFamily="34" charset="0"/>
            </a:endParaRPr>
          </a:p>
        </p:txBody>
      </p:sp>
      <p:pic>
        <p:nvPicPr>
          <p:cNvPr id="90" name="Picture 4" descr="D:\Projects\Companies\Hanaco\Hanaco\Deck - Early Stage II\Icons\israel.png"/>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933153" y="2356218"/>
            <a:ext cx="262369" cy="262369"/>
          </a:xfrm>
          <a:prstGeom prst="rect">
            <a:avLst/>
          </a:prstGeom>
          <a:noFill/>
        </p:spPr>
      </p:pic>
      <p:cxnSp>
        <p:nvCxnSpPr>
          <p:cNvPr id="93" name="92 Conector recto"/>
          <p:cNvCxnSpPr/>
          <p:nvPr/>
        </p:nvCxnSpPr>
        <p:spPr>
          <a:xfrm>
            <a:off x="1279594" y="3082013"/>
            <a:ext cx="271138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4913070" y="3082013"/>
            <a:ext cx="271138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5" name="94 Conector recto"/>
          <p:cNvCxnSpPr/>
          <p:nvPr/>
        </p:nvCxnSpPr>
        <p:spPr>
          <a:xfrm>
            <a:off x="8259430" y="3082013"/>
            <a:ext cx="271138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6" name="95 CuadroTexto"/>
          <p:cNvSpPr txBox="1"/>
          <p:nvPr/>
        </p:nvSpPr>
        <p:spPr>
          <a:xfrm>
            <a:off x="1270069" y="3152775"/>
            <a:ext cx="2846929" cy="861774"/>
          </a:xfrm>
          <a:prstGeom prst="rect">
            <a:avLst/>
          </a:prstGeom>
          <a:noFill/>
        </p:spPr>
        <p:txBody>
          <a:bodyPr wrap="square" rtlCol="0">
            <a:spAutoFit/>
          </a:bodyPr>
          <a:lstStyle/>
          <a:p>
            <a:pPr marL="342900" indent="-342900">
              <a:buFont typeface="Arial" panose="020B0604020202020204" pitchFamily="34" charset="0"/>
              <a:buChar char="•"/>
            </a:pPr>
            <a:r>
              <a:rPr lang="en-US" sz="1000" dirty="0">
                <a:solidFill>
                  <a:schemeClr val="tx1">
                    <a:lumMod val="50000"/>
                    <a:lumOff val="50000"/>
                  </a:schemeClr>
                </a:solidFill>
                <a:latin typeface="Open Sans" pitchFamily="34" charset="0"/>
                <a:ea typeface="Open Sans" pitchFamily="34" charset="0"/>
                <a:cs typeface="Open Sans" pitchFamily="34" charset="0"/>
              </a:rPr>
              <a:t>Frmr CFO, Walden Ventures and Trendlines Group</a:t>
            </a:r>
          </a:p>
          <a:p>
            <a:pPr marL="342900" indent="-342900">
              <a:buFont typeface="Arial" panose="020B0604020202020204" pitchFamily="34" charset="0"/>
              <a:buChar char="•"/>
            </a:pPr>
            <a:r>
              <a:rPr lang="en-US" sz="1000" dirty="0">
                <a:solidFill>
                  <a:schemeClr val="tx1">
                    <a:lumMod val="50000"/>
                    <a:lumOff val="50000"/>
                  </a:schemeClr>
                </a:solidFill>
                <a:latin typeface="Open Sans" pitchFamily="34" charset="0"/>
                <a:ea typeface="Open Sans" pitchFamily="34" charset="0"/>
                <a:cs typeface="Open Sans" pitchFamily="34" charset="0"/>
              </a:rPr>
              <a:t>Frmr Board Director at public and private companies such as Ashtrom, Electra, Elco and Others</a:t>
            </a:r>
          </a:p>
        </p:txBody>
      </p:sp>
      <p:sp>
        <p:nvSpPr>
          <p:cNvPr id="98" name="97 CuadroTexto"/>
          <p:cNvSpPr txBox="1"/>
          <p:nvPr/>
        </p:nvSpPr>
        <p:spPr>
          <a:xfrm>
            <a:off x="4904225" y="3152775"/>
            <a:ext cx="2846929" cy="861774"/>
          </a:xfrm>
          <a:prstGeom prst="rect">
            <a:avLst/>
          </a:prstGeom>
          <a:noFill/>
        </p:spPr>
        <p:txBody>
          <a:bodyPr wrap="square" rtlCol="0">
            <a:spAutoFit/>
          </a:bodyPr>
          <a:lstStyle/>
          <a:p>
            <a:pPr marL="342900" indent="-342900">
              <a:buFont typeface="Arial" panose="020B0604020202020204" pitchFamily="34" charset="0"/>
              <a:buChar char="•"/>
            </a:pPr>
            <a:r>
              <a:rPr lang="en-US" sz="1000" dirty="0">
                <a:solidFill>
                  <a:schemeClr val="tx1">
                    <a:lumMod val="50000"/>
                    <a:lumOff val="50000"/>
                  </a:schemeClr>
                </a:solidFill>
                <a:latin typeface="Open Sans" pitchFamily="34" charset="0"/>
                <a:ea typeface="Open Sans" pitchFamily="34" charset="0"/>
                <a:cs typeface="Open Sans" pitchFamily="34" charset="0"/>
              </a:rPr>
              <a:t>Frmr SR Associate at CN Family Office, on the Israel VC team (Fiverr, Credorax, Mapanything acq by Salesforce)</a:t>
            </a:r>
          </a:p>
          <a:p>
            <a:pPr marL="342900" indent="-342900">
              <a:buFont typeface="Arial" panose="020B0604020202020204" pitchFamily="34" charset="0"/>
              <a:buChar char="•"/>
            </a:pPr>
            <a:r>
              <a:rPr lang="en-US" sz="1000" dirty="0">
                <a:solidFill>
                  <a:schemeClr val="tx1">
                    <a:lumMod val="50000"/>
                    <a:lumOff val="50000"/>
                  </a:schemeClr>
                </a:solidFill>
                <a:latin typeface="Open Sans" pitchFamily="34" charset="0"/>
                <a:ea typeface="Open Sans" pitchFamily="34" charset="0"/>
                <a:cs typeface="Open Sans" pitchFamily="34" charset="0"/>
              </a:rPr>
              <a:t>Start up experience at Omega Point and Windward</a:t>
            </a:r>
          </a:p>
        </p:txBody>
      </p:sp>
      <p:sp>
        <p:nvSpPr>
          <p:cNvPr id="99" name="98 CuadroTexto"/>
          <p:cNvSpPr txBox="1"/>
          <p:nvPr/>
        </p:nvSpPr>
        <p:spPr>
          <a:xfrm>
            <a:off x="8245300" y="3152775"/>
            <a:ext cx="2846929" cy="707886"/>
          </a:xfrm>
          <a:prstGeom prst="rect">
            <a:avLst/>
          </a:prstGeom>
          <a:noFill/>
        </p:spPr>
        <p:txBody>
          <a:bodyPr wrap="square" rtlCol="0">
            <a:spAutoFit/>
          </a:bodyPr>
          <a:lstStyle/>
          <a:p>
            <a:pPr marL="342900" indent="-342900">
              <a:buFont typeface="Arial" panose="020B0604020202020204" pitchFamily="34" charset="0"/>
              <a:buChar char="•"/>
            </a:pPr>
            <a:r>
              <a:rPr lang="en-US" sz="1000" dirty="0">
                <a:solidFill>
                  <a:schemeClr val="tx1">
                    <a:lumMod val="50000"/>
                    <a:lumOff val="50000"/>
                  </a:schemeClr>
                </a:solidFill>
                <a:latin typeface="Open Sans" pitchFamily="34" charset="0"/>
                <a:ea typeface="Open Sans" pitchFamily="34" charset="0"/>
                <a:cs typeface="Open Sans" pitchFamily="34" charset="0"/>
              </a:rPr>
              <a:t>Frmr Investor at B Capital </a:t>
            </a:r>
          </a:p>
          <a:p>
            <a:pPr marL="342900" indent="-342900">
              <a:buFont typeface="Arial" panose="020B0604020202020204" pitchFamily="34" charset="0"/>
              <a:buChar char="•"/>
            </a:pPr>
            <a:r>
              <a:rPr lang="en-US" sz="1000" dirty="0">
                <a:solidFill>
                  <a:schemeClr val="tx1">
                    <a:lumMod val="50000"/>
                    <a:lumOff val="50000"/>
                  </a:schemeClr>
                </a:solidFill>
                <a:latin typeface="Open Sans" pitchFamily="34" charset="0"/>
                <a:ea typeface="Open Sans" pitchFamily="34" charset="0"/>
                <a:cs typeface="Open Sans" pitchFamily="34" charset="0"/>
              </a:rPr>
              <a:t>Frmr Sr Associate at FFVC</a:t>
            </a:r>
          </a:p>
          <a:p>
            <a:pPr marL="342900" indent="-342900">
              <a:buFont typeface="Arial" panose="020B0604020202020204" pitchFamily="34" charset="0"/>
              <a:buChar char="•"/>
            </a:pPr>
            <a:r>
              <a:rPr lang="en-US" sz="1000" dirty="0">
                <a:solidFill>
                  <a:schemeClr val="tx1">
                    <a:lumMod val="50000"/>
                    <a:lumOff val="50000"/>
                  </a:schemeClr>
                </a:solidFill>
                <a:latin typeface="Open Sans" pitchFamily="34" charset="0"/>
                <a:ea typeface="Open Sans" pitchFamily="34" charset="0"/>
                <a:cs typeface="Open Sans" pitchFamily="34" charset="0"/>
              </a:rPr>
              <a:t>Frmr Strategy Consultant at EY</a:t>
            </a:r>
          </a:p>
          <a:p>
            <a:pPr marL="342900" indent="-342900">
              <a:buFont typeface="Arial" panose="020B0604020202020204" pitchFamily="34" charset="0"/>
              <a:buChar char="•"/>
            </a:pPr>
            <a:r>
              <a:rPr lang="en-US" sz="1000" dirty="0">
                <a:solidFill>
                  <a:schemeClr val="tx1">
                    <a:lumMod val="50000"/>
                    <a:lumOff val="50000"/>
                  </a:schemeClr>
                </a:solidFill>
                <a:latin typeface="Open Sans" pitchFamily="34" charset="0"/>
                <a:ea typeface="Open Sans" pitchFamily="34" charset="0"/>
                <a:cs typeface="Open Sans" pitchFamily="34" charset="0"/>
              </a:rPr>
              <a:t>MBA - UCLA</a:t>
            </a:r>
          </a:p>
        </p:txBody>
      </p:sp>
      <p:sp>
        <p:nvSpPr>
          <p:cNvPr id="107" name="106 Rectángulo redondeado"/>
          <p:cNvSpPr/>
          <p:nvPr/>
        </p:nvSpPr>
        <p:spPr>
          <a:xfrm>
            <a:off x="4796938" y="4603899"/>
            <a:ext cx="2954216" cy="1511152"/>
          </a:xfrm>
          <a:prstGeom prst="roundRect">
            <a:avLst>
              <a:gd name="adj" fmla="val 9419"/>
            </a:avLst>
          </a:prstGeom>
          <a:solidFill>
            <a:schemeClr val="bg1"/>
          </a:solidFill>
          <a:ln>
            <a:noFill/>
          </a:ln>
          <a:effectLst>
            <a:outerShdw blurRad="635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8"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4796938" y="4688702"/>
            <a:ext cx="2954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FontTx/>
              <a:buNone/>
            </a:pPr>
            <a:r>
              <a:rPr lang="es-CO" altLang="es-CO" sz="1400" b="1">
                <a:latin typeface="Open Sans Extrabold" panose="020B0606030504020204" pitchFamily="34" charset="0"/>
              </a:rPr>
              <a:t>ITAI HOFFMAN</a:t>
            </a:r>
          </a:p>
          <a:p>
            <a:pPr algn="ctr" eaLnBrk="1" hangingPunct="1">
              <a:lnSpc>
                <a:spcPct val="100000"/>
              </a:lnSpc>
              <a:spcBef>
                <a:spcPct val="0"/>
              </a:spcBef>
              <a:buFontTx/>
              <a:buNone/>
            </a:pPr>
            <a:r>
              <a:rPr lang="es-CO" altLang="es-CO" sz="1000" b="1" spc="300">
                <a:solidFill>
                  <a:srgbClr val="B59E60"/>
                </a:solidFill>
                <a:latin typeface="Open Sans SemiBold" panose="020B0606030504020204" pitchFamily="34" charset="0"/>
              </a:rPr>
              <a:t>ASSOCIATE</a:t>
            </a:r>
            <a:endParaRPr lang="es-CO" altLang="es-CO" sz="1400" b="1" spc="300">
              <a:latin typeface="Open Sans Extrabold" panose="020B0606030504020204" pitchFamily="34" charset="0"/>
            </a:endParaRPr>
          </a:p>
        </p:txBody>
      </p:sp>
      <p:sp>
        <p:nvSpPr>
          <p:cNvPr id="110" name="109 Rectángulo redondeado"/>
          <p:cNvSpPr/>
          <p:nvPr/>
        </p:nvSpPr>
        <p:spPr>
          <a:xfrm>
            <a:off x="1162782" y="4603899"/>
            <a:ext cx="2954216" cy="1511152"/>
          </a:xfrm>
          <a:prstGeom prst="roundRect">
            <a:avLst>
              <a:gd name="adj" fmla="val 9419"/>
            </a:avLst>
          </a:prstGeom>
          <a:solidFill>
            <a:schemeClr val="bg1"/>
          </a:solidFill>
          <a:ln>
            <a:noFill/>
          </a:ln>
          <a:effectLst>
            <a:outerShdw blurRad="635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1"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1162782" y="4688702"/>
            <a:ext cx="2954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latin typeface="Open Sans Extrabold" panose="020B0606030504020204" pitchFamily="34" charset="0"/>
              </a:rPr>
              <a:t>DANA KOCHAVI</a:t>
            </a:r>
          </a:p>
          <a:p>
            <a:pPr algn="ctr">
              <a:lnSpc>
                <a:spcPct val="100000"/>
              </a:lnSpc>
              <a:spcBef>
                <a:spcPct val="0"/>
              </a:spcBef>
              <a:buNone/>
            </a:pPr>
            <a:r>
              <a:rPr lang="es-CO" altLang="es-CO" sz="1000" b="1" spc="300">
                <a:solidFill>
                  <a:srgbClr val="B59E60"/>
                </a:solidFill>
                <a:latin typeface="Open Sans SemiBold" panose="020B0606030504020204" pitchFamily="34" charset="0"/>
              </a:rPr>
              <a:t>OPERATIONS MANAGER</a:t>
            </a:r>
            <a:endParaRPr lang="es-CO" altLang="es-CO" sz="1400" b="1" spc="300">
              <a:latin typeface="Open Sans Extrabold" panose="020B0606030504020204" pitchFamily="34" charset="0"/>
            </a:endParaRPr>
          </a:p>
        </p:txBody>
      </p:sp>
      <p:pic>
        <p:nvPicPr>
          <p:cNvPr id="112" name="Picture 4" descr="D:\Projects\Companies\Hanaco\Hanaco\Deck - Early Stage II\Icons\israel.png"/>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270069" y="4472197"/>
            <a:ext cx="262369" cy="262369"/>
          </a:xfrm>
          <a:prstGeom prst="rect">
            <a:avLst/>
          </a:prstGeom>
          <a:noFill/>
        </p:spPr>
      </p:pic>
      <p:sp>
        <p:nvSpPr>
          <p:cNvPr id="113" name="112 Rectángulo redondeado"/>
          <p:cNvSpPr/>
          <p:nvPr/>
        </p:nvSpPr>
        <p:spPr>
          <a:xfrm>
            <a:off x="8138013" y="4603899"/>
            <a:ext cx="2954216" cy="1511152"/>
          </a:xfrm>
          <a:prstGeom prst="roundRect">
            <a:avLst>
              <a:gd name="adj" fmla="val 9419"/>
            </a:avLst>
          </a:prstGeom>
          <a:solidFill>
            <a:schemeClr val="bg1"/>
          </a:solidFill>
          <a:ln>
            <a:noFill/>
          </a:ln>
          <a:effectLst>
            <a:outerShdw blurRad="635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4"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8138013" y="4688702"/>
            <a:ext cx="2954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latin typeface="Open Sans Extrabold" panose="020B0606030504020204" pitchFamily="34" charset="0"/>
              </a:rPr>
              <a:t>ASIA BINUS</a:t>
            </a:r>
          </a:p>
          <a:p>
            <a:pPr algn="ctr">
              <a:lnSpc>
                <a:spcPct val="100000"/>
              </a:lnSpc>
              <a:spcBef>
                <a:spcPct val="0"/>
              </a:spcBef>
              <a:buNone/>
            </a:pPr>
            <a:r>
              <a:rPr lang="es-CO" altLang="es-CO" sz="1000" b="1" spc="300">
                <a:solidFill>
                  <a:srgbClr val="B59E60"/>
                </a:solidFill>
                <a:latin typeface="Open Sans SemiBold" panose="020B0606030504020204" pitchFamily="34" charset="0"/>
              </a:rPr>
              <a:t>OPERATIONS MANAGER</a:t>
            </a:r>
            <a:endParaRPr lang="es-CO" altLang="es-CO" sz="1400" b="1" spc="300">
              <a:latin typeface="Open Sans Extrabold" panose="020B0606030504020204" pitchFamily="34" charset="0"/>
            </a:endParaRPr>
          </a:p>
        </p:txBody>
      </p:sp>
      <p:pic>
        <p:nvPicPr>
          <p:cNvPr id="115" name="Picture 4" descr="D:\Projects\Companies\Hanaco\Hanaco\Deck - Early Stage II\Icons\israel.png"/>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932120" y="4472197"/>
            <a:ext cx="262369" cy="262369"/>
          </a:xfrm>
          <a:prstGeom prst="rect">
            <a:avLst/>
          </a:prstGeom>
          <a:noFill/>
        </p:spPr>
      </p:pic>
      <p:cxnSp>
        <p:nvCxnSpPr>
          <p:cNvPr id="116" name="115 Conector recto"/>
          <p:cNvCxnSpPr/>
          <p:nvPr/>
        </p:nvCxnSpPr>
        <p:spPr>
          <a:xfrm>
            <a:off x="1279594" y="5197992"/>
            <a:ext cx="271138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7" name="116 Conector recto"/>
          <p:cNvCxnSpPr/>
          <p:nvPr/>
        </p:nvCxnSpPr>
        <p:spPr>
          <a:xfrm>
            <a:off x="4913070" y="5197992"/>
            <a:ext cx="271138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8" name="117 Conector recto"/>
          <p:cNvCxnSpPr/>
          <p:nvPr/>
        </p:nvCxnSpPr>
        <p:spPr>
          <a:xfrm>
            <a:off x="8259430" y="5197992"/>
            <a:ext cx="271138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19" name="118 CuadroTexto"/>
          <p:cNvSpPr txBox="1"/>
          <p:nvPr/>
        </p:nvSpPr>
        <p:spPr>
          <a:xfrm>
            <a:off x="1270069" y="5268754"/>
            <a:ext cx="2846929" cy="707886"/>
          </a:xfrm>
          <a:prstGeom prst="rect">
            <a:avLst/>
          </a:prstGeom>
          <a:noFill/>
        </p:spPr>
        <p:txBody>
          <a:bodyPr wrap="square" rtlCol="0">
            <a:spAutoFit/>
          </a:bodyPr>
          <a:lstStyle/>
          <a:p>
            <a:pPr marL="342900" indent="-342900">
              <a:buFont typeface="Arial" panose="020B0604020202020204" pitchFamily="34" charset="0"/>
              <a:buChar char="•"/>
            </a:pPr>
            <a:r>
              <a:rPr lang="en-US" sz="1000" dirty="0">
                <a:solidFill>
                  <a:schemeClr val="tx1">
                    <a:lumMod val="50000"/>
                    <a:lumOff val="50000"/>
                  </a:schemeClr>
                </a:solidFill>
                <a:latin typeface="Open Sans" pitchFamily="34" charset="0"/>
                <a:ea typeface="Open Sans" pitchFamily="34" charset="0"/>
                <a:cs typeface="Open Sans" pitchFamily="34" charset="0"/>
              </a:rPr>
              <a:t>Community Manager – Labs</a:t>
            </a:r>
          </a:p>
          <a:p>
            <a:pPr marL="342900" indent="-342900">
              <a:buFont typeface="Arial" panose="020B0604020202020204" pitchFamily="34" charset="0"/>
              <a:buChar char="•"/>
            </a:pPr>
            <a:r>
              <a:rPr lang="en-US" sz="1000" dirty="0">
                <a:solidFill>
                  <a:schemeClr val="tx1">
                    <a:lumMod val="50000"/>
                    <a:lumOff val="50000"/>
                  </a:schemeClr>
                </a:solidFill>
                <a:latin typeface="Open Sans" pitchFamily="34" charset="0"/>
                <a:ea typeface="Open Sans" pitchFamily="34" charset="0"/>
                <a:cs typeface="Open Sans" pitchFamily="34" charset="0"/>
              </a:rPr>
              <a:t>Marketing Manager – Altshuler Shaham Benefits</a:t>
            </a:r>
          </a:p>
          <a:p>
            <a:pPr marL="342900" indent="-342900">
              <a:buFont typeface="Arial" panose="020B0604020202020204" pitchFamily="34" charset="0"/>
              <a:buChar char="•"/>
            </a:pPr>
            <a:r>
              <a:rPr lang="en-US" sz="1000" dirty="0">
                <a:solidFill>
                  <a:schemeClr val="tx1">
                    <a:lumMod val="50000"/>
                    <a:lumOff val="50000"/>
                  </a:schemeClr>
                </a:solidFill>
                <a:latin typeface="Open Sans" pitchFamily="34" charset="0"/>
                <a:ea typeface="Open Sans" pitchFamily="34" charset="0"/>
                <a:cs typeface="Open Sans" pitchFamily="34" charset="0"/>
              </a:rPr>
              <a:t>Foreign Relations – Tel Aviv University</a:t>
            </a:r>
          </a:p>
        </p:txBody>
      </p:sp>
      <p:sp>
        <p:nvSpPr>
          <p:cNvPr id="120" name="119 CuadroTexto"/>
          <p:cNvSpPr txBox="1"/>
          <p:nvPr/>
        </p:nvSpPr>
        <p:spPr>
          <a:xfrm>
            <a:off x="4904225" y="5268754"/>
            <a:ext cx="2846929" cy="553998"/>
          </a:xfrm>
          <a:prstGeom prst="rect">
            <a:avLst/>
          </a:prstGeom>
          <a:noFill/>
        </p:spPr>
        <p:txBody>
          <a:bodyPr wrap="square" rtlCol="0">
            <a:spAutoFit/>
          </a:bodyPr>
          <a:lstStyle/>
          <a:p>
            <a:pPr marL="342900" indent="-342900">
              <a:buFont typeface="Arial" panose="020B0604020202020204" pitchFamily="34" charset="0"/>
              <a:buChar char="•"/>
            </a:pPr>
            <a:r>
              <a:rPr lang="en-US" sz="1000" dirty="0">
                <a:solidFill>
                  <a:schemeClr val="tx1">
                    <a:lumMod val="50000"/>
                    <a:lumOff val="50000"/>
                  </a:schemeClr>
                </a:solidFill>
                <a:latin typeface="Open Sans" pitchFamily="34" charset="0"/>
                <a:ea typeface="Open Sans" pitchFamily="34" charset="0"/>
                <a:cs typeface="Open Sans" pitchFamily="34" charset="0"/>
              </a:rPr>
              <a:t>Consultant – Accenture and  Shaldor Strategy Consulting </a:t>
            </a:r>
          </a:p>
          <a:p>
            <a:pPr marL="342900" indent="-342900">
              <a:buFont typeface="Arial" panose="020B0604020202020204" pitchFamily="34" charset="0"/>
              <a:buChar char="•"/>
            </a:pPr>
            <a:r>
              <a:rPr lang="en-US" sz="1000" dirty="0">
                <a:solidFill>
                  <a:schemeClr val="tx1">
                    <a:lumMod val="50000"/>
                    <a:lumOff val="50000"/>
                  </a:schemeClr>
                </a:solidFill>
                <a:latin typeface="Open Sans" pitchFamily="34" charset="0"/>
                <a:ea typeface="Open Sans" pitchFamily="34" charset="0"/>
                <a:cs typeface="Open Sans" pitchFamily="34" charset="0"/>
              </a:rPr>
              <a:t>Data Analyst – Central Bank of Israel</a:t>
            </a:r>
          </a:p>
        </p:txBody>
      </p:sp>
      <p:sp>
        <p:nvSpPr>
          <p:cNvPr id="121" name="120 CuadroTexto"/>
          <p:cNvSpPr txBox="1"/>
          <p:nvPr/>
        </p:nvSpPr>
        <p:spPr>
          <a:xfrm>
            <a:off x="8245300" y="5268754"/>
            <a:ext cx="2846929" cy="553998"/>
          </a:xfrm>
          <a:prstGeom prst="rect">
            <a:avLst/>
          </a:prstGeom>
          <a:noFill/>
        </p:spPr>
        <p:txBody>
          <a:bodyPr wrap="square" rtlCol="0">
            <a:spAutoFit/>
          </a:bodyPr>
          <a:lstStyle/>
          <a:p>
            <a:pPr marL="342900" indent="-342900">
              <a:buFont typeface="Arial" panose="020B0604020202020204" pitchFamily="34" charset="0"/>
              <a:buChar char="•"/>
            </a:pPr>
            <a:r>
              <a:rPr lang="en-US" sz="1000" dirty="0">
                <a:solidFill>
                  <a:schemeClr val="tx1">
                    <a:lumMod val="50000"/>
                    <a:lumOff val="50000"/>
                  </a:schemeClr>
                </a:solidFill>
                <a:latin typeface="Open Sans" pitchFamily="34" charset="0"/>
                <a:ea typeface="Open Sans" pitchFamily="34" charset="0"/>
                <a:cs typeface="Open Sans" pitchFamily="34" charset="0"/>
              </a:rPr>
              <a:t>Attorney – Israeli Ministry of Justice</a:t>
            </a:r>
          </a:p>
          <a:p>
            <a:pPr marL="342900" indent="-342900">
              <a:buFont typeface="Arial" panose="020B0604020202020204" pitchFamily="34" charset="0"/>
              <a:buChar char="•"/>
            </a:pPr>
            <a:r>
              <a:rPr lang="en-US" sz="1000" dirty="0">
                <a:solidFill>
                  <a:schemeClr val="tx1">
                    <a:lumMod val="50000"/>
                    <a:lumOff val="50000"/>
                  </a:schemeClr>
                </a:solidFill>
                <a:latin typeface="Open Sans" pitchFamily="34" charset="0"/>
                <a:ea typeface="Open Sans" pitchFamily="34" charset="0"/>
                <a:cs typeface="Open Sans" pitchFamily="34" charset="0"/>
              </a:rPr>
              <a:t>Project manager – Meggi &amp; Tuly</a:t>
            </a:r>
          </a:p>
          <a:p>
            <a:pPr marL="342900" indent="-342900">
              <a:buFont typeface="Arial" panose="020B0604020202020204" pitchFamily="34" charset="0"/>
              <a:buChar char="•"/>
            </a:pPr>
            <a:r>
              <a:rPr lang="en-US" sz="1000" dirty="0">
                <a:solidFill>
                  <a:schemeClr val="tx1">
                    <a:lumMod val="50000"/>
                    <a:lumOff val="50000"/>
                  </a:schemeClr>
                </a:solidFill>
                <a:latin typeface="Open Sans" pitchFamily="34" charset="0"/>
                <a:ea typeface="Open Sans" pitchFamily="34" charset="0"/>
                <a:cs typeface="Open Sans" pitchFamily="34" charset="0"/>
              </a:rPr>
              <a:t>LLM and LLB – College of Management</a:t>
            </a:r>
          </a:p>
        </p:txBody>
      </p:sp>
      <p:pic>
        <p:nvPicPr>
          <p:cNvPr id="84" name="Picture 5" descr="D:\Projects\Companies\Hanaco\Hanaco\Deck - Early Stage II\Icons\united-states.png"/>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8259430" y="2356219"/>
            <a:ext cx="263402" cy="263402"/>
          </a:xfrm>
          <a:prstGeom prst="rect">
            <a:avLst/>
          </a:prstGeom>
          <a:noFill/>
        </p:spPr>
      </p:pic>
      <p:pic>
        <p:nvPicPr>
          <p:cNvPr id="63" name="Picture 5" descr="D:\Projects\Companies\Hanaco\Hanaco\Deck - Early Stage II\Icons\united-states.png"/>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932120" y="1303031"/>
            <a:ext cx="263402" cy="263402"/>
          </a:xfrm>
          <a:prstGeom prst="rect">
            <a:avLst/>
          </a:prstGeom>
          <a:noFill/>
        </p:spPr>
      </p:pic>
      <p:pic>
        <p:nvPicPr>
          <p:cNvPr id="50" name="Picture 4" descr="D:\Projects\Companies\Hanaco\Hanaco\Deck - Early Stage II\Icons\israel.png">
            <a:extLst>
              <a:ext uri="{FF2B5EF4-FFF2-40B4-BE49-F238E27FC236}">
                <a16:creationId xmlns:a16="http://schemas.microsoft.com/office/drawing/2014/main" id="{C3645879-5EEC-CE47-91D7-5AB3C314DDC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223020" y="4472197"/>
            <a:ext cx="262369" cy="262369"/>
          </a:xfrm>
          <a:prstGeom prst="rect">
            <a:avLst/>
          </a:prstGeom>
          <a:noFill/>
        </p:spPr>
      </p:pic>
    </p:spTree>
    <p:extLst>
      <p:ext uri="{BB962C8B-B14F-4D97-AF65-F5344CB8AC3E}">
        <p14:creationId xmlns:p14="http://schemas.microsoft.com/office/powerpoint/2010/main" val="232218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ángulo 42">
            <a:extLst>
              <a:ext uri="{FF2B5EF4-FFF2-40B4-BE49-F238E27FC236}">
                <a16:creationId xmlns:a16="http://schemas.microsoft.com/office/drawing/2014/main" id="{7075D40D-E924-F840-80B8-81F54C6CA43F}"/>
              </a:ext>
            </a:extLst>
          </p:cNvPr>
          <p:cNvSpPr/>
          <p:nvPr/>
        </p:nvSpPr>
        <p:spPr>
          <a:xfrm>
            <a:off x="0" y="0"/>
            <a:ext cx="12188825" cy="6858000"/>
          </a:xfrm>
          <a:prstGeom prst="rect">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ltLang="es-CO">
              <a:solidFill>
                <a:srgbClr val="FFFFFF"/>
              </a:solidFill>
              <a:ea typeface="MS PGothic" pitchFamily="34" charset="-128"/>
            </a:endParaRPr>
          </a:p>
        </p:txBody>
      </p:sp>
      <p:pic>
        <p:nvPicPr>
          <p:cNvPr id="1041" name="Picture 17" descr="D:\Projects\Companies\Hanaco\Hanaco\Deck - Early Stage II\Maps\map3.jpg"/>
          <p:cNvPicPr>
            <a:picLocks noChangeAspect="1" noChangeArrowheads="1"/>
          </p:cNvPicPr>
          <p:nvPr/>
        </p:nvPicPr>
        <p:blipFill>
          <a:blip r:embed="rId2"/>
          <a:srcRect/>
          <a:stretch>
            <a:fillRect/>
          </a:stretch>
        </p:blipFill>
        <p:spPr bwMode="auto">
          <a:xfrm>
            <a:off x="170966" y="154619"/>
            <a:ext cx="11902304" cy="6552485"/>
          </a:xfrm>
          <a:prstGeom prst="rect">
            <a:avLst/>
          </a:prstGeom>
          <a:noFill/>
        </p:spPr>
      </p:pic>
      <p:sp>
        <p:nvSpPr>
          <p:cNvPr id="14" name="13 Rectángulo redondeado"/>
          <p:cNvSpPr/>
          <p:nvPr/>
        </p:nvSpPr>
        <p:spPr>
          <a:xfrm>
            <a:off x="1698501" y="866714"/>
            <a:ext cx="1479551" cy="1544821"/>
          </a:xfrm>
          <a:prstGeom prst="roundRect">
            <a:avLst>
              <a:gd name="adj" fmla="val 6783"/>
            </a:avLst>
          </a:prstGeom>
          <a:solidFill>
            <a:schemeClr val="bg1"/>
          </a:solidFill>
          <a:ln>
            <a:noFill/>
          </a:ln>
          <a:effectLst>
            <a:outerShdw blurRad="635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15 CuadroTexto"/>
          <p:cNvSpPr txBox="1"/>
          <p:nvPr/>
        </p:nvSpPr>
        <p:spPr>
          <a:xfrm>
            <a:off x="1758827" y="922215"/>
            <a:ext cx="1362075" cy="1169551"/>
          </a:xfrm>
          <a:prstGeom prst="rect">
            <a:avLst/>
          </a:prstGeom>
          <a:noFill/>
        </p:spPr>
        <p:txBody>
          <a:bodyPr wrap="square" rtlCol="0">
            <a:spAutoFit/>
          </a:bodyPr>
          <a:lstStyle/>
          <a:p>
            <a:r>
              <a:rPr lang="es-MX" sz="1000" b="1">
                <a:latin typeface="Open Sans" pitchFamily="34" charset="0"/>
                <a:ea typeface="Open Sans" pitchFamily="34" charset="0"/>
                <a:cs typeface="Open Sans" pitchFamily="34" charset="0"/>
              </a:rPr>
              <a:t>Boston:</a:t>
            </a:r>
          </a:p>
          <a:p>
            <a:endParaRPr lang="es-MX" sz="1000">
              <a:latin typeface="Open Sans" pitchFamily="34" charset="0"/>
              <a:ea typeface="Open Sans" pitchFamily="34" charset="0"/>
              <a:cs typeface="Open Sans" pitchFamily="34" charset="0"/>
            </a:endParaRPr>
          </a:p>
          <a:p>
            <a:endParaRPr lang="es-MX" sz="1000">
              <a:latin typeface="Open Sans" pitchFamily="34" charset="0"/>
              <a:ea typeface="Open Sans" pitchFamily="34" charset="0"/>
              <a:cs typeface="Open Sans" pitchFamily="34" charset="0"/>
            </a:endParaRPr>
          </a:p>
          <a:p>
            <a:r>
              <a:rPr lang="es-MX" sz="1000" b="1" err="1">
                <a:latin typeface="Open Sans" pitchFamily="34" charset="0"/>
                <a:ea typeface="Open Sans" pitchFamily="34" charset="0"/>
                <a:cs typeface="Open Sans" pitchFamily="34" charset="0"/>
              </a:rPr>
              <a:t>Hanaco</a:t>
            </a:r>
            <a:r>
              <a:rPr lang="es-MX" sz="1000" b="1">
                <a:latin typeface="Open Sans" pitchFamily="34" charset="0"/>
                <a:ea typeface="Open Sans" pitchFamily="34" charset="0"/>
                <a:cs typeface="Open Sans" pitchFamily="34" charset="0"/>
              </a:rPr>
              <a:t> LP </a:t>
            </a:r>
            <a:r>
              <a:rPr lang="es-MX" sz="1000" b="1" err="1">
                <a:latin typeface="Open Sans" pitchFamily="34" charset="0"/>
                <a:ea typeface="Open Sans" pitchFamily="34" charset="0"/>
                <a:cs typeface="Open Sans" pitchFamily="34" charset="0"/>
              </a:rPr>
              <a:t>opps</a:t>
            </a:r>
            <a:r>
              <a:rPr lang="es-MX" sz="1000" b="1">
                <a:latin typeface="Open Sans" pitchFamily="34" charset="0"/>
                <a:ea typeface="Open Sans" pitchFamily="34" charset="0"/>
                <a:cs typeface="Open Sans" pitchFamily="34" charset="0"/>
              </a:rPr>
              <a:t>:</a:t>
            </a:r>
          </a:p>
          <a:p>
            <a:endParaRPr lang="es-MX" sz="1000">
              <a:latin typeface="Open Sans" pitchFamily="34" charset="0"/>
              <a:ea typeface="Open Sans" pitchFamily="34" charset="0"/>
              <a:cs typeface="Open Sans" pitchFamily="34" charset="0"/>
            </a:endParaRPr>
          </a:p>
          <a:p>
            <a:endParaRPr lang="es-ES" sz="1000" dirty="0">
              <a:latin typeface="Open Sans" pitchFamily="34" charset="0"/>
              <a:ea typeface="Open Sans" pitchFamily="34" charset="0"/>
              <a:cs typeface="Open Sans" pitchFamily="34" charset="0"/>
            </a:endParaRPr>
          </a:p>
          <a:p>
            <a:r>
              <a:rPr lang="es-MX" sz="1000" b="1" err="1">
                <a:latin typeface="Open Sans" pitchFamily="34" charset="0"/>
                <a:ea typeface="Open Sans" pitchFamily="34" charset="0"/>
                <a:cs typeface="Open Sans" pitchFamily="34" charset="0"/>
              </a:rPr>
              <a:t>Previous</a:t>
            </a:r>
            <a:r>
              <a:rPr lang="es-MX" sz="1000" b="1">
                <a:latin typeface="Open Sans" pitchFamily="34" charset="0"/>
                <a:ea typeface="Open Sans" pitchFamily="34" charset="0"/>
                <a:cs typeface="Open Sans" pitchFamily="34" charset="0"/>
              </a:rPr>
              <a:t>:</a:t>
            </a:r>
          </a:p>
        </p:txBody>
      </p:sp>
      <p:sp>
        <p:nvSpPr>
          <p:cNvPr id="17" name="16 Rectángulo redondeado"/>
          <p:cNvSpPr/>
          <p:nvPr/>
        </p:nvSpPr>
        <p:spPr>
          <a:xfrm>
            <a:off x="2725738" y="2649708"/>
            <a:ext cx="1479551" cy="2298833"/>
          </a:xfrm>
          <a:prstGeom prst="roundRect">
            <a:avLst>
              <a:gd name="adj" fmla="val 6783"/>
            </a:avLst>
          </a:prstGeom>
          <a:solidFill>
            <a:schemeClr val="bg1"/>
          </a:solidFill>
          <a:ln>
            <a:noFill/>
          </a:ln>
          <a:effectLst>
            <a:outerShdw blurRad="635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8" name="Picture 5" descr="D:\Projects\Companies\Hanaco\Hanaco\Deck - Early Stage II\Icons\united-states.png"/>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322762" y="2508483"/>
            <a:ext cx="263402" cy="263402"/>
          </a:xfrm>
          <a:prstGeom prst="rect">
            <a:avLst/>
          </a:prstGeom>
          <a:noFill/>
        </p:spPr>
      </p:pic>
      <p:sp>
        <p:nvSpPr>
          <p:cNvPr id="19" name="18 CuadroTexto"/>
          <p:cNvSpPr txBox="1"/>
          <p:nvPr/>
        </p:nvSpPr>
        <p:spPr>
          <a:xfrm>
            <a:off x="2725738" y="2762360"/>
            <a:ext cx="1479551" cy="1631216"/>
          </a:xfrm>
          <a:prstGeom prst="rect">
            <a:avLst/>
          </a:prstGeom>
          <a:noFill/>
        </p:spPr>
        <p:txBody>
          <a:bodyPr wrap="square" rtlCol="0">
            <a:spAutoFit/>
          </a:bodyPr>
          <a:lstStyle/>
          <a:p>
            <a:r>
              <a:rPr lang="es-MX" sz="1000" b="1">
                <a:latin typeface="Open Sans" pitchFamily="34" charset="0"/>
                <a:ea typeface="Open Sans" pitchFamily="34" charset="0"/>
                <a:cs typeface="Open Sans" pitchFamily="34" charset="0"/>
              </a:rPr>
              <a:t>NY:</a:t>
            </a:r>
          </a:p>
          <a:p>
            <a:endParaRPr lang="es-MX" sz="1000">
              <a:latin typeface="Open Sans" pitchFamily="34" charset="0"/>
              <a:ea typeface="Open Sans" pitchFamily="34" charset="0"/>
              <a:cs typeface="Open Sans" pitchFamily="34" charset="0"/>
            </a:endParaRPr>
          </a:p>
          <a:p>
            <a:endParaRPr lang="es-MX" sz="1000">
              <a:latin typeface="Open Sans" pitchFamily="34" charset="0"/>
              <a:ea typeface="Open Sans" pitchFamily="34" charset="0"/>
              <a:cs typeface="Open Sans" pitchFamily="34" charset="0"/>
            </a:endParaRPr>
          </a:p>
          <a:p>
            <a:endParaRPr lang="es-MX" sz="1000">
              <a:latin typeface="Open Sans" pitchFamily="34" charset="0"/>
              <a:ea typeface="Open Sans" pitchFamily="34" charset="0"/>
              <a:cs typeface="Open Sans" pitchFamily="34" charset="0"/>
            </a:endParaRPr>
          </a:p>
          <a:p>
            <a:endParaRPr lang="es-MX" sz="1000">
              <a:latin typeface="Open Sans" pitchFamily="34" charset="0"/>
              <a:ea typeface="Open Sans" pitchFamily="34" charset="0"/>
              <a:cs typeface="Open Sans" pitchFamily="34" charset="0"/>
            </a:endParaRPr>
          </a:p>
          <a:p>
            <a:endParaRPr lang="es-MX" sz="1000" b="1">
              <a:latin typeface="Open Sans" pitchFamily="34" charset="0"/>
              <a:ea typeface="Open Sans" pitchFamily="34" charset="0"/>
              <a:cs typeface="Open Sans" pitchFamily="34" charset="0"/>
            </a:endParaRPr>
          </a:p>
          <a:p>
            <a:r>
              <a:rPr lang="es-MX" sz="1000" b="1">
                <a:latin typeface="Open Sans" pitchFamily="34" charset="0"/>
                <a:ea typeface="Open Sans" pitchFamily="34" charset="0"/>
                <a:cs typeface="Open Sans" pitchFamily="34" charset="0"/>
              </a:rPr>
              <a:t>Hanaco LP opps:</a:t>
            </a:r>
          </a:p>
          <a:p>
            <a:endParaRPr lang="es-MX" sz="1000">
              <a:latin typeface="Open Sans" pitchFamily="34" charset="0"/>
              <a:ea typeface="Open Sans" pitchFamily="34" charset="0"/>
              <a:cs typeface="Open Sans" pitchFamily="34" charset="0"/>
            </a:endParaRPr>
          </a:p>
          <a:p>
            <a:endParaRPr lang="es-ES" sz="1000" dirty="0">
              <a:latin typeface="Open Sans" pitchFamily="34" charset="0"/>
              <a:ea typeface="Open Sans" pitchFamily="34" charset="0"/>
              <a:cs typeface="Open Sans" pitchFamily="34" charset="0"/>
            </a:endParaRPr>
          </a:p>
          <a:p>
            <a:r>
              <a:rPr lang="es-MX" sz="1000" b="1">
                <a:latin typeface="Open Sans" pitchFamily="34" charset="0"/>
                <a:ea typeface="Open Sans" pitchFamily="34" charset="0"/>
                <a:cs typeface="Open Sans" pitchFamily="34" charset="0"/>
              </a:rPr>
              <a:t>Previous:</a:t>
            </a:r>
          </a:p>
        </p:txBody>
      </p:sp>
      <p:sp>
        <p:nvSpPr>
          <p:cNvPr id="20" name="19 Rectángulo redondeado"/>
          <p:cNvSpPr/>
          <p:nvPr/>
        </p:nvSpPr>
        <p:spPr>
          <a:xfrm>
            <a:off x="608012" y="3478859"/>
            <a:ext cx="1479551" cy="1817041"/>
          </a:xfrm>
          <a:prstGeom prst="roundRect">
            <a:avLst>
              <a:gd name="adj" fmla="val 6783"/>
            </a:avLst>
          </a:prstGeom>
          <a:solidFill>
            <a:schemeClr val="bg1"/>
          </a:solidFill>
          <a:ln>
            <a:noFill/>
          </a:ln>
          <a:effectLst>
            <a:outerShdw blurRad="635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1" name="Picture 5" descr="D:\Projects\Companies\Hanaco\Hanaco\Deck - Early Stage II\Icons\united-states.png"/>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205036" y="3323347"/>
            <a:ext cx="263402" cy="263402"/>
          </a:xfrm>
          <a:prstGeom prst="rect">
            <a:avLst/>
          </a:prstGeom>
          <a:noFill/>
        </p:spPr>
      </p:pic>
      <p:sp>
        <p:nvSpPr>
          <p:cNvPr id="22" name="21 CuadroTexto"/>
          <p:cNvSpPr txBox="1"/>
          <p:nvPr/>
        </p:nvSpPr>
        <p:spPr>
          <a:xfrm>
            <a:off x="608012" y="3586749"/>
            <a:ext cx="1479551" cy="1169551"/>
          </a:xfrm>
          <a:prstGeom prst="rect">
            <a:avLst/>
          </a:prstGeom>
          <a:noFill/>
        </p:spPr>
        <p:txBody>
          <a:bodyPr wrap="square" rtlCol="0">
            <a:spAutoFit/>
          </a:bodyPr>
          <a:lstStyle/>
          <a:p>
            <a:r>
              <a:rPr lang="es-MX" sz="1000" b="1">
                <a:latin typeface="Open Sans" pitchFamily="34" charset="0"/>
                <a:ea typeface="Open Sans" pitchFamily="34" charset="0"/>
                <a:cs typeface="Open Sans" pitchFamily="34" charset="0"/>
              </a:rPr>
              <a:t>SF:</a:t>
            </a:r>
          </a:p>
          <a:p>
            <a:endParaRPr lang="es-MX" sz="1000">
              <a:latin typeface="Open Sans" pitchFamily="34" charset="0"/>
              <a:ea typeface="Open Sans" pitchFamily="34" charset="0"/>
              <a:cs typeface="Open Sans" pitchFamily="34" charset="0"/>
            </a:endParaRPr>
          </a:p>
          <a:p>
            <a:endParaRPr lang="es-MX" sz="1000">
              <a:latin typeface="Open Sans" pitchFamily="34" charset="0"/>
              <a:ea typeface="Open Sans" pitchFamily="34" charset="0"/>
              <a:cs typeface="Open Sans" pitchFamily="34" charset="0"/>
            </a:endParaRPr>
          </a:p>
          <a:p>
            <a:r>
              <a:rPr lang="es-MX" sz="1000" b="1" err="1">
                <a:latin typeface="Open Sans" pitchFamily="34" charset="0"/>
                <a:ea typeface="Open Sans" pitchFamily="34" charset="0"/>
                <a:cs typeface="Open Sans" pitchFamily="34" charset="0"/>
              </a:rPr>
              <a:t>Hanaco</a:t>
            </a:r>
            <a:r>
              <a:rPr lang="es-MX" sz="1000" b="1">
                <a:latin typeface="Open Sans" pitchFamily="34" charset="0"/>
                <a:ea typeface="Open Sans" pitchFamily="34" charset="0"/>
                <a:cs typeface="Open Sans" pitchFamily="34" charset="0"/>
              </a:rPr>
              <a:t> LP </a:t>
            </a:r>
            <a:r>
              <a:rPr lang="es-MX" sz="1000" b="1" err="1">
                <a:latin typeface="Open Sans" pitchFamily="34" charset="0"/>
                <a:ea typeface="Open Sans" pitchFamily="34" charset="0"/>
                <a:cs typeface="Open Sans" pitchFamily="34" charset="0"/>
              </a:rPr>
              <a:t>opps</a:t>
            </a:r>
            <a:r>
              <a:rPr lang="es-MX" sz="1000" b="1">
                <a:latin typeface="Open Sans" pitchFamily="34" charset="0"/>
                <a:ea typeface="Open Sans" pitchFamily="34" charset="0"/>
                <a:cs typeface="Open Sans" pitchFamily="34" charset="0"/>
              </a:rPr>
              <a:t>:</a:t>
            </a:r>
          </a:p>
          <a:p>
            <a:endParaRPr lang="es-MX" sz="1000">
              <a:latin typeface="Open Sans" pitchFamily="34" charset="0"/>
              <a:ea typeface="Open Sans" pitchFamily="34" charset="0"/>
              <a:cs typeface="Open Sans" pitchFamily="34" charset="0"/>
            </a:endParaRPr>
          </a:p>
          <a:p>
            <a:endParaRPr lang="es-ES" sz="1000" dirty="0">
              <a:latin typeface="Open Sans" pitchFamily="34" charset="0"/>
              <a:ea typeface="Open Sans" pitchFamily="34" charset="0"/>
              <a:cs typeface="Open Sans" pitchFamily="34" charset="0"/>
            </a:endParaRPr>
          </a:p>
          <a:p>
            <a:r>
              <a:rPr lang="es-MX" sz="1000" b="1" err="1">
                <a:latin typeface="Open Sans" pitchFamily="34" charset="0"/>
                <a:ea typeface="Open Sans" pitchFamily="34" charset="0"/>
                <a:cs typeface="Open Sans" pitchFamily="34" charset="0"/>
              </a:rPr>
              <a:t>Previous</a:t>
            </a:r>
            <a:r>
              <a:rPr lang="es-MX" sz="1000" b="1">
                <a:latin typeface="Open Sans" pitchFamily="34" charset="0"/>
                <a:ea typeface="Open Sans" pitchFamily="34" charset="0"/>
                <a:cs typeface="Open Sans" pitchFamily="34" charset="0"/>
              </a:rPr>
              <a:t>:</a:t>
            </a:r>
          </a:p>
        </p:txBody>
      </p:sp>
      <p:sp>
        <p:nvSpPr>
          <p:cNvPr id="23" name="22 Rectángulo redondeado"/>
          <p:cNvSpPr/>
          <p:nvPr/>
        </p:nvSpPr>
        <p:spPr>
          <a:xfrm>
            <a:off x="2441574" y="5295900"/>
            <a:ext cx="1479551" cy="990600"/>
          </a:xfrm>
          <a:prstGeom prst="roundRect">
            <a:avLst>
              <a:gd name="adj" fmla="val 6783"/>
            </a:avLst>
          </a:prstGeom>
          <a:solidFill>
            <a:schemeClr val="bg1"/>
          </a:solidFill>
          <a:ln>
            <a:noFill/>
          </a:ln>
          <a:effectLst>
            <a:outerShdw blurRad="635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23 CuadroTexto"/>
          <p:cNvSpPr txBox="1"/>
          <p:nvPr/>
        </p:nvSpPr>
        <p:spPr>
          <a:xfrm>
            <a:off x="2441574" y="5418076"/>
            <a:ext cx="1479551" cy="553998"/>
          </a:xfrm>
          <a:prstGeom prst="rect">
            <a:avLst/>
          </a:prstGeom>
          <a:noFill/>
        </p:spPr>
        <p:txBody>
          <a:bodyPr wrap="square" rtlCol="0">
            <a:spAutoFit/>
          </a:bodyPr>
          <a:lstStyle/>
          <a:p>
            <a:r>
              <a:rPr lang="es-MX" sz="1000" b="1" err="1">
                <a:latin typeface="Open Sans" pitchFamily="34" charset="0"/>
                <a:ea typeface="Open Sans" pitchFamily="34" charset="0"/>
                <a:cs typeface="Open Sans" pitchFamily="34" charset="0"/>
              </a:rPr>
              <a:t>LatAm</a:t>
            </a:r>
            <a:r>
              <a:rPr lang="es-MX" sz="1000" b="1">
                <a:latin typeface="Open Sans" pitchFamily="34" charset="0"/>
                <a:ea typeface="Open Sans" pitchFamily="34" charset="0"/>
                <a:cs typeface="Open Sans" pitchFamily="34" charset="0"/>
              </a:rPr>
              <a:t>:</a:t>
            </a:r>
          </a:p>
          <a:p>
            <a:endParaRPr lang="es-ES" sz="1000" dirty="0">
              <a:latin typeface="Open Sans" pitchFamily="34" charset="0"/>
              <a:ea typeface="Open Sans" pitchFamily="34" charset="0"/>
              <a:cs typeface="Open Sans" pitchFamily="34" charset="0"/>
            </a:endParaRPr>
          </a:p>
          <a:p>
            <a:r>
              <a:rPr lang="es-MX" sz="1000" b="1" err="1">
                <a:latin typeface="Open Sans" pitchFamily="34" charset="0"/>
                <a:ea typeface="Open Sans" pitchFamily="34" charset="0"/>
                <a:cs typeface="Open Sans" pitchFamily="34" charset="0"/>
              </a:rPr>
              <a:t>Previous</a:t>
            </a:r>
            <a:r>
              <a:rPr lang="es-MX" sz="1000" b="1">
                <a:latin typeface="Open Sans" pitchFamily="34" charset="0"/>
                <a:ea typeface="Open Sans" pitchFamily="34" charset="0"/>
                <a:cs typeface="Open Sans" pitchFamily="34" charset="0"/>
              </a:rPr>
              <a:t>:</a:t>
            </a:r>
          </a:p>
        </p:txBody>
      </p:sp>
      <p:sp>
        <p:nvSpPr>
          <p:cNvPr id="28" name="27 Rectángulo redondeado"/>
          <p:cNvSpPr/>
          <p:nvPr/>
        </p:nvSpPr>
        <p:spPr>
          <a:xfrm>
            <a:off x="7454899" y="2293278"/>
            <a:ext cx="1479551" cy="3002622"/>
          </a:xfrm>
          <a:prstGeom prst="roundRect">
            <a:avLst>
              <a:gd name="adj" fmla="val 6783"/>
            </a:avLst>
          </a:prstGeom>
          <a:solidFill>
            <a:schemeClr val="bg1"/>
          </a:solidFill>
          <a:ln>
            <a:noFill/>
          </a:ln>
          <a:effectLst>
            <a:outerShdw blurRad="635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29 CuadroTexto"/>
          <p:cNvSpPr txBox="1"/>
          <p:nvPr/>
        </p:nvSpPr>
        <p:spPr>
          <a:xfrm>
            <a:off x="7454899" y="2463080"/>
            <a:ext cx="1479551" cy="2246769"/>
          </a:xfrm>
          <a:prstGeom prst="rect">
            <a:avLst/>
          </a:prstGeom>
          <a:noFill/>
        </p:spPr>
        <p:txBody>
          <a:bodyPr wrap="square" rtlCol="0">
            <a:spAutoFit/>
          </a:bodyPr>
          <a:lstStyle/>
          <a:p>
            <a:r>
              <a:rPr lang="es-MX" sz="1000" b="1">
                <a:latin typeface="Open Sans" pitchFamily="34" charset="0"/>
                <a:ea typeface="Open Sans" pitchFamily="34" charset="0"/>
                <a:cs typeface="Open Sans" pitchFamily="34" charset="0"/>
              </a:rPr>
              <a:t>Israel:</a:t>
            </a:r>
          </a:p>
          <a:p>
            <a:endParaRPr lang="es-MX" sz="1000">
              <a:latin typeface="Open Sans" pitchFamily="34" charset="0"/>
              <a:ea typeface="Open Sans" pitchFamily="34" charset="0"/>
              <a:cs typeface="Open Sans" pitchFamily="34" charset="0"/>
            </a:endParaRPr>
          </a:p>
          <a:p>
            <a:endParaRPr lang="es-MX" sz="1000">
              <a:latin typeface="Open Sans" pitchFamily="34" charset="0"/>
              <a:ea typeface="Open Sans" pitchFamily="34" charset="0"/>
              <a:cs typeface="Open Sans" pitchFamily="34" charset="0"/>
            </a:endParaRPr>
          </a:p>
          <a:p>
            <a:endParaRPr lang="es-MX" sz="1000">
              <a:latin typeface="Open Sans" pitchFamily="34" charset="0"/>
              <a:ea typeface="Open Sans" pitchFamily="34" charset="0"/>
              <a:cs typeface="Open Sans" pitchFamily="34" charset="0"/>
            </a:endParaRPr>
          </a:p>
          <a:p>
            <a:endParaRPr lang="es-MX" sz="1000">
              <a:latin typeface="Open Sans" pitchFamily="34" charset="0"/>
              <a:ea typeface="Open Sans" pitchFamily="34" charset="0"/>
              <a:cs typeface="Open Sans" pitchFamily="34" charset="0"/>
            </a:endParaRPr>
          </a:p>
          <a:p>
            <a:endParaRPr lang="es-MX" sz="1000">
              <a:latin typeface="Open Sans" pitchFamily="34" charset="0"/>
              <a:ea typeface="Open Sans" pitchFamily="34" charset="0"/>
              <a:cs typeface="Open Sans" pitchFamily="34" charset="0"/>
            </a:endParaRPr>
          </a:p>
          <a:p>
            <a:endParaRPr lang="es-MX" sz="1000">
              <a:latin typeface="Open Sans" pitchFamily="34" charset="0"/>
              <a:ea typeface="Open Sans" pitchFamily="34" charset="0"/>
              <a:cs typeface="Open Sans" pitchFamily="34" charset="0"/>
            </a:endParaRPr>
          </a:p>
          <a:p>
            <a:endParaRPr lang="es-MX" sz="1000">
              <a:latin typeface="Open Sans" pitchFamily="34" charset="0"/>
              <a:ea typeface="Open Sans" pitchFamily="34" charset="0"/>
              <a:cs typeface="Open Sans" pitchFamily="34" charset="0"/>
            </a:endParaRPr>
          </a:p>
          <a:p>
            <a:endParaRPr lang="es-MX" sz="1000" b="1">
              <a:latin typeface="Open Sans" pitchFamily="34" charset="0"/>
              <a:ea typeface="Open Sans" pitchFamily="34" charset="0"/>
              <a:cs typeface="Open Sans" pitchFamily="34" charset="0"/>
            </a:endParaRPr>
          </a:p>
          <a:p>
            <a:r>
              <a:rPr lang="es-MX" sz="1000" b="1" err="1">
                <a:latin typeface="Open Sans" pitchFamily="34" charset="0"/>
                <a:ea typeface="Open Sans" pitchFamily="34" charset="0"/>
                <a:cs typeface="Open Sans" pitchFamily="34" charset="0"/>
              </a:rPr>
              <a:t>Hanaco</a:t>
            </a:r>
            <a:r>
              <a:rPr lang="es-MX" sz="1000" b="1">
                <a:latin typeface="Open Sans" pitchFamily="34" charset="0"/>
                <a:ea typeface="Open Sans" pitchFamily="34" charset="0"/>
                <a:cs typeface="Open Sans" pitchFamily="34" charset="0"/>
              </a:rPr>
              <a:t> LP </a:t>
            </a:r>
            <a:r>
              <a:rPr lang="es-MX" sz="1000" b="1" err="1">
                <a:latin typeface="Open Sans" pitchFamily="34" charset="0"/>
                <a:ea typeface="Open Sans" pitchFamily="34" charset="0"/>
                <a:cs typeface="Open Sans" pitchFamily="34" charset="0"/>
              </a:rPr>
              <a:t>opps</a:t>
            </a:r>
            <a:r>
              <a:rPr lang="es-MX" sz="1000" b="1">
                <a:latin typeface="Open Sans" pitchFamily="34" charset="0"/>
                <a:ea typeface="Open Sans" pitchFamily="34" charset="0"/>
                <a:cs typeface="Open Sans" pitchFamily="34" charset="0"/>
              </a:rPr>
              <a:t>:</a:t>
            </a:r>
          </a:p>
          <a:p>
            <a:endParaRPr lang="es-MX" sz="1000">
              <a:latin typeface="Open Sans" pitchFamily="34" charset="0"/>
              <a:ea typeface="Open Sans" pitchFamily="34" charset="0"/>
              <a:cs typeface="Open Sans" pitchFamily="34" charset="0"/>
            </a:endParaRPr>
          </a:p>
          <a:p>
            <a:endParaRPr lang="es-ES" sz="1000" dirty="0">
              <a:latin typeface="Open Sans" pitchFamily="34" charset="0"/>
              <a:ea typeface="Open Sans" pitchFamily="34" charset="0"/>
              <a:cs typeface="Open Sans" pitchFamily="34" charset="0"/>
            </a:endParaRPr>
          </a:p>
          <a:p>
            <a:r>
              <a:rPr lang="es-MX" sz="1000" b="1" err="1">
                <a:latin typeface="Open Sans" pitchFamily="34" charset="0"/>
                <a:ea typeface="Open Sans" pitchFamily="34" charset="0"/>
                <a:cs typeface="Open Sans" pitchFamily="34" charset="0"/>
              </a:rPr>
              <a:t>Previous</a:t>
            </a:r>
            <a:r>
              <a:rPr lang="es-MX" sz="1000" b="1">
                <a:latin typeface="Open Sans" pitchFamily="34" charset="0"/>
                <a:ea typeface="Open Sans" pitchFamily="34" charset="0"/>
                <a:cs typeface="Open Sans" pitchFamily="34" charset="0"/>
              </a:rPr>
              <a:t>:</a:t>
            </a:r>
          </a:p>
          <a:p>
            <a:pPr algn="ctr"/>
            <a:r>
              <a:rPr lang="es-MX" sz="1000">
                <a:latin typeface="Open Sans" pitchFamily="34" charset="0"/>
                <a:ea typeface="Open Sans" pitchFamily="34" charset="0"/>
                <a:cs typeface="Open Sans" pitchFamily="34" charset="0"/>
              </a:rPr>
              <a:t>     </a:t>
            </a:r>
          </a:p>
        </p:txBody>
      </p:sp>
      <p:pic>
        <p:nvPicPr>
          <p:cNvPr id="32" name="Picture 4" descr="D:\Projects\Companies\Hanaco\Hanaco\Deck - Early Stage II\Icons\israel.png"/>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8039100" y="2149167"/>
            <a:ext cx="262369" cy="262369"/>
          </a:xfrm>
          <a:prstGeom prst="rect">
            <a:avLst/>
          </a:prstGeom>
          <a:noFill/>
        </p:spPr>
      </p:pic>
      <p:pic>
        <p:nvPicPr>
          <p:cNvPr id="34" name="Picture 5" descr="D:\Projects\Companies\Hanaco\Hanaco\Deck - Early Stage II\Icons\united-states.png"/>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314452" y="735014"/>
            <a:ext cx="263402" cy="263402"/>
          </a:xfrm>
          <a:prstGeom prst="rect">
            <a:avLst/>
          </a:prstGeom>
          <a:noFill/>
        </p:spPr>
      </p:pic>
      <p:sp>
        <p:nvSpPr>
          <p:cNvPr id="35" name="34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6"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36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6</a:t>
            </a:fld>
            <a:endParaRPr lang="es-ES" sz="1050" dirty="0">
              <a:latin typeface="Open Sans ExtraBold" pitchFamily="34" charset="0"/>
              <a:ea typeface="Open Sans ExtraBold" pitchFamily="34" charset="0"/>
              <a:cs typeface="Open Sans ExtraBold" pitchFamily="34" charset="0"/>
            </a:endParaRPr>
          </a:p>
        </p:txBody>
      </p:sp>
      <p:sp>
        <p:nvSpPr>
          <p:cNvPr id="38" name="37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39" name="38 Rectángulo redondeado"/>
          <p:cNvSpPr/>
          <p:nvPr/>
        </p:nvSpPr>
        <p:spPr>
          <a:xfrm rot="16200000" flipV="1">
            <a:off x="11571845" y="988215"/>
            <a:ext cx="464340"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0" name="CuadroTexto 3">
            <a:extLst>
              <a:ext uri="{FF2B5EF4-FFF2-40B4-BE49-F238E27FC236}">
                <a16:creationId xmlns:a16="http://schemas.microsoft.com/office/drawing/2014/main" id="{A1C77EF6-07E0-B642-B3E6-D6D7270E9703}"/>
              </a:ext>
            </a:extLst>
          </p:cNvPr>
          <p:cNvSpPr txBox="1">
            <a:spLocks noChangeArrowheads="1"/>
          </p:cNvSpPr>
          <p:nvPr/>
        </p:nvSpPr>
        <p:spPr bwMode="auto">
          <a:xfrm>
            <a:off x="0" y="137367"/>
            <a:ext cx="121872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50000"/>
              </a:lnSpc>
              <a:spcBef>
                <a:spcPct val="0"/>
              </a:spcBef>
              <a:buFontTx/>
              <a:buNone/>
            </a:pPr>
            <a:r>
              <a:rPr lang="es-CO" altLang="en-US" sz="2400" b="1">
                <a:latin typeface="Open Sans Extrabold" panose="020B0606030504020204" pitchFamily="34" charset="0"/>
              </a:rPr>
              <a:t>OUR GLOBAL REACH</a:t>
            </a:r>
          </a:p>
          <a:p>
            <a:pPr algn="ctr" eaLnBrk="1" hangingPunct="1">
              <a:lnSpc>
                <a:spcPct val="150000"/>
              </a:lnSpc>
              <a:spcBef>
                <a:spcPct val="0"/>
              </a:spcBef>
              <a:buFontTx/>
              <a:buNone/>
            </a:pPr>
            <a:r>
              <a:rPr lang="en-US" altLang="en-US" sz="1400" b="1" dirty="0">
                <a:solidFill>
                  <a:srgbClr val="B59E60"/>
                </a:solidFill>
                <a:latin typeface="Open Sans SemiBold" panose="020B0606030504020204" pitchFamily="34" charset="0"/>
                <a:cs typeface="Open Sans SemiBold" panose="020B0606030504020204" pitchFamily="34" charset="0"/>
              </a:rPr>
              <a:t>Hanaco’s Investments into Israeli Founders Globally </a:t>
            </a:r>
          </a:p>
        </p:txBody>
      </p:sp>
      <p:sp>
        <p:nvSpPr>
          <p:cNvPr id="25" name="24 Elipse"/>
          <p:cNvSpPr/>
          <p:nvPr/>
        </p:nvSpPr>
        <p:spPr>
          <a:xfrm>
            <a:off x="3026492" y="5141497"/>
            <a:ext cx="299113" cy="29911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074" name="Picture 2" descr="D:\Projects\Companies\Hanaco\Hanaco\Deck - Early Stage II\Icons\latam-icon.png"/>
          <p:cNvPicPr>
            <a:picLocks noChangeAspect="1" noChangeArrowheads="1"/>
          </p:cNvPicPr>
          <p:nvPr/>
        </p:nvPicPr>
        <p:blipFill>
          <a:blip r:embed="rId6" cstate="hqprint">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3023649" y="5141497"/>
            <a:ext cx="308805" cy="308805"/>
          </a:xfrm>
          <a:prstGeom prst="rect">
            <a:avLst/>
          </a:prstGeom>
          <a:noFill/>
        </p:spPr>
      </p:pic>
      <p:pic>
        <p:nvPicPr>
          <p:cNvPr id="26" name="Picture 39" descr="D:\Projects\Companies\Hanaco\Cheetah\Cheetah-NewLogo.png"/>
          <p:cNvPicPr>
            <a:picLocks noChangeAspect="1" noChangeArrowheads="1"/>
          </p:cNvPicPr>
          <p:nvPr/>
        </p:nvPicPr>
        <p:blipFill>
          <a:blip r:embed="rId7" cstate="print"/>
          <a:srcRect/>
          <a:stretch>
            <a:fillRect/>
          </a:stretch>
        </p:blipFill>
        <p:spPr bwMode="auto">
          <a:xfrm>
            <a:off x="1009285" y="3774467"/>
            <a:ext cx="663338" cy="207691"/>
          </a:xfrm>
          <a:prstGeom prst="rect">
            <a:avLst/>
          </a:prstGeom>
          <a:noFill/>
          <a:ln w="9525">
            <a:noFill/>
            <a:miter lim="800000"/>
            <a:headEnd/>
            <a:tailEnd/>
          </a:ln>
        </p:spPr>
      </p:pic>
      <p:pic>
        <p:nvPicPr>
          <p:cNvPr id="1026" name="Picture 2" descr="D:\Projects\Companies\Hanaco\Hanaco\Deck - Early Stage II\Logos\logo-blue.png"/>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487153" y="4246547"/>
            <a:ext cx="457200" cy="327025"/>
          </a:xfrm>
          <a:prstGeom prst="rect">
            <a:avLst/>
          </a:prstGeom>
          <a:noFill/>
        </p:spPr>
      </p:pic>
      <p:pic>
        <p:nvPicPr>
          <p:cNvPr id="1027" name="Picture 3" descr="D:\Projects\Companies\Hanaco\Hanaco\Deck - Early Stage II\Logos\Fundbox.jpeg"/>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731500" y="4301105"/>
            <a:ext cx="659081" cy="173558"/>
          </a:xfrm>
          <a:prstGeom prst="rect">
            <a:avLst/>
          </a:prstGeom>
          <a:noFill/>
        </p:spPr>
      </p:pic>
      <p:pic>
        <p:nvPicPr>
          <p:cNvPr id="1028" name="Picture 4" descr="D:\Projects\Companies\Hanaco\Hanaco\Deck - Early Stage II\Logos\percepto-5.png"/>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940277" y="4757535"/>
            <a:ext cx="819027" cy="174990"/>
          </a:xfrm>
          <a:prstGeom prst="rect">
            <a:avLst/>
          </a:prstGeom>
          <a:noFill/>
        </p:spPr>
      </p:pic>
      <p:pic>
        <p:nvPicPr>
          <p:cNvPr id="1029" name="Picture 5" descr="D:\Projects\Companies\Hanaco\Hanaco\Deck - Early Stage II\Logos\honeybook-logo.png"/>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1089304" y="4986229"/>
            <a:ext cx="574693" cy="195545"/>
          </a:xfrm>
          <a:prstGeom prst="rect">
            <a:avLst/>
          </a:prstGeom>
          <a:noFill/>
        </p:spPr>
      </p:pic>
      <p:pic>
        <p:nvPicPr>
          <p:cNvPr id="1030" name="Picture 6" descr="D:\Projects\Companies\Hanaco\Hanaco\Deck - Early Stage II\Logos\SELINA-logo.png"/>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2903312" y="5989326"/>
            <a:ext cx="514976" cy="187161"/>
          </a:xfrm>
          <a:prstGeom prst="rect">
            <a:avLst/>
          </a:prstGeom>
          <a:noFill/>
        </p:spPr>
      </p:pic>
      <p:pic>
        <p:nvPicPr>
          <p:cNvPr id="33" name="Picture 2"/>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885696" y="1202382"/>
            <a:ext cx="1043494" cy="118578"/>
          </a:xfrm>
          <a:prstGeom prst="rect">
            <a:avLst/>
          </a:prstGeom>
          <a:noFill/>
          <a:ln w="9525">
            <a:noFill/>
            <a:miter lim="800000"/>
            <a:headEnd/>
            <a:tailEnd/>
          </a:ln>
        </p:spPr>
      </p:pic>
      <p:pic>
        <p:nvPicPr>
          <p:cNvPr id="1031" name="Picture 7" descr="D:\Projects\Companies\Hanaco\Hanaco\Deck - Early Stage II\Logos\american-well_owler_20190605_200639_original.gif"/>
          <p:cNvPicPr>
            <a:picLocks noChangeAspect="1" noChangeArrowheads="1"/>
          </p:cNvPicPr>
          <p:nvPr/>
        </p:nvPicPr>
        <p:blipFill>
          <a:blip r:embed="rId14"/>
          <a:srcRect/>
          <a:stretch>
            <a:fillRect/>
          </a:stretch>
        </p:blipFill>
        <p:spPr bwMode="auto">
          <a:xfrm>
            <a:off x="1995161" y="1689160"/>
            <a:ext cx="879353" cy="103729"/>
          </a:xfrm>
          <a:prstGeom prst="rect">
            <a:avLst/>
          </a:prstGeom>
          <a:noFill/>
        </p:spPr>
      </p:pic>
      <p:pic>
        <p:nvPicPr>
          <p:cNvPr id="1032" name="Picture 8" descr="D:\Projects\Companies\Hanaco\Hanaco\Deck - Early Stage II\Logos\lendbuzz-logo-300x145.png"/>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2064838" y="2076441"/>
            <a:ext cx="720939" cy="242716"/>
          </a:xfrm>
          <a:prstGeom prst="rect">
            <a:avLst/>
          </a:prstGeom>
          <a:noFill/>
        </p:spPr>
      </p:pic>
      <p:pic>
        <p:nvPicPr>
          <p:cNvPr id="41" name="Picture 23"/>
          <p:cNvPicPr>
            <a:picLocks noChangeAspect="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2897915" y="3026507"/>
            <a:ext cx="1135348" cy="203192"/>
          </a:xfrm>
          <a:prstGeom prst="rect">
            <a:avLst/>
          </a:prstGeom>
          <a:noFill/>
          <a:ln w="9525">
            <a:noFill/>
            <a:miter lim="800000"/>
            <a:headEnd/>
            <a:tailEnd/>
          </a:ln>
        </p:spPr>
      </p:pic>
      <p:pic>
        <p:nvPicPr>
          <p:cNvPr id="43" name="Picture 33">
            <a:extLst>
              <a:ext uri="{FF2B5EF4-FFF2-40B4-BE49-F238E27FC236}">
                <a16:creationId xmlns:a16="http://schemas.microsoft.com/office/drawing/2014/main" id="{03B9A376-B063-0441-A04E-4064DDD5B0A0}"/>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967769" y="3239647"/>
            <a:ext cx="972267" cy="19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D:\Projects\Companies\Hanaco\Hanaco\Deck - Early Stage II\Logos\Via_rideshare_logo.png"/>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3462414" y="3915875"/>
            <a:ext cx="503815" cy="230845"/>
          </a:xfrm>
          <a:prstGeom prst="rect">
            <a:avLst/>
          </a:prstGeom>
          <a:noFill/>
        </p:spPr>
      </p:pic>
      <p:pic>
        <p:nvPicPr>
          <p:cNvPr id="1034" name="Picture 10" descr="D:\Projects\Companies\Hanaco\Hanaco\Deck - Early Stage II\Logos\Yotpo-Logo.png"/>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3073860" y="3915875"/>
            <a:ext cx="236077" cy="236077"/>
          </a:xfrm>
          <a:prstGeom prst="rect">
            <a:avLst/>
          </a:prstGeom>
          <a:noFill/>
        </p:spPr>
      </p:pic>
      <p:pic>
        <p:nvPicPr>
          <p:cNvPr id="1035" name="Picture 11" descr="D:\Projects\Companies\Hanaco\Hanaco\Deck - Early Stage II\Logos\lemonade.png"/>
          <p:cNvPicPr>
            <a:picLocks noChangeAspect="1"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3181158" y="4666706"/>
            <a:ext cx="543048" cy="179188"/>
          </a:xfrm>
          <a:prstGeom prst="rect">
            <a:avLst/>
          </a:prstGeom>
          <a:noFill/>
        </p:spPr>
      </p:pic>
      <p:pic>
        <p:nvPicPr>
          <p:cNvPr id="1036" name="Picture 12" descr="D:\Projects\Companies\Hanaco\Hanaco\Deck - Early Stage II\Logos\TS_nav_logo.png"/>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3086398" y="4418686"/>
            <a:ext cx="729059" cy="198213"/>
          </a:xfrm>
          <a:prstGeom prst="rect">
            <a:avLst/>
          </a:prstGeom>
          <a:noFill/>
        </p:spPr>
      </p:pic>
      <p:pic>
        <p:nvPicPr>
          <p:cNvPr id="44" name="Picture 2"/>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7716353" y="3404870"/>
            <a:ext cx="913115" cy="103762"/>
          </a:xfrm>
          <a:prstGeom prst="rect">
            <a:avLst/>
          </a:prstGeom>
          <a:noFill/>
          <a:ln w="9525">
            <a:noFill/>
            <a:miter lim="800000"/>
            <a:headEnd/>
            <a:tailEnd/>
          </a:ln>
        </p:spPr>
      </p:pic>
      <p:pic>
        <p:nvPicPr>
          <p:cNvPr id="45" name="Picture 42">
            <a:extLst>
              <a:ext uri="{FF2B5EF4-FFF2-40B4-BE49-F238E27FC236}">
                <a16:creationId xmlns:a16="http://schemas.microsoft.com/office/drawing/2014/main" id="{F91DADFA-8240-454E-96C5-039D2EC0CCF6}"/>
              </a:ext>
            </a:extLst>
          </p:cNvPr>
          <p:cNvPicPr>
            <a:picLocks noChangeAspect="1" noChangeArrowheads="1"/>
          </p:cNvPicPr>
          <p:nvPr/>
        </p:nvPicPr>
        <p:blipFill>
          <a:blip r:embed="rId22" cstate="hqprint">
            <a:extLst>
              <a:ext uri="{28A0092B-C50C-407E-A947-70E740481C1C}">
                <a14:useLocalDpi xmlns:a14="http://schemas.microsoft.com/office/drawing/2010/main"/>
              </a:ext>
            </a:extLst>
          </a:blip>
          <a:srcRect/>
          <a:stretch>
            <a:fillRect/>
          </a:stretch>
        </p:blipFill>
        <p:spPr bwMode="auto">
          <a:xfrm>
            <a:off x="7902822" y="3121262"/>
            <a:ext cx="535816" cy="16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Imagen 8"/>
          <p:cNvPicPr>
            <a:picLocks noChangeAspect="1" noChangeArrowheads="1"/>
          </p:cNvPicPr>
          <p:nvPr/>
        </p:nvPicPr>
        <p:blipFill>
          <a:blip r:embed="rId23"/>
          <a:srcRect/>
          <a:stretch>
            <a:fillRect/>
          </a:stretch>
        </p:blipFill>
        <p:spPr bwMode="auto">
          <a:xfrm>
            <a:off x="8017204" y="2756696"/>
            <a:ext cx="339956" cy="252737"/>
          </a:xfrm>
          <a:prstGeom prst="rect">
            <a:avLst/>
          </a:prstGeom>
          <a:noFill/>
          <a:ln w="9525">
            <a:noFill/>
            <a:miter lim="800000"/>
            <a:headEnd/>
            <a:tailEnd/>
          </a:ln>
        </p:spPr>
      </p:pic>
      <p:pic>
        <p:nvPicPr>
          <p:cNvPr id="47" name="Picture 32" descr="D:\Projects\Companies\Hanaco\Hanaco\Newsletter Q4\logo-form-f698c4d250feb17becd393da168882ec2042ba5ea77bc818e5f9539fb711e6e9.png"/>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7890322" y="3613521"/>
            <a:ext cx="592723" cy="172053"/>
          </a:xfrm>
          <a:prstGeom prst="rect">
            <a:avLst/>
          </a:prstGeom>
          <a:noFill/>
          <a:ln w="9525">
            <a:noFill/>
            <a:miter lim="800000"/>
            <a:headEnd/>
            <a:tailEnd/>
          </a:ln>
        </p:spPr>
      </p:pic>
      <p:pic>
        <p:nvPicPr>
          <p:cNvPr id="1037" name="Picture 13" descr="D:\Projects\Companies\Hanaco\Hanaco\Deck - Early Stage II\Logos\Moovit_logo.png"/>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7874729" y="4100433"/>
            <a:ext cx="592723" cy="169914"/>
          </a:xfrm>
          <a:prstGeom prst="rect">
            <a:avLst/>
          </a:prstGeom>
          <a:noFill/>
        </p:spPr>
      </p:pic>
      <p:pic>
        <p:nvPicPr>
          <p:cNvPr id="1038" name="Picture 14" descr="D:\Projects\Companies\Hanaco\Hanaco\Deck - Early Stage II\Logos\zooz-vector-logo.png"/>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8349649" y="4808908"/>
            <a:ext cx="391131" cy="146043"/>
          </a:xfrm>
          <a:prstGeom prst="rect">
            <a:avLst/>
          </a:prstGeom>
          <a:noFill/>
        </p:spPr>
      </p:pic>
      <p:pic>
        <p:nvPicPr>
          <p:cNvPr id="2" name="Picture 1">
            <a:extLst>
              <a:ext uri="{FF2B5EF4-FFF2-40B4-BE49-F238E27FC236}">
                <a16:creationId xmlns:a16="http://schemas.microsoft.com/office/drawing/2014/main" id="{619E88E6-4662-EA4C-A3D9-8476E8F70387}"/>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7554438" y="4613900"/>
            <a:ext cx="571785" cy="163367"/>
          </a:xfrm>
          <a:prstGeom prst="rect">
            <a:avLst/>
          </a:prstGeom>
        </p:spPr>
      </p:pic>
      <p:pic>
        <p:nvPicPr>
          <p:cNvPr id="3" name="Picture 2">
            <a:extLst>
              <a:ext uri="{FF2B5EF4-FFF2-40B4-BE49-F238E27FC236}">
                <a16:creationId xmlns:a16="http://schemas.microsoft.com/office/drawing/2014/main" id="{CF534923-7003-B841-AB1B-C6B0F8BD6FC2}"/>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7710875" y="4904565"/>
            <a:ext cx="292027" cy="246548"/>
          </a:xfrm>
          <a:prstGeom prst="rect">
            <a:avLst/>
          </a:prstGeom>
        </p:spPr>
      </p:pic>
      <p:pic>
        <p:nvPicPr>
          <p:cNvPr id="4" name="Picture 3">
            <a:extLst>
              <a:ext uri="{FF2B5EF4-FFF2-40B4-BE49-F238E27FC236}">
                <a16:creationId xmlns:a16="http://schemas.microsoft.com/office/drawing/2014/main" id="{21704B29-FA46-CB48-B10C-A7051C4C6B89}"/>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8225761" y="4568286"/>
            <a:ext cx="638908" cy="221160"/>
          </a:xfrm>
          <a:prstGeom prst="rect">
            <a:avLst/>
          </a:prstGeom>
        </p:spPr>
      </p:pic>
      <p:pic>
        <p:nvPicPr>
          <p:cNvPr id="53" name="Picture 1">
            <a:extLst>
              <a:ext uri="{FF2B5EF4-FFF2-40B4-BE49-F238E27FC236}">
                <a16:creationId xmlns:a16="http://schemas.microsoft.com/office/drawing/2014/main" id="{F2C047DF-E743-EF49-A6C7-347715453D8D}"/>
              </a:ext>
            </a:extLst>
          </p:cNvPr>
          <p:cNvPicPr>
            <a:picLocks noChangeAspect="1"/>
          </p:cNvPicPr>
          <p:nvPr/>
        </p:nvPicPr>
        <p:blipFill>
          <a:blip r:embed="rId30" cstate="hqprint">
            <a:extLst>
              <a:ext uri="{28A0092B-C50C-407E-A947-70E740481C1C}">
                <a14:useLocalDpi xmlns:a14="http://schemas.microsoft.com/office/drawing/2010/main"/>
              </a:ext>
            </a:extLst>
          </a:blip>
          <a:srcRect/>
          <a:stretch>
            <a:fillRect/>
          </a:stretch>
        </p:blipFill>
        <p:spPr bwMode="auto">
          <a:xfrm>
            <a:off x="3438315" y="3500242"/>
            <a:ext cx="584642" cy="14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5">
            <a:extLst>
              <a:ext uri="{FF2B5EF4-FFF2-40B4-BE49-F238E27FC236}">
                <a16:creationId xmlns:a16="http://schemas.microsoft.com/office/drawing/2014/main" id="{DA839097-D548-5E43-A0E8-4CB1BC7F2ABE}"/>
              </a:ext>
            </a:extLst>
          </p:cNvPr>
          <p:cNvSpPr txBox="1"/>
          <p:nvPr/>
        </p:nvSpPr>
        <p:spPr>
          <a:xfrm>
            <a:off x="7610017" y="6409418"/>
            <a:ext cx="4481634" cy="261610"/>
          </a:xfrm>
          <a:prstGeom prst="rect">
            <a:avLst/>
          </a:prstGeom>
          <a:noFill/>
        </p:spPr>
        <p:txBody>
          <a:bodyPr wrap="square" rtlCol="0">
            <a:spAutoFit/>
          </a:bodyPr>
          <a:lstStyle/>
          <a:p>
            <a:pPr algn="r"/>
            <a:r>
              <a:rPr lang="en-US" sz="1050" dirty="0">
                <a:solidFill>
                  <a:schemeClr val="bg1">
                    <a:lumMod val="50000"/>
                  </a:schemeClr>
                </a:solidFill>
              </a:rPr>
              <a:t>*Washington DC</a:t>
            </a:r>
          </a:p>
        </p:txBody>
      </p:sp>
      <p:sp>
        <p:nvSpPr>
          <p:cNvPr id="56" name="TextBox 5">
            <a:extLst>
              <a:ext uri="{FF2B5EF4-FFF2-40B4-BE49-F238E27FC236}">
                <a16:creationId xmlns:a16="http://schemas.microsoft.com/office/drawing/2014/main" id="{8F891090-0D30-E142-9339-5B4C8F1B3514}"/>
              </a:ext>
            </a:extLst>
          </p:cNvPr>
          <p:cNvSpPr txBox="1"/>
          <p:nvPr/>
        </p:nvSpPr>
        <p:spPr>
          <a:xfrm>
            <a:off x="3960496" y="3397075"/>
            <a:ext cx="240269" cy="261610"/>
          </a:xfrm>
          <a:prstGeom prst="rect">
            <a:avLst/>
          </a:prstGeom>
          <a:noFill/>
        </p:spPr>
        <p:txBody>
          <a:bodyPr wrap="square" rtlCol="0">
            <a:spAutoFit/>
          </a:bodyPr>
          <a:lstStyle/>
          <a:p>
            <a:pPr algn="r"/>
            <a:r>
              <a:rPr lang="en-US" sz="1100" dirty="0">
                <a:solidFill>
                  <a:schemeClr val="bg1">
                    <a:lumMod val="50000"/>
                  </a:schemeClr>
                </a:solidFill>
              </a:rPr>
              <a:t>*</a:t>
            </a:r>
          </a:p>
        </p:txBody>
      </p:sp>
      <p:pic>
        <p:nvPicPr>
          <p:cNvPr id="5" name="Picture 4">
            <a:extLst>
              <a:ext uri="{FF2B5EF4-FFF2-40B4-BE49-F238E27FC236}">
                <a16:creationId xmlns:a16="http://schemas.microsoft.com/office/drawing/2014/main" id="{21455DF3-448F-1744-B01F-885033E6242F}"/>
              </a:ext>
            </a:extLst>
          </p:cNvPr>
          <p:cNvPicPr>
            <a:picLocks noChangeAspect="1"/>
          </p:cNvPicPr>
          <p:nvPr/>
        </p:nvPicPr>
        <p:blipFill>
          <a:blip r:embed="rId31"/>
          <a:stretch>
            <a:fillRect/>
          </a:stretch>
        </p:blipFill>
        <p:spPr>
          <a:xfrm>
            <a:off x="2842060" y="3459483"/>
            <a:ext cx="514123" cy="221653"/>
          </a:xfrm>
          <a:prstGeom prst="rect">
            <a:avLst/>
          </a:prstGeom>
        </p:spPr>
      </p:pic>
      <p:pic>
        <p:nvPicPr>
          <p:cNvPr id="57" name="Picture 1">
            <a:extLst>
              <a:ext uri="{FF2B5EF4-FFF2-40B4-BE49-F238E27FC236}">
                <a16:creationId xmlns:a16="http://schemas.microsoft.com/office/drawing/2014/main" id="{89C6574D-87B4-4C7B-A034-EBC84500DBC9}"/>
              </a:ext>
            </a:extLst>
          </p:cNvPr>
          <p:cNvPicPr>
            <a:picLocks noChangeAspect="1"/>
          </p:cNvPicPr>
          <p:nvPr/>
        </p:nvPicPr>
        <p:blipFill>
          <a:blip r:embed="rId32">
            <a:extLst>
              <a:ext uri="{28A0092B-C50C-407E-A947-70E740481C1C}">
                <a14:useLocalDpi xmlns:a14="http://schemas.microsoft.com/office/drawing/2010/main"/>
              </a:ext>
            </a:extLst>
          </a:blip>
          <a:srcRect/>
          <a:stretch>
            <a:fillRect/>
          </a:stretch>
        </p:blipFill>
        <p:spPr bwMode="auto">
          <a:xfrm>
            <a:off x="8193041" y="5022264"/>
            <a:ext cx="641123" cy="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344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ángulo: esquinas redondeadas 30">
            <a:extLst>
              <a:ext uri="{FF2B5EF4-FFF2-40B4-BE49-F238E27FC236}">
                <a16:creationId xmlns:a16="http://schemas.microsoft.com/office/drawing/2014/main" id="{06D8C143-7248-4B41-9569-57C503F4051F}"/>
              </a:ext>
            </a:extLst>
          </p:cNvPr>
          <p:cNvSpPr/>
          <p:nvPr/>
        </p:nvSpPr>
        <p:spPr>
          <a:xfrm>
            <a:off x="3141718" y="5603882"/>
            <a:ext cx="5908561" cy="646195"/>
          </a:xfrm>
          <a:prstGeom prst="roundRect">
            <a:avLst>
              <a:gd name="adj" fmla="val 10387"/>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5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7</a:t>
            </a:fld>
            <a:endParaRPr lang="es-ES" sz="1050" dirty="0">
              <a:latin typeface="Open Sans ExtraBold" pitchFamily="34" charset="0"/>
              <a:ea typeface="Open Sans ExtraBold" pitchFamily="34" charset="0"/>
              <a:cs typeface="Open Sans ExtraBold" pitchFamily="34" charset="0"/>
            </a:endParaRPr>
          </a:p>
        </p:txBody>
      </p:sp>
      <p:sp>
        <p:nvSpPr>
          <p:cNvPr id="9" name="8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10" name="9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 name="27 Rectángulo"/>
          <p:cNvSpPr/>
          <p:nvPr/>
        </p:nvSpPr>
        <p:spPr>
          <a:xfrm>
            <a:off x="1456797" y="1631464"/>
            <a:ext cx="4313492" cy="3586481"/>
          </a:xfrm>
          <a:prstGeom prst="rect">
            <a:avLst/>
          </a:prstGeom>
          <a:noFill/>
          <a:ln w="28575">
            <a:solidFill>
              <a:srgbClr val="A89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9" name="CuadroTexto 25">
            <a:extLst>
              <a:ext uri="{FF2B5EF4-FFF2-40B4-BE49-F238E27FC236}">
                <a16:creationId xmlns:a16="http://schemas.microsoft.com/office/drawing/2014/main" id="{8BE48923-F28E-C74B-81B2-D45F4855F310}"/>
              </a:ext>
            </a:extLst>
          </p:cNvPr>
          <p:cNvSpPr txBox="1">
            <a:spLocks noChangeArrowheads="1"/>
          </p:cNvSpPr>
          <p:nvPr/>
        </p:nvSpPr>
        <p:spPr bwMode="auto">
          <a:xfrm>
            <a:off x="2058083" y="2496636"/>
            <a:ext cx="31109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latin typeface="Open Sans Extrabold" panose="020B0606030504020204" pitchFamily="34" charset="0"/>
              </a:rPr>
              <a:t>US BASED ISRAELI FOUNDERS</a:t>
            </a:r>
          </a:p>
        </p:txBody>
      </p:sp>
      <p:sp>
        <p:nvSpPr>
          <p:cNvPr id="32" name="CuadroTexto 3">
            <a:extLst>
              <a:ext uri="{FF2B5EF4-FFF2-40B4-BE49-F238E27FC236}">
                <a16:creationId xmlns:a16="http://schemas.microsoft.com/office/drawing/2014/main" id="{95FF2F7E-B3BD-A74F-8EE4-169B9BACCA7A}"/>
              </a:ext>
            </a:extLst>
          </p:cNvPr>
          <p:cNvSpPr txBox="1">
            <a:spLocks noChangeArrowheads="1"/>
          </p:cNvSpPr>
          <p:nvPr/>
        </p:nvSpPr>
        <p:spPr bwMode="auto">
          <a:xfrm>
            <a:off x="0" y="254000"/>
            <a:ext cx="12187238" cy="93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50000"/>
              </a:lnSpc>
              <a:spcBef>
                <a:spcPct val="0"/>
              </a:spcBef>
              <a:buNone/>
            </a:pPr>
            <a:r>
              <a:rPr lang="es-CO" altLang="en-US" sz="2400" b="1">
                <a:latin typeface="Open Sans Extrabold" panose="020B0606030504020204" pitchFamily="34" charset="0"/>
              </a:rPr>
              <a:t>OUR UNIQUE POSITIONING</a:t>
            </a:r>
          </a:p>
          <a:p>
            <a:pPr algn="ctr">
              <a:lnSpc>
                <a:spcPct val="150000"/>
              </a:lnSpc>
              <a:spcBef>
                <a:spcPct val="0"/>
              </a:spcBef>
              <a:buNone/>
            </a:pPr>
            <a:r>
              <a:rPr lang="en-US" altLang="en-US" sz="1400" b="1" dirty="0">
                <a:solidFill>
                  <a:srgbClr val="B59E60"/>
                </a:solidFill>
                <a:latin typeface="Open Sans SemiBold" panose="020B0606030504020204" pitchFamily="34" charset="0"/>
                <a:cs typeface="Open Sans SemiBold" panose="020B0606030504020204" pitchFamily="34" charset="0"/>
              </a:rPr>
              <a:t>MACRO TRENDS </a:t>
            </a:r>
            <a:r>
              <a:rPr lang="en-US" altLang="en-US" sz="1400" b="1" dirty="0">
                <a:solidFill>
                  <a:srgbClr val="B59E60"/>
                </a:solidFill>
                <a:latin typeface="Open Sans SemiBold" panose="020B0606030504020204" pitchFamily="34" charset="0"/>
                <a:cs typeface="Open Sans SemiBold" panose="020B0606030504020204" pitchFamily="34" charset="0"/>
                <a:sym typeface="Wingdings" panose="05000000000000000000" pitchFamily="2" charset="2"/>
              </a:rPr>
              <a:t> </a:t>
            </a:r>
            <a:r>
              <a:rPr lang="en-US" altLang="en-US" sz="1400" b="1" dirty="0">
                <a:solidFill>
                  <a:srgbClr val="B59E60"/>
                </a:solidFill>
                <a:latin typeface="Open Sans SemiBold" panose="020B0606030504020204" pitchFamily="34" charset="0"/>
                <a:cs typeface="Open Sans SemiBold" panose="020B0606030504020204" pitchFamily="34" charset="0"/>
              </a:rPr>
              <a:t>ISRAELI FOUNDERS NOW GLOBAL AND ISRAELI VCS OVERSIZED</a:t>
            </a:r>
          </a:p>
        </p:txBody>
      </p:sp>
      <p:sp>
        <p:nvSpPr>
          <p:cNvPr id="35" name="14 CuadroTexto">
            <a:extLst>
              <a:ext uri="{FF2B5EF4-FFF2-40B4-BE49-F238E27FC236}">
                <a16:creationId xmlns:a16="http://schemas.microsoft.com/office/drawing/2014/main" id="{09F9FCBD-ED9A-974B-A71C-9ED12598D65F}"/>
              </a:ext>
            </a:extLst>
          </p:cNvPr>
          <p:cNvSpPr txBox="1"/>
          <p:nvPr/>
        </p:nvSpPr>
        <p:spPr>
          <a:xfrm>
            <a:off x="1625424" y="3138260"/>
            <a:ext cx="4012861" cy="1754326"/>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tx1">
                    <a:lumMod val="65000"/>
                    <a:lumOff val="35000"/>
                  </a:schemeClr>
                </a:solidFill>
                <a:latin typeface="Open Sans" pitchFamily="34" charset="0"/>
                <a:ea typeface="Open Sans" pitchFamily="34" charset="0"/>
                <a:cs typeface="Open Sans" pitchFamily="34" charset="0"/>
              </a:rPr>
              <a:t>Israeli entrepreneurs founding their companies in the US from day one</a:t>
            </a:r>
          </a:p>
          <a:p>
            <a:pPr marL="628650" lvl="1" indent="-171450">
              <a:buFont typeface="Arial" panose="020B0604020202020204" pitchFamily="34" charset="0"/>
              <a:buChar char="•"/>
            </a:pPr>
            <a:r>
              <a:rPr lang="en-US" sz="1200" dirty="0">
                <a:solidFill>
                  <a:schemeClr val="tx1">
                    <a:lumMod val="65000"/>
                    <a:lumOff val="35000"/>
                  </a:schemeClr>
                </a:solidFill>
                <a:latin typeface="Open Sans" pitchFamily="34" charset="0"/>
                <a:ea typeface="Open Sans" pitchFamily="34" charset="0"/>
                <a:cs typeface="Open Sans" pitchFamily="34" charset="0"/>
              </a:rPr>
              <a:t>Diverse, multi-national founding teams</a:t>
            </a:r>
          </a:p>
          <a:p>
            <a:pPr marL="628650" lvl="1" indent="-171450">
              <a:buFont typeface="Arial" panose="020B0604020202020204" pitchFamily="34" charset="0"/>
              <a:buChar char="•"/>
            </a:pPr>
            <a:r>
              <a:rPr lang="en-US" sz="1200" dirty="0">
                <a:solidFill>
                  <a:schemeClr val="tx1">
                    <a:lumMod val="65000"/>
                    <a:lumOff val="35000"/>
                  </a:schemeClr>
                </a:solidFill>
                <a:latin typeface="Open Sans" pitchFamily="34" charset="0"/>
                <a:ea typeface="Open Sans" pitchFamily="34" charset="0"/>
                <a:cs typeface="Open Sans" pitchFamily="34" charset="0"/>
              </a:rPr>
              <a:t>Split US &amp; Israeli HQ</a:t>
            </a:r>
          </a:p>
          <a:p>
            <a:pPr marL="628650" lvl="1" indent="-171450">
              <a:buFont typeface="Arial" panose="020B0604020202020204" pitchFamily="34" charset="0"/>
              <a:buChar char="•"/>
            </a:pPr>
            <a:endParaRPr lang="en-US" sz="1200" dirty="0">
              <a:solidFill>
                <a:schemeClr val="tx1">
                  <a:lumMod val="65000"/>
                  <a:lumOff val="35000"/>
                </a:schemeClr>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200" dirty="0">
                <a:solidFill>
                  <a:schemeClr val="tx1">
                    <a:lumMod val="65000"/>
                    <a:lumOff val="35000"/>
                  </a:schemeClr>
                </a:solidFill>
                <a:latin typeface="Open Sans" pitchFamily="34" charset="0"/>
                <a:ea typeface="Open Sans" pitchFamily="34" charset="0"/>
                <a:cs typeface="Open Sans" pitchFamily="34" charset="0"/>
              </a:rPr>
              <a:t>2,000 Israeli start ups in the US</a:t>
            </a:r>
          </a:p>
          <a:p>
            <a:pPr marL="171450" indent="-171450">
              <a:buFont typeface="Arial" panose="020B0604020202020204" pitchFamily="34" charset="0"/>
              <a:buChar char="•"/>
            </a:pPr>
            <a:endParaRPr lang="en-US" sz="1200" dirty="0">
              <a:solidFill>
                <a:schemeClr val="tx1">
                  <a:lumMod val="65000"/>
                  <a:lumOff val="35000"/>
                </a:schemeClr>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200" dirty="0">
                <a:solidFill>
                  <a:schemeClr val="tx1">
                    <a:lumMod val="65000"/>
                    <a:lumOff val="35000"/>
                  </a:schemeClr>
                </a:solidFill>
                <a:latin typeface="Open Sans" pitchFamily="34" charset="0"/>
                <a:ea typeface="Open Sans" pitchFamily="34" charset="0"/>
                <a:cs typeface="Open Sans" pitchFamily="34" charset="0"/>
              </a:rPr>
              <a:t>Israeli ex-pat founders are either experienced domain experts or repeat entrepreneurs</a:t>
            </a:r>
          </a:p>
        </p:txBody>
      </p:sp>
      <p:sp>
        <p:nvSpPr>
          <p:cNvPr id="37" name="47 Rectángulo">
            <a:extLst>
              <a:ext uri="{FF2B5EF4-FFF2-40B4-BE49-F238E27FC236}">
                <a16:creationId xmlns:a16="http://schemas.microsoft.com/office/drawing/2014/main" id="{3A9131A6-B008-8B4B-A997-035C834B49FE}"/>
              </a:ext>
            </a:extLst>
          </p:cNvPr>
          <p:cNvSpPr>
            <a:spLocks noChangeArrowheads="1"/>
          </p:cNvSpPr>
          <p:nvPr/>
        </p:nvSpPr>
        <p:spPr bwMode="auto">
          <a:xfrm>
            <a:off x="4012739" y="5660345"/>
            <a:ext cx="4161759" cy="461665"/>
          </a:xfrm>
          <a:prstGeom prst="rect">
            <a:avLst/>
          </a:prstGeom>
          <a:noFill/>
          <a:ln w="9525">
            <a:noFill/>
            <a:miter lim="800000"/>
            <a:headEnd/>
            <a:tailEnd/>
          </a:ln>
        </p:spPr>
        <p:txBody>
          <a:bodyPr wrap="square">
            <a:spAutoFit/>
          </a:bodyPr>
          <a:lstStyle/>
          <a:p>
            <a:pPr algn="ctr">
              <a:defRPr/>
            </a:pPr>
            <a:r>
              <a:rPr lang="en-US" altLang="en-US" sz="1200" b="1" dirty="0">
                <a:solidFill>
                  <a:srgbClr val="B59E60"/>
                </a:solidFill>
                <a:latin typeface="Open Sans" pitchFamily="34" charset="0"/>
                <a:cs typeface="Open Sans" pitchFamily="34" charset="0"/>
              </a:rPr>
              <a:t>Hanaco</a:t>
            </a:r>
            <a:r>
              <a:rPr lang="en-US" altLang="en-US" sz="1200" b="1" dirty="0">
                <a:solidFill>
                  <a:schemeClr val="tx1">
                    <a:lumMod val="65000"/>
                    <a:lumOff val="35000"/>
                  </a:schemeClr>
                </a:solidFill>
                <a:latin typeface="Open Sans" pitchFamily="34" charset="0"/>
                <a:cs typeface="Open Sans" pitchFamily="34" charset="0"/>
              </a:rPr>
              <a:t> uniquely positioned in the VC landscape due to US office and disciplined fund size</a:t>
            </a:r>
          </a:p>
        </p:txBody>
      </p:sp>
      <p:cxnSp>
        <p:nvCxnSpPr>
          <p:cNvPr id="19" name="Conector recto 20">
            <a:extLst>
              <a:ext uri="{FF2B5EF4-FFF2-40B4-BE49-F238E27FC236}">
                <a16:creationId xmlns:a16="http://schemas.microsoft.com/office/drawing/2014/main" id="{3F42E964-6C3E-42C6-AD12-3C5594174BAE}"/>
              </a:ext>
            </a:extLst>
          </p:cNvPr>
          <p:cNvCxnSpPr>
            <a:cxnSpLocks/>
          </p:cNvCxnSpPr>
          <p:nvPr/>
        </p:nvCxnSpPr>
        <p:spPr bwMode="auto">
          <a:xfrm>
            <a:off x="1550522" y="2982569"/>
            <a:ext cx="411044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27 Rectángulo">
            <a:extLst>
              <a:ext uri="{FF2B5EF4-FFF2-40B4-BE49-F238E27FC236}">
                <a16:creationId xmlns:a16="http://schemas.microsoft.com/office/drawing/2014/main" id="{DFC6C80B-B71F-426F-A884-12E806627D91}"/>
              </a:ext>
            </a:extLst>
          </p:cNvPr>
          <p:cNvSpPr/>
          <p:nvPr/>
        </p:nvSpPr>
        <p:spPr>
          <a:xfrm>
            <a:off x="6414654" y="1631464"/>
            <a:ext cx="4313492" cy="3586481"/>
          </a:xfrm>
          <a:prstGeom prst="rect">
            <a:avLst/>
          </a:prstGeom>
          <a:noFill/>
          <a:ln w="28575">
            <a:solidFill>
              <a:srgbClr val="CDD2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CuadroTexto 25">
            <a:extLst>
              <a:ext uri="{FF2B5EF4-FFF2-40B4-BE49-F238E27FC236}">
                <a16:creationId xmlns:a16="http://schemas.microsoft.com/office/drawing/2014/main" id="{786B3E3E-B4BC-41FB-A601-A801DC51A8A8}"/>
              </a:ext>
            </a:extLst>
          </p:cNvPr>
          <p:cNvSpPr txBox="1">
            <a:spLocks noChangeArrowheads="1"/>
          </p:cNvSpPr>
          <p:nvPr/>
        </p:nvSpPr>
        <p:spPr bwMode="auto">
          <a:xfrm>
            <a:off x="6652469" y="2377829"/>
            <a:ext cx="39086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n-US" altLang="es-CO" sz="1400" b="1" dirty="0">
                <a:latin typeface="Open Sans Extrabold" panose="020B0606030504020204" pitchFamily="34" charset="0"/>
              </a:rPr>
              <a:t>“COMPETITOR” FUNDS NOW TOO LARGE FOR SEED AND TRADITIONAL SERIES A</a:t>
            </a:r>
          </a:p>
        </p:txBody>
      </p:sp>
      <p:sp>
        <p:nvSpPr>
          <p:cNvPr id="40" name="14 CuadroTexto">
            <a:extLst>
              <a:ext uri="{FF2B5EF4-FFF2-40B4-BE49-F238E27FC236}">
                <a16:creationId xmlns:a16="http://schemas.microsoft.com/office/drawing/2014/main" id="{DBACBADA-65FE-4948-9809-7D98BE965C39}"/>
              </a:ext>
            </a:extLst>
          </p:cNvPr>
          <p:cNvSpPr txBox="1"/>
          <p:nvPr/>
        </p:nvSpPr>
        <p:spPr>
          <a:xfrm>
            <a:off x="6588720" y="3138260"/>
            <a:ext cx="3977856"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tx1">
                    <a:lumMod val="65000"/>
                    <a:lumOff val="35000"/>
                  </a:schemeClr>
                </a:solidFill>
                <a:latin typeface="Open Sans" pitchFamily="34" charset="0"/>
                <a:ea typeface="Open Sans" pitchFamily="34" charset="0"/>
                <a:cs typeface="Open Sans" pitchFamily="34" charset="0"/>
              </a:rPr>
              <a:t>US VCs in Israel investing from $1b+ funds → positioning themselves for large Series A, B and growth rounds</a:t>
            </a:r>
          </a:p>
          <a:p>
            <a:pPr marL="171450" indent="-171450">
              <a:buFont typeface="Arial" panose="020B0604020202020204" pitchFamily="34" charset="0"/>
              <a:buChar char="•"/>
            </a:pPr>
            <a:endParaRPr lang="en-US" sz="1200" dirty="0">
              <a:solidFill>
                <a:schemeClr val="tx1">
                  <a:lumMod val="65000"/>
                  <a:lumOff val="35000"/>
                </a:schemeClr>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200" dirty="0">
                <a:solidFill>
                  <a:schemeClr val="tx1">
                    <a:lumMod val="65000"/>
                    <a:lumOff val="35000"/>
                  </a:schemeClr>
                </a:solidFill>
                <a:latin typeface="Open Sans" pitchFamily="34" charset="0"/>
                <a:ea typeface="Open Sans" pitchFamily="34" charset="0"/>
                <a:cs typeface="Open Sans" pitchFamily="34" charset="0"/>
              </a:rPr>
              <a:t>Fellow tier one Israeli VCs investing from $200m+ funds → Sizing beyond $2m seed check and “traditional A”</a:t>
            </a:r>
          </a:p>
        </p:txBody>
      </p:sp>
      <p:cxnSp>
        <p:nvCxnSpPr>
          <p:cNvPr id="41" name="Conector recto 20">
            <a:extLst>
              <a:ext uri="{FF2B5EF4-FFF2-40B4-BE49-F238E27FC236}">
                <a16:creationId xmlns:a16="http://schemas.microsoft.com/office/drawing/2014/main" id="{528759C0-4E40-4779-AF23-C516157CFF80}"/>
              </a:ext>
            </a:extLst>
          </p:cNvPr>
          <p:cNvCxnSpPr>
            <a:cxnSpLocks/>
          </p:cNvCxnSpPr>
          <p:nvPr/>
        </p:nvCxnSpPr>
        <p:spPr bwMode="auto">
          <a:xfrm>
            <a:off x="6508379" y="2982569"/>
            <a:ext cx="411044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4" name="Imagen 43">
            <a:extLst>
              <a:ext uri="{FF2B5EF4-FFF2-40B4-BE49-F238E27FC236}">
                <a16:creationId xmlns:a16="http://schemas.microsoft.com/office/drawing/2014/main" id="{78E38779-076B-4F6A-AB5C-79CF57FB9F66}"/>
              </a:ext>
            </a:extLst>
          </p:cNvPr>
          <p:cNvPicPr>
            <a:picLocks noChangeAspect="1"/>
          </p:cNvPicPr>
          <p:nvPr/>
        </p:nvPicPr>
        <p:blipFill>
          <a:blip r:embed="rId3"/>
          <a:stretch>
            <a:fillRect/>
          </a:stretch>
        </p:blipFill>
        <p:spPr>
          <a:xfrm>
            <a:off x="3658195" y="1919276"/>
            <a:ext cx="411698" cy="411698"/>
          </a:xfrm>
          <a:prstGeom prst="rect">
            <a:avLst/>
          </a:prstGeom>
        </p:spPr>
      </p:pic>
      <p:pic>
        <p:nvPicPr>
          <p:cNvPr id="45" name="Imagen 44">
            <a:extLst>
              <a:ext uri="{FF2B5EF4-FFF2-40B4-BE49-F238E27FC236}">
                <a16:creationId xmlns:a16="http://schemas.microsoft.com/office/drawing/2014/main" id="{2D6078A4-D915-415F-BB35-73812D0C4B2D}"/>
              </a:ext>
            </a:extLst>
          </p:cNvPr>
          <p:cNvPicPr>
            <a:picLocks noChangeAspect="1"/>
          </p:cNvPicPr>
          <p:nvPr/>
        </p:nvPicPr>
        <p:blipFill>
          <a:blip r:embed="rId4"/>
          <a:stretch>
            <a:fillRect/>
          </a:stretch>
        </p:blipFill>
        <p:spPr>
          <a:xfrm>
            <a:off x="3066217" y="1867136"/>
            <a:ext cx="516477" cy="516477"/>
          </a:xfrm>
          <a:prstGeom prst="rect">
            <a:avLst/>
          </a:prstGeom>
        </p:spPr>
      </p:pic>
      <p:pic>
        <p:nvPicPr>
          <p:cNvPr id="5" name="Imagen 4">
            <a:extLst>
              <a:ext uri="{FF2B5EF4-FFF2-40B4-BE49-F238E27FC236}">
                <a16:creationId xmlns:a16="http://schemas.microsoft.com/office/drawing/2014/main" id="{BD10C725-BA74-49E8-8745-E11F19581D2D}"/>
              </a:ext>
            </a:extLst>
          </p:cNvPr>
          <p:cNvPicPr>
            <a:picLocks noChangeAspect="1"/>
          </p:cNvPicPr>
          <p:nvPr/>
        </p:nvPicPr>
        <p:blipFill>
          <a:blip r:embed="rId5"/>
          <a:stretch>
            <a:fillRect/>
          </a:stretch>
        </p:blipFill>
        <p:spPr>
          <a:xfrm>
            <a:off x="8348563" y="1794350"/>
            <a:ext cx="501587" cy="501587"/>
          </a:xfrm>
          <a:prstGeom prst="rect">
            <a:avLst/>
          </a:prstGeom>
        </p:spPr>
      </p:pic>
    </p:spTree>
    <p:extLst>
      <p:ext uri="{BB962C8B-B14F-4D97-AF65-F5344CB8AC3E}">
        <p14:creationId xmlns:p14="http://schemas.microsoft.com/office/powerpoint/2010/main" val="3932305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121 Rectángulo">
            <a:extLst>
              <a:ext uri="{FF2B5EF4-FFF2-40B4-BE49-F238E27FC236}">
                <a16:creationId xmlns:a16="http://schemas.microsoft.com/office/drawing/2014/main" id="{210E4CE3-6E90-C045-83AB-7506ACCDDB32}"/>
              </a:ext>
            </a:extLst>
          </p:cNvPr>
          <p:cNvSpPr/>
          <p:nvPr/>
        </p:nvSpPr>
        <p:spPr>
          <a:xfrm>
            <a:off x="0" y="0"/>
            <a:ext cx="12192000" cy="6858000"/>
          </a:xfrm>
          <a:prstGeom prst="rect">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4" name="84 Rectángulo redondeado">
            <a:extLst>
              <a:ext uri="{FF2B5EF4-FFF2-40B4-BE49-F238E27FC236}">
                <a16:creationId xmlns:a16="http://schemas.microsoft.com/office/drawing/2014/main" id="{763FEDBB-46F5-6E4F-BADA-80DD0CE76619}"/>
              </a:ext>
            </a:extLst>
          </p:cNvPr>
          <p:cNvSpPr/>
          <p:nvPr/>
        </p:nvSpPr>
        <p:spPr>
          <a:xfrm>
            <a:off x="6374333" y="1680701"/>
            <a:ext cx="4024392" cy="3674137"/>
          </a:xfrm>
          <a:prstGeom prst="roundRect">
            <a:avLst>
              <a:gd name="adj" fmla="val 3005"/>
            </a:avLst>
          </a:prstGeom>
          <a:solidFill>
            <a:schemeClr val="bg1"/>
          </a:solidFill>
          <a:ln>
            <a:noFill/>
          </a:ln>
          <a:effectLst>
            <a:outerShdw blurRad="63500" dist="38100" dir="5400000" algn="t" rotWithShape="0">
              <a:schemeClr val="bg1">
                <a:lumMod val="8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20 Elipse"/>
          <p:cNvSpPr/>
          <p:nvPr/>
        </p:nvSpPr>
        <p:spPr>
          <a:xfrm>
            <a:off x="199364" y="6450970"/>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674" name="CuadroTexto 3">
            <a:extLst>
              <a:ext uri="{FF2B5EF4-FFF2-40B4-BE49-F238E27FC236}">
                <a16:creationId xmlns:a16="http://schemas.microsoft.com/office/drawing/2014/main" id="{9801D45E-C58D-5341-A30F-16711B61AC5B}"/>
              </a:ext>
            </a:extLst>
          </p:cNvPr>
          <p:cNvSpPr txBox="1">
            <a:spLocks noChangeArrowheads="1"/>
          </p:cNvSpPr>
          <p:nvPr/>
        </p:nvSpPr>
        <p:spPr bwMode="auto">
          <a:xfrm>
            <a:off x="0" y="523800"/>
            <a:ext cx="12192000" cy="587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50000"/>
              </a:lnSpc>
              <a:spcBef>
                <a:spcPct val="0"/>
              </a:spcBef>
              <a:buNone/>
            </a:pPr>
            <a:r>
              <a:rPr lang="es-CO" altLang="en-US" sz="2400" b="1">
                <a:latin typeface="Open Sans Extrabold" panose="020B0606030504020204" pitchFamily="34" charset="0"/>
              </a:rPr>
              <a:t>OUR CORE STRATEGY</a:t>
            </a:r>
          </a:p>
        </p:txBody>
      </p:sp>
      <p:pic>
        <p:nvPicPr>
          <p:cNvPr id="19"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688763"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19 CuadroTexto"/>
          <p:cNvSpPr txBox="1"/>
          <p:nvPr/>
        </p:nvSpPr>
        <p:spPr>
          <a:xfrm>
            <a:off x="188218" y="6450970"/>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8</a:t>
            </a:fld>
            <a:endParaRPr lang="es-ES" sz="1050" dirty="0">
              <a:latin typeface="Open Sans ExtraBold" pitchFamily="34" charset="0"/>
              <a:ea typeface="Open Sans ExtraBold" pitchFamily="34" charset="0"/>
              <a:cs typeface="Open Sans ExtraBold" pitchFamily="34" charset="0"/>
            </a:endParaRPr>
          </a:p>
        </p:txBody>
      </p:sp>
      <p:sp>
        <p:nvSpPr>
          <p:cNvPr id="22" name="21 CuadroTexto"/>
          <p:cNvSpPr txBox="1"/>
          <p:nvPr/>
        </p:nvSpPr>
        <p:spPr>
          <a:xfrm>
            <a:off x="475151" y="6480272"/>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28" name="27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4" name="40 Rectángulo redondeado">
            <a:extLst>
              <a:ext uri="{FF2B5EF4-FFF2-40B4-BE49-F238E27FC236}">
                <a16:creationId xmlns:a16="http://schemas.microsoft.com/office/drawing/2014/main" id="{75DB6672-A68F-4D43-9853-823563F7351D}"/>
              </a:ext>
            </a:extLst>
          </p:cNvPr>
          <p:cNvSpPr/>
          <p:nvPr/>
        </p:nvSpPr>
        <p:spPr>
          <a:xfrm>
            <a:off x="2495182" y="5641525"/>
            <a:ext cx="7210451" cy="667119"/>
          </a:xfrm>
          <a:prstGeom prst="roundRect">
            <a:avLst/>
          </a:prstGeom>
          <a:solidFill>
            <a:srgbClr val="F3F6F7"/>
          </a:solidFill>
          <a:ln>
            <a:solidFill>
              <a:srgbClr val="CDD2E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B59E60"/>
                </a:solidFill>
                <a:latin typeface="Open Sans" panose="020B0606030504020204" pitchFamily="34" charset="0"/>
                <a:ea typeface="Open Sans" panose="020B0606030504020204" pitchFamily="34" charset="0"/>
                <a:cs typeface="Open Sans" panose="020B0606030504020204" pitchFamily="34" charset="0"/>
              </a:rPr>
              <a:t>Hanaco Ventures II’s </a:t>
            </a:r>
            <a:r>
              <a:rPr lang="es-ES" sz="14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core strategy remains the same as Fund I</a:t>
            </a:r>
          </a:p>
        </p:txBody>
      </p:sp>
      <p:sp>
        <p:nvSpPr>
          <p:cNvPr id="27" name="CuadroTexto 25">
            <a:extLst>
              <a:ext uri="{FF2B5EF4-FFF2-40B4-BE49-F238E27FC236}">
                <a16:creationId xmlns:a16="http://schemas.microsoft.com/office/drawing/2014/main" id="{B26CE010-7316-4B71-BAF8-7122F516FC5C}"/>
              </a:ext>
            </a:extLst>
          </p:cNvPr>
          <p:cNvSpPr txBox="1">
            <a:spLocks noChangeArrowheads="1"/>
          </p:cNvSpPr>
          <p:nvPr/>
        </p:nvSpPr>
        <p:spPr bwMode="auto">
          <a:xfrm>
            <a:off x="6352195" y="1778889"/>
            <a:ext cx="4024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solidFill>
                  <a:srgbClr val="B59E60"/>
                </a:solidFill>
                <a:latin typeface="Open Sans Extrabold" panose="020B0606030504020204" pitchFamily="34" charset="0"/>
              </a:rPr>
              <a:t>PORTFOLIO CONSTRUCTION</a:t>
            </a:r>
          </a:p>
        </p:txBody>
      </p:sp>
      <p:cxnSp>
        <p:nvCxnSpPr>
          <p:cNvPr id="29" name="92 Conector recto">
            <a:extLst>
              <a:ext uri="{FF2B5EF4-FFF2-40B4-BE49-F238E27FC236}">
                <a16:creationId xmlns:a16="http://schemas.microsoft.com/office/drawing/2014/main" id="{2CA8F863-057E-4E7E-BEC5-EDB99B1CC527}"/>
              </a:ext>
            </a:extLst>
          </p:cNvPr>
          <p:cNvCxnSpPr>
            <a:cxnSpLocks/>
          </p:cNvCxnSpPr>
          <p:nvPr/>
        </p:nvCxnSpPr>
        <p:spPr>
          <a:xfrm>
            <a:off x="6352196" y="2229824"/>
            <a:ext cx="402439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Elipse 2">
            <a:extLst>
              <a:ext uri="{FF2B5EF4-FFF2-40B4-BE49-F238E27FC236}">
                <a16:creationId xmlns:a16="http://schemas.microsoft.com/office/drawing/2014/main" id="{2226DD4F-0B51-4206-BF43-9B33A400A7C7}"/>
              </a:ext>
            </a:extLst>
          </p:cNvPr>
          <p:cNvSpPr/>
          <p:nvPr/>
        </p:nvSpPr>
        <p:spPr>
          <a:xfrm>
            <a:off x="6855947" y="2478677"/>
            <a:ext cx="680054" cy="680054"/>
          </a:xfrm>
          <a:prstGeom prst="ellipse">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Elipse 33">
            <a:extLst>
              <a:ext uri="{FF2B5EF4-FFF2-40B4-BE49-F238E27FC236}">
                <a16:creationId xmlns:a16="http://schemas.microsoft.com/office/drawing/2014/main" id="{D28359F2-E65B-4D16-88F0-8B34ED6DEA20}"/>
              </a:ext>
            </a:extLst>
          </p:cNvPr>
          <p:cNvSpPr/>
          <p:nvPr/>
        </p:nvSpPr>
        <p:spPr>
          <a:xfrm>
            <a:off x="8011074" y="2478677"/>
            <a:ext cx="680054" cy="680054"/>
          </a:xfrm>
          <a:prstGeom prst="ellipse">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CuadroTexto 35">
            <a:extLst>
              <a:ext uri="{FF2B5EF4-FFF2-40B4-BE49-F238E27FC236}">
                <a16:creationId xmlns:a16="http://schemas.microsoft.com/office/drawing/2014/main" id="{E3DAB705-C1EE-482C-B9FF-AFA4E3F1FDA6}"/>
              </a:ext>
            </a:extLst>
          </p:cNvPr>
          <p:cNvSpPr txBox="1"/>
          <p:nvPr/>
        </p:nvSpPr>
        <p:spPr>
          <a:xfrm>
            <a:off x="6688742" y="3247756"/>
            <a:ext cx="1014463" cy="246221"/>
          </a:xfrm>
          <a:prstGeom prst="rect">
            <a:avLst/>
          </a:prstGeom>
          <a:noFill/>
        </p:spPr>
        <p:txBody>
          <a:bodyPr wrap="square" rtlCol="0">
            <a:spAutoFit/>
          </a:bodyPr>
          <a:lstStyle/>
          <a:p>
            <a:pPr algn="ctr"/>
            <a:r>
              <a:rPr lang="en-US" sz="1000" b="1" dirty="0">
                <a:solidFill>
                  <a:schemeClr val="tx1">
                    <a:lumMod val="85000"/>
                    <a:lumOff val="15000"/>
                  </a:schemeClr>
                </a:solidFill>
                <a:latin typeface="Open Sans" pitchFamily="34" charset="0"/>
                <a:ea typeface="Open Sans" pitchFamily="34" charset="0"/>
                <a:cs typeface="Open Sans" pitchFamily="34" charset="0"/>
              </a:rPr>
              <a:t>$100m </a:t>
            </a:r>
            <a:r>
              <a:rPr lang="en-US" sz="1000" dirty="0">
                <a:solidFill>
                  <a:schemeClr val="tx1">
                    <a:lumMod val="85000"/>
                    <a:lumOff val="15000"/>
                  </a:schemeClr>
                </a:solidFill>
                <a:latin typeface="Open Sans" pitchFamily="34" charset="0"/>
                <a:ea typeface="Open Sans" pitchFamily="34" charset="0"/>
                <a:cs typeface="Open Sans" pitchFamily="34" charset="0"/>
              </a:rPr>
              <a:t>Fund</a:t>
            </a:r>
            <a:endParaRPr lang="es-CO" sz="1000">
              <a:solidFill>
                <a:schemeClr val="tx1">
                  <a:lumMod val="85000"/>
                  <a:lumOff val="15000"/>
                </a:schemeClr>
              </a:solidFill>
            </a:endParaRPr>
          </a:p>
        </p:txBody>
      </p:sp>
      <p:pic>
        <p:nvPicPr>
          <p:cNvPr id="7" name="Imagen 6">
            <a:extLst>
              <a:ext uri="{FF2B5EF4-FFF2-40B4-BE49-F238E27FC236}">
                <a16:creationId xmlns:a16="http://schemas.microsoft.com/office/drawing/2014/main" id="{5BF82AE6-F41A-46F5-AF27-62CBD88DF280}"/>
              </a:ext>
            </a:extLst>
          </p:cNvPr>
          <p:cNvPicPr>
            <a:picLocks noChangeAspect="1"/>
          </p:cNvPicPr>
          <p:nvPr/>
        </p:nvPicPr>
        <p:blipFill>
          <a:blip r:embed="rId3"/>
          <a:stretch>
            <a:fillRect/>
          </a:stretch>
        </p:blipFill>
        <p:spPr>
          <a:xfrm>
            <a:off x="7087543" y="2682409"/>
            <a:ext cx="302022" cy="302022"/>
          </a:xfrm>
          <a:prstGeom prst="rect">
            <a:avLst/>
          </a:prstGeom>
        </p:spPr>
      </p:pic>
      <p:sp>
        <p:nvSpPr>
          <p:cNvPr id="39" name="Elipse 38">
            <a:extLst>
              <a:ext uri="{FF2B5EF4-FFF2-40B4-BE49-F238E27FC236}">
                <a16:creationId xmlns:a16="http://schemas.microsoft.com/office/drawing/2014/main" id="{FFAF3FED-5621-4167-A401-0242C8B4C538}"/>
              </a:ext>
            </a:extLst>
          </p:cNvPr>
          <p:cNvSpPr/>
          <p:nvPr/>
        </p:nvSpPr>
        <p:spPr>
          <a:xfrm>
            <a:off x="9175187" y="2478677"/>
            <a:ext cx="680054" cy="680054"/>
          </a:xfrm>
          <a:prstGeom prst="ellipse">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2" name="CuadroTexto 41">
            <a:extLst>
              <a:ext uri="{FF2B5EF4-FFF2-40B4-BE49-F238E27FC236}">
                <a16:creationId xmlns:a16="http://schemas.microsoft.com/office/drawing/2014/main" id="{2663B393-564F-4031-9B78-BCDE28518DD6}"/>
              </a:ext>
            </a:extLst>
          </p:cNvPr>
          <p:cNvSpPr txBox="1"/>
          <p:nvPr/>
        </p:nvSpPr>
        <p:spPr>
          <a:xfrm>
            <a:off x="7784334" y="3247756"/>
            <a:ext cx="1123339" cy="400110"/>
          </a:xfrm>
          <a:prstGeom prst="rect">
            <a:avLst/>
          </a:prstGeom>
          <a:noFill/>
        </p:spPr>
        <p:txBody>
          <a:bodyPr wrap="square" rtlCol="0">
            <a:spAutoFit/>
          </a:bodyPr>
          <a:lstStyle/>
          <a:p>
            <a:pPr algn="ctr"/>
            <a:r>
              <a:rPr lang="en-US" sz="1000" b="1" dirty="0">
                <a:solidFill>
                  <a:schemeClr val="tx1">
                    <a:lumMod val="85000"/>
                    <a:lumOff val="15000"/>
                  </a:schemeClr>
                </a:solidFill>
                <a:latin typeface="Open Sans" pitchFamily="34" charset="0"/>
                <a:ea typeface="Open Sans" pitchFamily="34" charset="0"/>
                <a:cs typeface="Open Sans" pitchFamily="34" charset="0"/>
              </a:rPr>
              <a:t>12-15 </a:t>
            </a:r>
            <a:r>
              <a:rPr lang="en-US" sz="1000" dirty="0">
                <a:solidFill>
                  <a:schemeClr val="tx1">
                    <a:lumMod val="85000"/>
                    <a:lumOff val="15000"/>
                  </a:schemeClr>
                </a:solidFill>
                <a:latin typeface="Open Sans" pitchFamily="34" charset="0"/>
                <a:ea typeface="Open Sans" pitchFamily="34" charset="0"/>
                <a:cs typeface="Open Sans" pitchFamily="34" charset="0"/>
              </a:rPr>
              <a:t>Companies</a:t>
            </a:r>
          </a:p>
        </p:txBody>
      </p:sp>
      <p:pic>
        <p:nvPicPr>
          <p:cNvPr id="10" name="Imagen 9">
            <a:extLst>
              <a:ext uri="{FF2B5EF4-FFF2-40B4-BE49-F238E27FC236}">
                <a16:creationId xmlns:a16="http://schemas.microsoft.com/office/drawing/2014/main" id="{09969647-8007-48FB-8F97-68157286955A}"/>
              </a:ext>
            </a:extLst>
          </p:cNvPr>
          <p:cNvPicPr>
            <a:picLocks noChangeAspect="1"/>
          </p:cNvPicPr>
          <p:nvPr/>
        </p:nvPicPr>
        <p:blipFill>
          <a:blip r:embed="rId4"/>
          <a:stretch>
            <a:fillRect/>
          </a:stretch>
        </p:blipFill>
        <p:spPr>
          <a:xfrm>
            <a:off x="8150512" y="2639100"/>
            <a:ext cx="400816" cy="400816"/>
          </a:xfrm>
          <a:prstGeom prst="rect">
            <a:avLst/>
          </a:prstGeom>
        </p:spPr>
      </p:pic>
      <p:sp>
        <p:nvSpPr>
          <p:cNvPr id="45" name="Elipse 44">
            <a:extLst>
              <a:ext uri="{FF2B5EF4-FFF2-40B4-BE49-F238E27FC236}">
                <a16:creationId xmlns:a16="http://schemas.microsoft.com/office/drawing/2014/main" id="{63E7F5D0-B831-4BD4-B5F9-1882DA84D0C1}"/>
              </a:ext>
            </a:extLst>
          </p:cNvPr>
          <p:cNvSpPr/>
          <p:nvPr/>
        </p:nvSpPr>
        <p:spPr>
          <a:xfrm>
            <a:off x="7490147" y="3791897"/>
            <a:ext cx="680054" cy="680054"/>
          </a:xfrm>
          <a:prstGeom prst="ellipse">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6" name="CuadroTexto 45">
            <a:extLst>
              <a:ext uri="{FF2B5EF4-FFF2-40B4-BE49-F238E27FC236}">
                <a16:creationId xmlns:a16="http://schemas.microsoft.com/office/drawing/2014/main" id="{664B5B3D-DCBA-4D4C-B93C-3FDE0EE03AA0}"/>
              </a:ext>
            </a:extLst>
          </p:cNvPr>
          <p:cNvSpPr txBox="1"/>
          <p:nvPr/>
        </p:nvSpPr>
        <p:spPr>
          <a:xfrm>
            <a:off x="9012641" y="3247756"/>
            <a:ext cx="1014463" cy="400110"/>
          </a:xfrm>
          <a:prstGeom prst="rect">
            <a:avLst/>
          </a:prstGeom>
          <a:noFill/>
        </p:spPr>
        <p:txBody>
          <a:bodyPr wrap="square" rtlCol="0">
            <a:spAutoFit/>
          </a:bodyPr>
          <a:lstStyle/>
          <a:p>
            <a:pPr algn="ctr"/>
            <a:r>
              <a:rPr lang="en-US" sz="1000" b="1" dirty="0">
                <a:solidFill>
                  <a:schemeClr val="tx1">
                    <a:lumMod val="85000"/>
                    <a:lumOff val="15000"/>
                  </a:schemeClr>
                </a:solidFill>
                <a:latin typeface="Open Sans" pitchFamily="34" charset="0"/>
                <a:ea typeface="Open Sans" pitchFamily="34" charset="0"/>
                <a:cs typeface="Open Sans" pitchFamily="34" charset="0"/>
              </a:rPr>
              <a:t>2/3 </a:t>
            </a:r>
            <a:r>
              <a:rPr lang="en-US" sz="1000" dirty="0">
                <a:solidFill>
                  <a:schemeClr val="tx1">
                    <a:lumMod val="85000"/>
                    <a:lumOff val="15000"/>
                  </a:schemeClr>
                </a:solidFill>
                <a:latin typeface="Open Sans" pitchFamily="34" charset="0"/>
                <a:ea typeface="Open Sans" pitchFamily="34" charset="0"/>
                <a:cs typeface="Open Sans" pitchFamily="34" charset="0"/>
              </a:rPr>
              <a:t>Seed</a:t>
            </a:r>
            <a:r>
              <a:rPr lang="en-US" sz="1000" b="1" dirty="0">
                <a:solidFill>
                  <a:schemeClr val="tx1">
                    <a:lumMod val="85000"/>
                    <a:lumOff val="15000"/>
                  </a:schemeClr>
                </a:solidFill>
                <a:latin typeface="Open Sans" pitchFamily="34" charset="0"/>
                <a:ea typeface="Open Sans" pitchFamily="34" charset="0"/>
                <a:cs typeface="Open Sans" pitchFamily="34" charset="0"/>
              </a:rPr>
              <a:t> </a:t>
            </a:r>
          </a:p>
          <a:p>
            <a:pPr algn="ctr"/>
            <a:r>
              <a:rPr lang="en-US" sz="1000" b="1" dirty="0">
                <a:solidFill>
                  <a:schemeClr val="tx1">
                    <a:lumMod val="85000"/>
                    <a:lumOff val="15000"/>
                  </a:schemeClr>
                </a:solidFill>
                <a:latin typeface="Open Sans" pitchFamily="34" charset="0"/>
                <a:ea typeface="Open Sans" pitchFamily="34" charset="0"/>
                <a:cs typeface="Open Sans" pitchFamily="34" charset="0"/>
              </a:rPr>
              <a:t>1/3</a:t>
            </a:r>
            <a:r>
              <a:rPr lang="en-US" sz="1000" dirty="0">
                <a:solidFill>
                  <a:schemeClr val="tx1">
                    <a:lumMod val="85000"/>
                    <a:lumOff val="15000"/>
                  </a:schemeClr>
                </a:solidFill>
                <a:latin typeface="Open Sans" pitchFamily="34" charset="0"/>
                <a:ea typeface="Open Sans" pitchFamily="34" charset="0"/>
                <a:cs typeface="Open Sans" pitchFamily="34" charset="0"/>
              </a:rPr>
              <a:t> A</a:t>
            </a:r>
          </a:p>
        </p:txBody>
      </p:sp>
      <p:pic>
        <p:nvPicPr>
          <p:cNvPr id="12" name="Imagen 11">
            <a:extLst>
              <a:ext uri="{FF2B5EF4-FFF2-40B4-BE49-F238E27FC236}">
                <a16:creationId xmlns:a16="http://schemas.microsoft.com/office/drawing/2014/main" id="{432C59D2-4F9B-4A94-8ACB-9FFB7A97F1D1}"/>
              </a:ext>
            </a:extLst>
          </p:cNvPr>
          <p:cNvPicPr>
            <a:picLocks noChangeAspect="1"/>
          </p:cNvPicPr>
          <p:nvPr/>
        </p:nvPicPr>
        <p:blipFill>
          <a:blip r:embed="rId5"/>
          <a:stretch>
            <a:fillRect/>
          </a:stretch>
        </p:blipFill>
        <p:spPr>
          <a:xfrm>
            <a:off x="9336645" y="2653385"/>
            <a:ext cx="374556" cy="374556"/>
          </a:xfrm>
          <a:prstGeom prst="rect">
            <a:avLst/>
          </a:prstGeom>
        </p:spPr>
      </p:pic>
      <p:sp>
        <p:nvSpPr>
          <p:cNvPr id="60" name="Elipse 59">
            <a:extLst>
              <a:ext uri="{FF2B5EF4-FFF2-40B4-BE49-F238E27FC236}">
                <a16:creationId xmlns:a16="http://schemas.microsoft.com/office/drawing/2014/main" id="{1C8F8A72-B9AD-44DB-A39B-75A2C5FA81B8}"/>
              </a:ext>
            </a:extLst>
          </p:cNvPr>
          <p:cNvSpPr/>
          <p:nvPr/>
        </p:nvSpPr>
        <p:spPr>
          <a:xfrm>
            <a:off x="8656591" y="3795581"/>
            <a:ext cx="680054" cy="680054"/>
          </a:xfrm>
          <a:prstGeom prst="ellipse">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6" name="CuadroTexto 65">
            <a:extLst>
              <a:ext uri="{FF2B5EF4-FFF2-40B4-BE49-F238E27FC236}">
                <a16:creationId xmlns:a16="http://schemas.microsoft.com/office/drawing/2014/main" id="{DAABA8E9-018C-4385-808E-C8C22E08D4A2}"/>
              </a:ext>
            </a:extLst>
          </p:cNvPr>
          <p:cNvSpPr txBox="1"/>
          <p:nvPr/>
        </p:nvSpPr>
        <p:spPr>
          <a:xfrm>
            <a:off x="7303528" y="4546244"/>
            <a:ext cx="1123339" cy="400110"/>
          </a:xfrm>
          <a:prstGeom prst="rect">
            <a:avLst/>
          </a:prstGeom>
          <a:noFill/>
        </p:spPr>
        <p:txBody>
          <a:bodyPr wrap="square" rtlCol="0">
            <a:spAutoFit/>
          </a:bodyPr>
          <a:lstStyle/>
          <a:p>
            <a:pPr algn="ctr"/>
            <a:r>
              <a:rPr lang="en-US" sz="1000" b="1" dirty="0">
                <a:solidFill>
                  <a:schemeClr val="tx1">
                    <a:lumMod val="85000"/>
                    <a:lumOff val="15000"/>
                  </a:schemeClr>
                </a:solidFill>
                <a:latin typeface="Open Sans" pitchFamily="34" charset="0"/>
                <a:ea typeface="Open Sans" pitchFamily="34" charset="0"/>
                <a:cs typeface="Open Sans" pitchFamily="34" charset="0"/>
              </a:rPr>
              <a:t>40% </a:t>
            </a:r>
            <a:r>
              <a:rPr lang="en-US" sz="1000" dirty="0">
                <a:solidFill>
                  <a:schemeClr val="tx1">
                    <a:lumMod val="85000"/>
                    <a:lumOff val="15000"/>
                  </a:schemeClr>
                </a:solidFill>
                <a:latin typeface="Open Sans" pitchFamily="34" charset="0"/>
                <a:ea typeface="Open Sans" pitchFamily="34" charset="0"/>
                <a:cs typeface="Open Sans" pitchFamily="34" charset="0"/>
              </a:rPr>
              <a:t>Initial</a:t>
            </a:r>
            <a:r>
              <a:rPr lang="en-US" sz="1000" b="1" dirty="0">
                <a:solidFill>
                  <a:schemeClr val="tx1">
                    <a:lumMod val="85000"/>
                    <a:lumOff val="15000"/>
                  </a:schemeClr>
                </a:solidFill>
                <a:latin typeface="Open Sans" pitchFamily="34" charset="0"/>
                <a:ea typeface="Open Sans" pitchFamily="34" charset="0"/>
                <a:cs typeface="Open Sans" pitchFamily="34" charset="0"/>
              </a:rPr>
              <a:t> </a:t>
            </a:r>
            <a:r>
              <a:rPr lang="en-US" sz="1000" dirty="0">
                <a:solidFill>
                  <a:schemeClr val="tx1">
                    <a:lumMod val="85000"/>
                    <a:lumOff val="15000"/>
                  </a:schemeClr>
                </a:solidFill>
                <a:latin typeface="Open Sans" pitchFamily="34" charset="0"/>
                <a:ea typeface="Open Sans" pitchFamily="34" charset="0"/>
                <a:cs typeface="Open Sans" pitchFamily="34" charset="0"/>
              </a:rPr>
              <a:t>→</a:t>
            </a:r>
            <a:r>
              <a:rPr lang="en-US" sz="1000" b="1" dirty="0">
                <a:solidFill>
                  <a:schemeClr val="tx1">
                    <a:lumMod val="85000"/>
                    <a:lumOff val="15000"/>
                  </a:schemeClr>
                </a:solidFill>
                <a:latin typeface="Open Sans" pitchFamily="34" charset="0"/>
                <a:ea typeface="Open Sans" pitchFamily="34" charset="0"/>
                <a:cs typeface="Open Sans" pitchFamily="34" charset="0"/>
              </a:rPr>
              <a:t> 60%</a:t>
            </a:r>
            <a:r>
              <a:rPr lang="en-US" sz="1000" dirty="0">
                <a:solidFill>
                  <a:schemeClr val="tx1">
                    <a:lumMod val="85000"/>
                    <a:lumOff val="15000"/>
                  </a:schemeClr>
                </a:solidFill>
                <a:latin typeface="Open Sans" pitchFamily="34" charset="0"/>
                <a:ea typeface="Open Sans" pitchFamily="34" charset="0"/>
                <a:cs typeface="Open Sans" pitchFamily="34" charset="0"/>
              </a:rPr>
              <a:t> Follow On</a:t>
            </a:r>
            <a:endParaRPr lang="en-US" sz="1000" b="1" dirty="0">
              <a:solidFill>
                <a:schemeClr val="tx1">
                  <a:lumMod val="85000"/>
                  <a:lumOff val="15000"/>
                </a:schemeClr>
              </a:solidFill>
              <a:latin typeface="Open Sans" pitchFamily="34" charset="0"/>
              <a:ea typeface="Open Sans" pitchFamily="34" charset="0"/>
              <a:cs typeface="Open Sans" pitchFamily="34" charset="0"/>
            </a:endParaRPr>
          </a:p>
        </p:txBody>
      </p:sp>
      <p:sp>
        <p:nvSpPr>
          <p:cNvPr id="68" name="CuadroTexto 67">
            <a:extLst>
              <a:ext uri="{FF2B5EF4-FFF2-40B4-BE49-F238E27FC236}">
                <a16:creationId xmlns:a16="http://schemas.microsoft.com/office/drawing/2014/main" id="{A76BD237-E974-4DDB-9B50-180B57748004}"/>
              </a:ext>
            </a:extLst>
          </p:cNvPr>
          <p:cNvSpPr txBox="1"/>
          <p:nvPr/>
        </p:nvSpPr>
        <p:spPr>
          <a:xfrm>
            <a:off x="8445919" y="4553401"/>
            <a:ext cx="1123339" cy="553998"/>
          </a:xfrm>
          <a:prstGeom prst="rect">
            <a:avLst/>
          </a:prstGeom>
          <a:noFill/>
        </p:spPr>
        <p:txBody>
          <a:bodyPr wrap="square" rtlCol="0">
            <a:spAutoFit/>
          </a:bodyPr>
          <a:lstStyle/>
          <a:p>
            <a:pPr algn="ctr"/>
            <a:r>
              <a:rPr lang="en-US" sz="1000" b="1" dirty="0">
                <a:solidFill>
                  <a:schemeClr val="tx1">
                    <a:lumMod val="85000"/>
                    <a:lumOff val="15000"/>
                  </a:schemeClr>
                </a:solidFill>
                <a:latin typeface="Open Sans" pitchFamily="34" charset="0"/>
                <a:ea typeface="Open Sans" pitchFamily="34" charset="0"/>
                <a:cs typeface="Open Sans" pitchFamily="34" charset="0"/>
              </a:rPr>
              <a:t>50% </a:t>
            </a:r>
            <a:r>
              <a:rPr lang="en-US" sz="1000" dirty="0">
                <a:solidFill>
                  <a:schemeClr val="tx1">
                    <a:lumMod val="85000"/>
                    <a:lumOff val="15000"/>
                  </a:schemeClr>
                </a:solidFill>
                <a:latin typeface="Open Sans" pitchFamily="34" charset="0"/>
                <a:ea typeface="Open Sans" pitchFamily="34" charset="0"/>
                <a:cs typeface="Open Sans" pitchFamily="34" charset="0"/>
              </a:rPr>
              <a:t>US &amp; </a:t>
            </a:r>
          </a:p>
          <a:p>
            <a:pPr algn="ctr"/>
            <a:r>
              <a:rPr lang="en-US" sz="1000" b="1" dirty="0">
                <a:solidFill>
                  <a:schemeClr val="tx1">
                    <a:lumMod val="85000"/>
                    <a:lumOff val="15000"/>
                  </a:schemeClr>
                </a:solidFill>
                <a:latin typeface="Open Sans" pitchFamily="34" charset="0"/>
                <a:ea typeface="Open Sans" pitchFamily="34" charset="0"/>
                <a:cs typeface="Open Sans" pitchFamily="34" charset="0"/>
              </a:rPr>
              <a:t>50%</a:t>
            </a:r>
            <a:r>
              <a:rPr lang="en-US" sz="1000" dirty="0">
                <a:solidFill>
                  <a:schemeClr val="tx1">
                    <a:lumMod val="85000"/>
                    <a:lumOff val="15000"/>
                  </a:schemeClr>
                </a:solidFill>
                <a:latin typeface="Open Sans" pitchFamily="34" charset="0"/>
                <a:ea typeface="Open Sans" pitchFamily="34" charset="0"/>
                <a:cs typeface="Open Sans" pitchFamily="34" charset="0"/>
              </a:rPr>
              <a:t> Israel Distribution</a:t>
            </a:r>
            <a:endParaRPr lang="en-US" sz="1000" b="1" dirty="0">
              <a:solidFill>
                <a:schemeClr val="tx1">
                  <a:lumMod val="85000"/>
                  <a:lumOff val="15000"/>
                </a:schemeClr>
              </a:solidFill>
              <a:latin typeface="Open Sans" pitchFamily="34" charset="0"/>
              <a:ea typeface="Open Sans" pitchFamily="34" charset="0"/>
              <a:cs typeface="Open Sans" pitchFamily="34" charset="0"/>
            </a:endParaRPr>
          </a:p>
        </p:txBody>
      </p:sp>
      <p:pic>
        <p:nvPicPr>
          <p:cNvPr id="16" name="Imagen 15">
            <a:extLst>
              <a:ext uri="{FF2B5EF4-FFF2-40B4-BE49-F238E27FC236}">
                <a16:creationId xmlns:a16="http://schemas.microsoft.com/office/drawing/2014/main" id="{D6A09AF2-C983-4B89-9A4A-5DC0351698E6}"/>
              </a:ext>
            </a:extLst>
          </p:cNvPr>
          <p:cNvPicPr>
            <a:picLocks noChangeAspect="1"/>
          </p:cNvPicPr>
          <p:nvPr/>
        </p:nvPicPr>
        <p:blipFill>
          <a:blip r:embed="rId6"/>
          <a:stretch>
            <a:fillRect/>
          </a:stretch>
        </p:blipFill>
        <p:spPr>
          <a:xfrm>
            <a:off x="7656693" y="3942367"/>
            <a:ext cx="417011" cy="417011"/>
          </a:xfrm>
          <a:prstGeom prst="rect">
            <a:avLst/>
          </a:prstGeom>
        </p:spPr>
      </p:pic>
      <p:pic>
        <p:nvPicPr>
          <p:cNvPr id="18" name="Imagen 17">
            <a:extLst>
              <a:ext uri="{FF2B5EF4-FFF2-40B4-BE49-F238E27FC236}">
                <a16:creationId xmlns:a16="http://schemas.microsoft.com/office/drawing/2014/main" id="{A62EA6FC-DCAB-4650-9E10-DEB8E6413068}"/>
              </a:ext>
            </a:extLst>
          </p:cNvPr>
          <p:cNvPicPr>
            <a:picLocks noChangeAspect="1"/>
          </p:cNvPicPr>
          <p:nvPr/>
        </p:nvPicPr>
        <p:blipFill>
          <a:blip r:embed="rId7"/>
          <a:stretch>
            <a:fillRect/>
          </a:stretch>
        </p:blipFill>
        <p:spPr>
          <a:xfrm>
            <a:off x="8813476" y="3930505"/>
            <a:ext cx="385589" cy="385589"/>
          </a:xfrm>
          <a:prstGeom prst="rect">
            <a:avLst/>
          </a:prstGeom>
        </p:spPr>
      </p:pic>
      <p:sp>
        <p:nvSpPr>
          <p:cNvPr id="70" name="84 Rectángulo redondeado">
            <a:extLst>
              <a:ext uri="{FF2B5EF4-FFF2-40B4-BE49-F238E27FC236}">
                <a16:creationId xmlns:a16="http://schemas.microsoft.com/office/drawing/2014/main" id="{531F0EDE-3F7D-4691-80CD-687032C7F6D9}"/>
              </a:ext>
            </a:extLst>
          </p:cNvPr>
          <p:cNvSpPr/>
          <p:nvPr/>
        </p:nvSpPr>
        <p:spPr>
          <a:xfrm>
            <a:off x="1815413" y="1635729"/>
            <a:ext cx="4024392" cy="3674137"/>
          </a:xfrm>
          <a:prstGeom prst="roundRect">
            <a:avLst>
              <a:gd name="adj" fmla="val 3005"/>
            </a:avLst>
          </a:prstGeom>
          <a:solidFill>
            <a:schemeClr val="bg1"/>
          </a:solidFill>
          <a:ln>
            <a:noFill/>
          </a:ln>
          <a:effectLst>
            <a:outerShdw blurRad="63500" dist="38100" dir="5400000" algn="t" rotWithShape="0">
              <a:schemeClr val="bg1">
                <a:lumMod val="8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1" name="CuadroTexto 25">
            <a:extLst>
              <a:ext uri="{FF2B5EF4-FFF2-40B4-BE49-F238E27FC236}">
                <a16:creationId xmlns:a16="http://schemas.microsoft.com/office/drawing/2014/main" id="{DEF6F5FD-2B53-41AC-8310-8C6360F15A0E}"/>
              </a:ext>
            </a:extLst>
          </p:cNvPr>
          <p:cNvSpPr txBox="1">
            <a:spLocks noChangeArrowheads="1"/>
          </p:cNvSpPr>
          <p:nvPr/>
        </p:nvSpPr>
        <p:spPr bwMode="auto">
          <a:xfrm>
            <a:off x="1815414" y="1778889"/>
            <a:ext cx="4024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400" b="1">
                <a:solidFill>
                  <a:srgbClr val="B59E60"/>
                </a:solidFill>
                <a:latin typeface="Open Sans Extrabold" panose="020B0606030504020204" pitchFamily="34" charset="0"/>
              </a:rPr>
              <a:t>INVESTMENT STRATEGY</a:t>
            </a:r>
          </a:p>
        </p:txBody>
      </p:sp>
      <p:cxnSp>
        <p:nvCxnSpPr>
          <p:cNvPr id="72" name="92 Conector recto">
            <a:extLst>
              <a:ext uri="{FF2B5EF4-FFF2-40B4-BE49-F238E27FC236}">
                <a16:creationId xmlns:a16="http://schemas.microsoft.com/office/drawing/2014/main" id="{ADF445AC-F3E2-4207-B7F9-580A9C4DCE34}"/>
              </a:ext>
            </a:extLst>
          </p:cNvPr>
          <p:cNvCxnSpPr>
            <a:cxnSpLocks/>
          </p:cNvCxnSpPr>
          <p:nvPr/>
        </p:nvCxnSpPr>
        <p:spPr>
          <a:xfrm>
            <a:off x="1815414" y="2229824"/>
            <a:ext cx="402439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00E6E093-B538-4D51-94FD-FF2655A77302}"/>
              </a:ext>
            </a:extLst>
          </p:cNvPr>
          <p:cNvSpPr txBox="1"/>
          <p:nvPr/>
        </p:nvSpPr>
        <p:spPr>
          <a:xfrm>
            <a:off x="2082807" y="4526888"/>
            <a:ext cx="1014463" cy="553998"/>
          </a:xfrm>
          <a:prstGeom prst="rect">
            <a:avLst/>
          </a:prstGeom>
          <a:noFill/>
        </p:spPr>
        <p:txBody>
          <a:bodyPr wrap="square" rtlCol="0">
            <a:spAutoFit/>
          </a:bodyPr>
          <a:lstStyle/>
          <a:p>
            <a:pPr algn="ctr"/>
            <a:r>
              <a:rPr lang="en-US" sz="1000" dirty="0">
                <a:solidFill>
                  <a:schemeClr val="tx1">
                    <a:lumMod val="85000"/>
                    <a:lumOff val="15000"/>
                  </a:schemeClr>
                </a:solidFill>
                <a:latin typeface="Open Sans" pitchFamily="34" charset="0"/>
                <a:ea typeface="Open Sans" pitchFamily="34" charset="0"/>
                <a:cs typeface="Open Sans" pitchFamily="34" charset="0"/>
              </a:rPr>
              <a:t>Round Size Avg </a:t>
            </a:r>
            <a:r>
              <a:rPr lang="en-US" sz="1000" b="1" dirty="0">
                <a:solidFill>
                  <a:schemeClr val="tx1">
                    <a:lumMod val="85000"/>
                    <a:lumOff val="15000"/>
                  </a:schemeClr>
                </a:solidFill>
                <a:latin typeface="Open Sans" pitchFamily="34" charset="0"/>
                <a:ea typeface="Open Sans" pitchFamily="34" charset="0"/>
                <a:cs typeface="Open Sans" pitchFamily="34" charset="0"/>
              </a:rPr>
              <a:t>$2.0m Seed</a:t>
            </a:r>
          </a:p>
        </p:txBody>
      </p:sp>
      <p:sp>
        <p:nvSpPr>
          <p:cNvPr id="50" name="CuadroTexto 49">
            <a:extLst>
              <a:ext uri="{FF2B5EF4-FFF2-40B4-BE49-F238E27FC236}">
                <a16:creationId xmlns:a16="http://schemas.microsoft.com/office/drawing/2014/main" id="{5B83F68B-A7DA-4D2D-B923-24BC9B915CF6}"/>
              </a:ext>
            </a:extLst>
          </p:cNvPr>
          <p:cNvSpPr txBox="1"/>
          <p:nvPr/>
        </p:nvSpPr>
        <p:spPr>
          <a:xfrm>
            <a:off x="3278150" y="4525241"/>
            <a:ext cx="1014463" cy="400110"/>
          </a:xfrm>
          <a:prstGeom prst="rect">
            <a:avLst/>
          </a:prstGeom>
          <a:noFill/>
        </p:spPr>
        <p:txBody>
          <a:bodyPr wrap="square" rtlCol="0">
            <a:spAutoFit/>
          </a:bodyPr>
          <a:lstStyle/>
          <a:p>
            <a:pPr algn="ctr"/>
            <a:r>
              <a:rPr lang="en-US" sz="1000" dirty="0">
                <a:solidFill>
                  <a:schemeClr val="tx1">
                    <a:lumMod val="85000"/>
                    <a:lumOff val="15000"/>
                  </a:schemeClr>
                </a:solidFill>
                <a:latin typeface="Open Sans" pitchFamily="34" charset="0"/>
                <a:ea typeface="Open Sans" pitchFamily="34" charset="0"/>
                <a:cs typeface="Open Sans" pitchFamily="34" charset="0"/>
              </a:rPr>
              <a:t>Round Size Avg </a:t>
            </a:r>
            <a:r>
              <a:rPr lang="en-US" sz="1000" b="1" dirty="0">
                <a:solidFill>
                  <a:schemeClr val="tx1">
                    <a:lumMod val="85000"/>
                    <a:lumOff val="15000"/>
                  </a:schemeClr>
                </a:solidFill>
                <a:latin typeface="Open Sans" pitchFamily="34" charset="0"/>
                <a:ea typeface="Open Sans" pitchFamily="34" charset="0"/>
                <a:cs typeface="Open Sans" pitchFamily="34" charset="0"/>
              </a:rPr>
              <a:t>$5.5m A</a:t>
            </a:r>
          </a:p>
        </p:txBody>
      </p:sp>
      <p:pic>
        <p:nvPicPr>
          <p:cNvPr id="8" name="Imagen 7">
            <a:extLst>
              <a:ext uri="{FF2B5EF4-FFF2-40B4-BE49-F238E27FC236}">
                <a16:creationId xmlns:a16="http://schemas.microsoft.com/office/drawing/2014/main" id="{853B9518-63D7-4967-A2CF-198BC7B21809}"/>
              </a:ext>
            </a:extLst>
          </p:cNvPr>
          <p:cNvPicPr>
            <a:picLocks noChangeAspect="1"/>
          </p:cNvPicPr>
          <p:nvPr/>
        </p:nvPicPr>
        <p:blipFill>
          <a:blip r:embed="rId8"/>
          <a:stretch>
            <a:fillRect/>
          </a:stretch>
        </p:blipFill>
        <p:spPr>
          <a:xfrm>
            <a:off x="2404524" y="3908172"/>
            <a:ext cx="371027" cy="371027"/>
          </a:xfrm>
          <a:prstGeom prst="rect">
            <a:avLst/>
          </a:prstGeom>
        </p:spPr>
      </p:pic>
      <p:pic>
        <p:nvPicPr>
          <p:cNvPr id="51" name="Imagen 50">
            <a:extLst>
              <a:ext uri="{FF2B5EF4-FFF2-40B4-BE49-F238E27FC236}">
                <a16:creationId xmlns:a16="http://schemas.microsoft.com/office/drawing/2014/main" id="{201471BF-D67C-4A64-8849-9D05445453F7}"/>
              </a:ext>
            </a:extLst>
          </p:cNvPr>
          <p:cNvPicPr>
            <a:picLocks noChangeAspect="1"/>
          </p:cNvPicPr>
          <p:nvPr/>
        </p:nvPicPr>
        <p:blipFill>
          <a:blip r:embed="rId8"/>
          <a:stretch>
            <a:fillRect/>
          </a:stretch>
        </p:blipFill>
        <p:spPr>
          <a:xfrm>
            <a:off x="3599869" y="3893558"/>
            <a:ext cx="371027" cy="371027"/>
          </a:xfrm>
          <a:prstGeom prst="rect">
            <a:avLst/>
          </a:prstGeom>
        </p:spPr>
      </p:pic>
      <p:sp>
        <p:nvSpPr>
          <p:cNvPr id="53" name="Elipse 2">
            <a:extLst>
              <a:ext uri="{FF2B5EF4-FFF2-40B4-BE49-F238E27FC236}">
                <a16:creationId xmlns:a16="http://schemas.microsoft.com/office/drawing/2014/main" id="{769DC669-B494-0147-83A2-0EB7A05E2881}"/>
              </a:ext>
            </a:extLst>
          </p:cNvPr>
          <p:cNvSpPr/>
          <p:nvPr/>
        </p:nvSpPr>
        <p:spPr>
          <a:xfrm>
            <a:off x="2245795" y="2372983"/>
            <a:ext cx="680054" cy="680054"/>
          </a:xfrm>
          <a:prstGeom prst="ellipse">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4" name="Imagen 32">
            <a:extLst>
              <a:ext uri="{FF2B5EF4-FFF2-40B4-BE49-F238E27FC236}">
                <a16:creationId xmlns:a16="http://schemas.microsoft.com/office/drawing/2014/main" id="{EF5A32D0-4FA5-7D4E-B65F-6F85D77229EC}"/>
              </a:ext>
            </a:extLst>
          </p:cNvPr>
          <p:cNvPicPr>
            <a:picLocks noChangeAspect="1"/>
          </p:cNvPicPr>
          <p:nvPr/>
        </p:nvPicPr>
        <p:blipFill>
          <a:blip r:embed="rId9"/>
          <a:stretch>
            <a:fillRect/>
          </a:stretch>
        </p:blipFill>
        <p:spPr>
          <a:xfrm>
            <a:off x="2390789" y="2525017"/>
            <a:ext cx="378887" cy="378887"/>
          </a:xfrm>
          <a:prstGeom prst="rect">
            <a:avLst/>
          </a:prstGeom>
        </p:spPr>
      </p:pic>
      <p:sp>
        <p:nvSpPr>
          <p:cNvPr id="55" name="CuadroTexto 3">
            <a:extLst>
              <a:ext uri="{FF2B5EF4-FFF2-40B4-BE49-F238E27FC236}">
                <a16:creationId xmlns:a16="http://schemas.microsoft.com/office/drawing/2014/main" id="{364EFC22-F176-1746-9C59-854A5D841A24}"/>
              </a:ext>
            </a:extLst>
          </p:cNvPr>
          <p:cNvSpPr txBox="1"/>
          <p:nvPr/>
        </p:nvSpPr>
        <p:spPr>
          <a:xfrm>
            <a:off x="2082807" y="3142062"/>
            <a:ext cx="1014463" cy="415498"/>
          </a:xfrm>
          <a:prstGeom prst="rect">
            <a:avLst/>
          </a:prstGeom>
          <a:noFill/>
        </p:spPr>
        <p:txBody>
          <a:bodyPr wrap="square" rtlCol="0">
            <a:spAutoFit/>
          </a:bodyPr>
          <a:lstStyle/>
          <a:p>
            <a:pPr algn="ctr"/>
            <a:r>
              <a:rPr lang="en-US" sz="1000" b="1" dirty="0">
                <a:solidFill>
                  <a:schemeClr val="tx1">
                    <a:lumMod val="85000"/>
                    <a:lumOff val="15000"/>
                  </a:schemeClr>
                </a:solidFill>
                <a:latin typeface="Open Sans" pitchFamily="34" charset="0"/>
                <a:ea typeface="Open Sans" pitchFamily="34" charset="0"/>
                <a:cs typeface="Open Sans" pitchFamily="34" charset="0"/>
              </a:rPr>
              <a:t>Lead</a:t>
            </a:r>
            <a:r>
              <a:rPr lang="en-US" sz="1000" dirty="0">
                <a:solidFill>
                  <a:schemeClr val="tx1">
                    <a:lumMod val="85000"/>
                    <a:lumOff val="15000"/>
                  </a:schemeClr>
                </a:solidFill>
                <a:latin typeface="Open Sans" pitchFamily="34" charset="0"/>
                <a:ea typeface="Open Sans" pitchFamily="34" charset="0"/>
                <a:cs typeface="Open Sans" pitchFamily="34" charset="0"/>
              </a:rPr>
              <a:t> Seed &amp; Series A</a:t>
            </a:r>
            <a:endParaRPr lang="es-CO" sz="1000">
              <a:solidFill>
                <a:schemeClr val="tx1">
                  <a:lumMod val="85000"/>
                  <a:lumOff val="15000"/>
                </a:schemeClr>
              </a:solidFill>
            </a:endParaRPr>
          </a:p>
        </p:txBody>
      </p:sp>
      <p:sp>
        <p:nvSpPr>
          <p:cNvPr id="56" name="CuadroTexto 61">
            <a:extLst>
              <a:ext uri="{FF2B5EF4-FFF2-40B4-BE49-F238E27FC236}">
                <a16:creationId xmlns:a16="http://schemas.microsoft.com/office/drawing/2014/main" id="{7B183CFB-C4A9-9E4A-94B2-4CDBD69E53F0}"/>
              </a:ext>
            </a:extLst>
          </p:cNvPr>
          <p:cNvSpPr txBox="1"/>
          <p:nvPr/>
        </p:nvSpPr>
        <p:spPr>
          <a:xfrm>
            <a:off x="3278150" y="3095806"/>
            <a:ext cx="1014463" cy="400110"/>
          </a:xfrm>
          <a:prstGeom prst="rect">
            <a:avLst/>
          </a:prstGeom>
          <a:noFill/>
        </p:spPr>
        <p:txBody>
          <a:bodyPr wrap="square" rtlCol="0">
            <a:spAutoFit/>
          </a:bodyPr>
          <a:lstStyle/>
          <a:p>
            <a:pPr algn="ctr"/>
            <a:r>
              <a:rPr lang="en-US" sz="1000" dirty="0">
                <a:solidFill>
                  <a:schemeClr val="tx1">
                    <a:lumMod val="85000"/>
                    <a:lumOff val="15000"/>
                  </a:schemeClr>
                </a:solidFill>
                <a:latin typeface="Open Sans" pitchFamily="34" charset="0"/>
                <a:ea typeface="Open Sans" pitchFamily="34" charset="0"/>
                <a:cs typeface="Open Sans" pitchFamily="34" charset="0"/>
              </a:rPr>
              <a:t>Seed </a:t>
            </a:r>
            <a:r>
              <a:rPr lang="en-US" sz="1000" b="1" dirty="0">
                <a:solidFill>
                  <a:schemeClr val="tx1">
                    <a:lumMod val="85000"/>
                    <a:lumOff val="15000"/>
                  </a:schemeClr>
                </a:solidFill>
                <a:latin typeface="Open Sans" pitchFamily="34" charset="0"/>
                <a:ea typeface="Open Sans" pitchFamily="34" charset="0"/>
                <a:cs typeface="Open Sans" pitchFamily="34" charset="0"/>
              </a:rPr>
              <a:t>20% Ownership</a:t>
            </a:r>
          </a:p>
        </p:txBody>
      </p:sp>
      <p:pic>
        <p:nvPicPr>
          <p:cNvPr id="57" name="Imagen 68">
            <a:extLst>
              <a:ext uri="{FF2B5EF4-FFF2-40B4-BE49-F238E27FC236}">
                <a16:creationId xmlns:a16="http://schemas.microsoft.com/office/drawing/2014/main" id="{1BC782C3-607A-9C41-93C3-7EF4FE428372}"/>
              </a:ext>
            </a:extLst>
          </p:cNvPr>
          <p:cNvPicPr>
            <a:picLocks noChangeAspect="1"/>
          </p:cNvPicPr>
          <p:nvPr/>
        </p:nvPicPr>
        <p:blipFill>
          <a:blip r:embed="rId10"/>
          <a:stretch>
            <a:fillRect/>
          </a:stretch>
        </p:blipFill>
        <p:spPr>
          <a:xfrm>
            <a:off x="3621137" y="2543749"/>
            <a:ext cx="345906" cy="345906"/>
          </a:xfrm>
          <a:prstGeom prst="rect">
            <a:avLst/>
          </a:prstGeom>
        </p:spPr>
      </p:pic>
      <p:sp>
        <p:nvSpPr>
          <p:cNvPr id="58" name="CuadroTexto 63">
            <a:extLst>
              <a:ext uri="{FF2B5EF4-FFF2-40B4-BE49-F238E27FC236}">
                <a16:creationId xmlns:a16="http://schemas.microsoft.com/office/drawing/2014/main" id="{BEB55561-CF9C-1145-A913-3ED49A0539C6}"/>
              </a:ext>
            </a:extLst>
          </p:cNvPr>
          <p:cNvSpPr txBox="1"/>
          <p:nvPr/>
        </p:nvSpPr>
        <p:spPr>
          <a:xfrm>
            <a:off x="4483796" y="3103510"/>
            <a:ext cx="1014463" cy="400110"/>
          </a:xfrm>
          <a:prstGeom prst="rect">
            <a:avLst/>
          </a:prstGeom>
          <a:noFill/>
        </p:spPr>
        <p:txBody>
          <a:bodyPr wrap="square" rtlCol="0">
            <a:spAutoFit/>
          </a:bodyPr>
          <a:lstStyle/>
          <a:p>
            <a:pPr algn="ctr"/>
            <a:r>
              <a:rPr lang="en-US" sz="1000" dirty="0">
                <a:solidFill>
                  <a:schemeClr val="tx1">
                    <a:lumMod val="85000"/>
                    <a:lumOff val="15000"/>
                  </a:schemeClr>
                </a:solidFill>
                <a:latin typeface="Open Sans" pitchFamily="34" charset="0"/>
                <a:ea typeface="Open Sans" pitchFamily="34" charset="0"/>
                <a:cs typeface="Open Sans" pitchFamily="34" charset="0"/>
              </a:rPr>
              <a:t>Series A </a:t>
            </a:r>
            <a:r>
              <a:rPr lang="en-US" sz="1000" b="1" dirty="0">
                <a:solidFill>
                  <a:schemeClr val="tx1">
                    <a:lumMod val="85000"/>
                    <a:lumOff val="15000"/>
                  </a:schemeClr>
                </a:solidFill>
                <a:latin typeface="Open Sans" pitchFamily="34" charset="0"/>
                <a:ea typeface="Open Sans" pitchFamily="34" charset="0"/>
                <a:cs typeface="Open Sans" pitchFamily="34" charset="0"/>
              </a:rPr>
              <a:t>15% Ownership</a:t>
            </a:r>
          </a:p>
        </p:txBody>
      </p:sp>
      <p:pic>
        <p:nvPicPr>
          <p:cNvPr id="59" name="Imagen 13">
            <a:extLst>
              <a:ext uri="{FF2B5EF4-FFF2-40B4-BE49-F238E27FC236}">
                <a16:creationId xmlns:a16="http://schemas.microsoft.com/office/drawing/2014/main" id="{1B89B761-83C6-D54C-87CF-67D0F58EC514}"/>
              </a:ext>
            </a:extLst>
          </p:cNvPr>
          <p:cNvPicPr>
            <a:picLocks noChangeAspect="1"/>
          </p:cNvPicPr>
          <p:nvPr/>
        </p:nvPicPr>
        <p:blipFill>
          <a:blip r:embed="rId10"/>
          <a:stretch>
            <a:fillRect/>
          </a:stretch>
        </p:blipFill>
        <p:spPr>
          <a:xfrm>
            <a:off x="4809913" y="2535327"/>
            <a:ext cx="345906" cy="345906"/>
          </a:xfrm>
          <a:prstGeom prst="rect">
            <a:avLst/>
          </a:prstGeom>
        </p:spPr>
      </p:pic>
      <p:sp>
        <p:nvSpPr>
          <p:cNvPr id="78" name="CuadroTexto 47">
            <a:extLst>
              <a:ext uri="{FF2B5EF4-FFF2-40B4-BE49-F238E27FC236}">
                <a16:creationId xmlns:a16="http://schemas.microsoft.com/office/drawing/2014/main" id="{63903001-65F2-2A46-8EBC-46182359F6E6}"/>
              </a:ext>
            </a:extLst>
          </p:cNvPr>
          <p:cNvSpPr txBox="1"/>
          <p:nvPr/>
        </p:nvSpPr>
        <p:spPr>
          <a:xfrm>
            <a:off x="4379623" y="4542170"/>
            <a:ext cx="1188482" cy="553998"/>
          </a:xfrm>
          <a:prstGeom prst="rect">
            <a:avLst/>
          </a:prstGeom>
          <a:noFill/>
        </p:spPr>
        <p:txBody>
          <a:bodyPr wrap="square" rtlCol="0">
            <a:spAutoFit/>
          </a:bodyPr>
          <a:lstStyle/>
          <a:p>
            <a:pPr algn="ctr"/>
            <a:r>
              <a:rPr lang="en-US" sz="1000" dirty="0">
                <a:solidFill>
                  <a:schemeClr val="tx1">
                    <a:lumMod val="85000"/>
                    <a:lumOff val="15000"/>
                  </a:schemeClr>
                </a:solidFill>
                <a:latin typeface="Open Sans" pitchFamily="34" charset="0"/>
                <a:ea typeface="Open Sans" pitchFamily="34" charset="0"/>
                <a:cs typeface="Open Sans" pitchFamily="34" charset="0"/>
              </a:rPr>
              <a:t>Generalist</a:t>
            </a:r>
          </a:p>
          <a:p>
            <a:pPr algn="ctr"/>
            <a:r>
              <a:rPr lang="en-US" sz="1000" b="1" dirty="0">
                <a:solidFill>
                  <a:schemeClr val="tx1">
                    <a:lumMod val="85000"/>
                    <a:lumOff val="15000"/>
                  </a:schemeClr>
                </a:solidFill>
                <a:latin typeface="Open Sans" pitchFamily="34" charset="0"/>
                <a:ea typeface="Open Sans" pitchFamily="34" charset="0"/>
                <a:cs typeface="Open Sans" pitchFamily="34" charset="0"/>
              </a:rPr>
              <a:t>Thesis and Founder driven</a:t>
            </a:r>
          </a:p>
        </p:txBody>
      </p:sp>
      <p:sp>
        <p:nvSpPr>
          <p:cNvPr id="61" name="Elipse 2">
            <a:extLst>
              <a:ext uri="{FF2B5EF4-FFF2-40B4-BE49-F238E27FC236}">
                <a16:creationId xmlns:a16="http://schemas.microsoft.com/office/drawing/2014/main" id="{8CB25B18-5075-4487-B8EC-017B5092CBFB}"/>
              </a:ext>
            </a:extLst>
          </p:cNvPr>
          <p:cNvSpPr/>
          <p:nvPr/>
        </p:nvSpPr>
        <p:spPr>
          <a:xfrm>
            <a:off x="3439816" y="2367966"/>
            <a:ext cx="680054" cy="680054"/>
          </a:xfrm>
          <a:prstGeom prst="ellipse">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2" name="Elipse 2">
            <a:extLst>
              <a:ext uri="{FF2B5EF4-FFF2-40B4-BE49-F238E27FC236}">
                <a16:creationId xmlns:a16="http://schemas.microsoft.com/office/drawing/2014/main" id="{52E8F16F-AE0D-41FA-9523-F9883D55A399}"/>
              </a:ext>
            </a:extLst>
          </p:cNvPr>
          <p:cNvSpPr/>
          <p:nvPr/>
        </p:nvSpPr>
        <p:spPr>
          <a:xfrm>
            <a:off x="4633837" y="2363450"/>
            <a:ext cx="680054" cy="680054"/>
          </a:xfrm>
          <a:prstGeom prst="ellipse">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4" name="Elipse 2">
            <a:extLst>
              <a:ext uri="{FF2B5EF4-FFF2-40B4-BE49-F238E27FC236}">
                <a16:creationId xmlns:a16="http://schemas.microsoft.com/office/drawing/2014/main" id="{11FB9795-B03C-4D46-AA3D-3614AA314F41}"/>
              </a:ext>
            </a:extLst>
          </p:cNvPr>
          <p:cNvSpPr/>
          <p:nvPr/>
        </p:nvSpPr>
        <p:spPr>
          <a:xfrm>
            <a:off x="2240086" y="3755138"/>
            <a:ext cx="680054" cy="680054"/>
          </a:xfrm>
          <a:prstGeom prst="ellipse">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9" name="Elipse 2">
            <a:extLst>
              <a:ext uri="{FF2B5EF4-FFF2-40B4-BE49-F238E27FC236}">
                <a16:creationId xmlns:a16="http://schemas.microsoft.com/office/drawing/2014/main" id="{220BD96B-2846-4501-B1B9-E4985E8555D2}"/>
              </a:ext>
            </a:extLst>
          </p:cNvPr>
          <p:cNvSpPr/>
          <p:nvPr/>
        </p:nvSpPr>
        <p:spPr>
          <a:xfrm>
            <a:off x="3439816" y="3759983"/>
            <a:ext cx="680054" cy="680054"/>
          </a:xfrm>
          <a:prstGeom prst="ellipse">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3" name="Elipse 2">
            <a:extLst>
              <a:ext uri="{FF2B5EF4-FFF2-40B4-BE49-F238E27FC236}">
                <a16:creationId xmlns:a16="http://schemas.microsoft.com/office/drawing/2014/main" id="{EE840F72-D652-4277-85E1-85463F4EF732}"/>
              </a:ext>
            </a:extLst>
          </p:cNvPr>
          <p:cNvSpPr/>
          <p:nvPr/>
        </p:nvSpPr>
        <p:spPr>
          <a:xfrm>
            <a:off x="4633837" y="3755138"/>
            <a:ext cx="680054" cy="680054"/>
          </a:xfrm>
          <a:prstGeom prst="ellipse">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Imagen 8">
            <a:extLst>
              <a:ext uri="{FF2B5EF4-FFF2-40B4-BE49-F238E27FC236}">
                <a16:creationId xmlns:a16="http://schemas.microsoft.com/office/drawing/2014/main" id="{C95716E5-01A5-4CB3-80B0-F4728E681688}"/>
              </a:ext>
            </a:extLst>
          </p:cNvPr>
          <p:cNvPicPr>
            <a:picLocks noChangeAspect="1"/>
          </p:cNvPicPr>
          <p:nvPr/>
        </p:nvPicPr>
        <p:blipFill>
          <a:blip r:embed="rId11"/>
          <a:stretch>
            <a:fillRect/>
          </a:stretch>
        </p:blipFill>
        <p:spPr>
          <a:xfrm>
            <a:off x="4772946" y="3921796"/>
            <a:ext cx="365455" cy="365455"/>
          </a:xfrm>
          <a:prstGeom prst="rect">
            <a:avLst/>
          </a:prstGeom>
        </p:spPr>
      </p:pic>
    </p:spTree>
    <p:extLst>
      <p:ext uri="{BB962C8B-B14F-4D97-AF65-F5344CB8AC3E}">
        <p14:creationId xmlns:p14="http://schemas.microsoft.com/office/powerpoint/2010/main" val="981403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id="{74C9CC35-18BE-4A58-B35B-A14CE4DD5FED}"/>
              </a:ext>
            </a:extLst>
          </p:cNvPr>
          <p:cNvCxnSpPr>
            <a:cxnSpLocks/>
          </p:cNvCxnSpPr>
          <p:nvPr/>
        </p:nvCxnSpPr>
        <p:spPr>
          <a:xfrm>
            <a:off x="6041386" y="1803633"/>
            <a:ext cx="0" cy="4648473"/>
          </a:xfrm>
          <a:prstGeom prst="line">
            <a:avLst/>
          </a:prstGeom>
          <a:ln>
            <a:solidFill>
              <a:srgbClr val="ECECEC"/>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id="{519791F6-83F9-4A67-B10D-DE54CDD17398}"/>
              </a:ext>
            </a:extLst>
          </p:cNvPr>
          <p:cNvSpPr/>
          <p:nvPr/>
        </p:nvSpPr>
        <p:spPr>
          <a:xfrm>
            <a:off x="3664401" y="5506501"/>
            <a:ext cx="4858435" cy="761057"/>
          </a:xfrm>
          <a:prstGeom prst="rect">
            <a:avLst/>
          </a:prstGeom>
          <a:solidFill>
            <a:schemeClr val="bg1"/>
          </a:solidFill>
          <a:ln>
            <a:solidFill>
              <a:srgbClr val="B59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5 Elipse"/>
          <p:cNvSpPr/>
          <p:nvPr/>
        </p:nvSpPr>
        <p:spPr>
          <a:xfrm>
            <a:off x="199364" y="6460495"/>
            <a:ext cx="233018" cy="2330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Imagen 5">
            <a:extLst>
              <a:ext uri="{FF2B5EF4-FFF2-40B4-BE49-F238E27FC236}">
                <a16:creationId xmlns:a16="http://schemas.microsoft.com/office/drawing/2014/main" id="{7EFED39E-9E8F-3D47-A85C-1C5E5792171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698288" y="265687"/>
            <a:ext cx="2428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188218" y="6460495"/>
            <a:ext cx="263214" cy="253916"/>
          </a:xfrm>
          <a:prstGeom prst="rect">
            <a:avLst/>
          </a:prstGeom>
          <a:noFill/>
        </p:spPr>
        <p:txBody>
          <a:bodyPr wrap="none" rtlCol="0">
            <a:spAutoFit/>
          </a:bodyPr>
          <a:lstStyle/>
          <a:p>
            <a:pPr algn="ctr"/>
            <a:fld id="{E54BA14F-5F3D-4F64-8064-8808DF13AC03}" type="slidenum">
              <a:rPr lang="es-MX" sz="1050" smtClean="0">
                <a:latin typeface="Open Sans ExtraBold" pitchFamily="34" charset="0"/>
                <a:ea typeface="Open Sans ExtraBold" pitchFamily="34" charset="0"/>
                <a:cs typeface="Open Sans ExtraBold" pitchFamily="34" charset="0"/>
              </a:rPr>
              <a:pPr algn="ctr"/>
              <a:t>9</a:t>
            </a:fld>
            <a:endParaRPr lang="es-ES" sz="1050" dirty="0">
              <a:latin typeface="Open Sans ExtraBold" pitchFamily="34" charset="0"/>
              <a:ea typeface="Open Sans ExtraBold" pitchFamily="34" charset="0"/>
              <a:cs typeface="Open Sans ExtraBold" pitchFamily="34" charset="0"/>
            </a:endParaRPr>
          </a:p>
        </p:txBody>
      </p:sp>
      <p:sp>
        <p:nvSpPr>
          <p:cNvPr id="9" name="8 CuadroTexto"/>
          <p:cNvSpPr txBox="1"/>
          <p:nvPr/>
        </p:nvSpPr>
        <p:spPr>
          <a:xfrm>
            <a:off x="475151" y="6489797"/>
            <a:ext cx="1789272" cy="200055"/>
          </a:xfrm>
          <a:prstGeom prst="rect">
            <a:avLst/>
          </a:prstGeom>
          <a:noFill/>
        </p:spPr>
        <p:txBody>
          <a:bodyPr wrap="none" rtlCol="0">
            <a:spAutoFit/>
          </a:bodyPr>
          <a:lstStyle/>
          <a:p>
            <a:r>
              <a:rPr lang="es-MX" sz="700" spc="300">
                <a:latin typeface="Open Sans" pitchFamily="34" charset="0"/>
                <a:ea typeface="Open Sans" pitchFamily="34" charset="0"/>
                <a:cs typeface="Open Sans" pitchFamily="34" charset="0"/>
              </a:rPr>
              <a:t>HANACO VENTURES II</a:t>
            </a:r>
            <a:endParaRPr lang="es-ES" sz="700" spc="300" dirty="0">
              <a:latin typeface="Open Sans" pitchFamily="34" charset="0"/>
              <a:ea typeface="Open Sans" pitchFamily="34" charset="0"/>
              <a:cs typeface="Open Sans" pitchFamily="34" charset="0"/>
            </a:endParaRPr>
          </a:p>
        </p:txBody>
      </p:sp>
      <p:sp>
        <p:nvSpPr>
          <p:cNvPr id="10" name="9 Rectángulo redondeado"/>
          <p:cNvSpPr/>
          <p:nvPr/>
        </p:nvSpPr>
        <p:spPr>
          <a:xfrm rot="16200000" flipV="1">
            <a:off x="11571845" y="988215"/>
            <a:ext cx="464340" cy="4571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2" name="CuadroTexto 3">
            <a:extLst>
              <a:ext uri="{FF2B5EF4-FFF2-40B4-BE49-F238E27FC236}">
                <a16:creationId xmlns:a16="http://schemas.microsoft.com/office/drawing/2014/main" id="{95FF2F7E-B3BD-A74F-8EE4-169B9BACCA7A}"/>
              </a:ext>
            </a:extLst>
          </p:cNvPr>
          <p:cNvSpPr txBox="1">
            <a:spLocks noChangeArrowheads="1"/>
          </p:cNvSpPr>
          <p:nvPr/>
        </p:nvSpPr>
        <p:spPr bwMode="auto">
          <a:xfrm>
            <a:off x="0" y="323422"/>
            <a:ext cx="12187238" cy="93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50000"/>
              </a:lnSpc>
              <a:spcBef>
                <a:spcPct val="0"/>
              </a:spcBef>
              <a:buNone/>
            </a:pPr>
            <a:r>
              <a:rPr lang="es-CO" altLang="en-US" sz="2400" b="1" dirty="0">
                <a:latin typeface="Open Sans Extrabold" panose="020B0606030504020204" pitchFamily="34" charset="0"/>
              </a:rPr>
              <a:t>WHY NOW</a:t>
            </a:r>
          </a:p>
          <a:p>
            <a:pPr algn="ctr">
              <a:lnSpc>
                <a:spcPct val="150000"/>
              </a:lnSpc>
              <a:spcBef>
                <a:spcPct val="0"/>
              </a:spcBef>
              <a:buNone/>
            </a:pPr>
            <a:r>
              <a:rPr lang="en-US" altLang="en-US" sz="1400" b="1" dirty="0">
                <a:solidFill>
                  <a:srgbClr val="B59E60"/>
                </a:solidFill>
                <a:latin typeface="Open Sans SemiBold" panose="020B0606030504020204" pitchFamily="34" charset="0"/>
                <a:cs typeface="Open Sans SemiBold" panose="020B0606030504020204" pitchFamily="34" charset="0"/>
              </a:rPr>
              <a:t>SHIFTING MARKET DYNAMICS INCREASING DEALFLOW QUANTITY AND QUALITY</a:t>
            </a:r>
          </a:p>
        </p:txBody>
      </p:sp>
      <p:sp>
        <p:nvSpPr>
          <p:cNvPr id="56" name="14 CuadroTexto">
            <a:extLst>
              <a:ext uri="{FF2B5EF4-FFF2-40B4-BE49-F238E27FC236}">
                <a16:creationId xmlns:a16="http://schemas.microsoft.com/office/drawing/2014/main" id="{7F1AF787-2B82-424D-A8AD-E15E8029FD4E}"/>
              </a:ext>
            </a:extLst>
          </p:cNvPr>
          <p:cNvSpPr txBox="1"/>
          <p:nvPr/>
        </p:nvSpPr>
        <p:spPr>
          <a:xfrm>
            <a:off x="1518042" y="2844638"/>
            <a:ext cx="4013552" cy="2278829"/>
          </a:xfrm>
          <a:prstGeom prst="rect">
            <a:avLst/>
          </a:prstGeom>
          <a:noFill/>
        </p:spPr>
        <p:txBody>
          <a:bodyPr wrap="square" rtlCol="0">
            <a:spAutoFit/>
          </a:bodyPr>
          <a:lstStyle/>
          <a:p>
            <a:pPr>
              <a:lnSpc>
                <a:spcPct val="150000"/>
              </a:lnSpc>
            </a:pPr>
            <a:r>
              <a:rPr lang="en-US" sz="1200" b="1" dirty="0">
                <a:solidFill>
                  <a:schemeClr val="tx1">
                    <a:lumMod val="95000"/>
                    <a:lumOff val="5000"/>
                  </a:schemeClr>
                </a:solidFill>
                <a:latin typeface="Open Sans" pitchFamily="34" charset="0"/>
                <a:ea typeface="Open Sans" pitchFamily="34" charset="0"/>
                <a:cs typeface="Open Sans" pitchFamily="34" charset="0"/>
              </a:rPr>
              <a:t>Unfair advantage to new entrants </a:t>
            </a:r>
            <a:r>
              <a:rPr lang="en-US" sz="1200" dirty="0">
                <a:solidFill>
                  <a:schemeClr val="tx1">
                    <a:lumMod val="95000"/>
                    <a:lumOff val="5000"/>
                  </a:schemeClr>
                </a:solidFill>
                <a:latin typeface="Open Sans" pitchFamily="34" charset="0"/>
                <a:ea typeface="Open Sans" pitchFamily="34" charset="0"/>
                <a:cs typeface="Open Sans" pitchFamily="34" charset="0"/>
              </a:rPr>
              <a:t>into marketplace tackling new and heightened challenges created in a post corona world </a:t>
            </a:r>
          </a:p>
          <a:p>
            <a:pPr>
              <a:lnSpc>
                <a:spcPct val="150000"/>
              </a:lnSpc>
            </a:pPr>
            <a:r>
              <a:rPr lang="en-US" sz="1200" b="1" dirty="0">
                <a:solidFill>
                  <a:schemeClr val="tx1">
                    <a:lumMod val="95000"/>
                    <a:lumOff val="5000"/>
                  </a:schemeClr>
                </a:solidFill>
                <a:latin typeface="Open Sans" pitchFamily="34" charset="0"/>
                <a:ea typeface="Open Sans" pitchFamily="34" charset="0"/>
                <a:cs typeface="Open Sans" pitchFamily="34" charset="0"/>
              </a:rPr>
              <a:t>Entry price valuations 30-40% </a:t>
            </a:r>
            <a:r>
              <a:rPr lang="en-US" sz="1200" dirty="0">
                <a:solidFill>
                  <a:schemeClr val="tx1">
                    <a:lumMod val="95000"/>
                    <a:lumOff val="5000"/>
                  </a:schemeClr>
                </a:solidFill>
                <a:latin typeface="Open Sans" pitchFamily="34" charset="0"/>
                <a:ea typeface="Open Sans" pitchFamily="34" charset="0"/>
                <a:cs typeface="Open Sans" pitchFamily="34" charset="0"/>
              </a:rPr>
              <a:t>lower than during last fund cycles </a:t>
            </a:r>
          </a:p>
          <a:p>
            <a:pPr>
              <a:lnSpc>
                <a:spcPct val="150000"/>
              </a:lnSpc>
            </a:pPr>
            <a:r>
              <a:rPr lang="en-US" sz="1200" b="1" dirty="0">
                <a:solidFill>
                  <a:schemeClr val="tx1">
                    <a:lumMod val="95000"/>
                    <a:lumOff val="5000"/>
                  </a:schemeClr>
                </a:solidFill>
                <a:latin typeface="Open Sans" pitchFamily="34" charset="0"/>
                <a:ea typeface="Open Sans" pitchFamily="34" charset="0"/>
                <a:cs typeface="Open Sans" pitchFamily="34" charset="0"/>
              </a:rPr>
              <a:t>Increased founder emphasis </a:t>
            </a:r>
            <a:r>
              <a:rPr lang="en-US" sz="1200" dirty="0">
                <a:solidFill>
                  <a:schemeClr val="tx1">
                    <a:lumMod val="95000"/>
                    <a:lumOff val="5000"/>
                  </a:schemeClr>
                </a:solidFill>
                <a:latin typeface="Open Sans" pitchFamily="34" charset="0"/>
                <a:ea typeface="Open Sans" pitchFamily="34" charset="0"/>
                <a:cs typeface="Open Sans" pitchFamily="34" charset="0"/>
              </a:rPr>
              <a:t>on capital efficiency </a:t>
            </a:r>
          </a:p>
          <a:p>
            <a:pPr>
              <a:lnSpc>
                <a:spcPct val="150000"/>
              </a:lnSpc>
            </a:pPr>
            <a:r>
              <a:rPr lang="en-US" sz="1200" b="1" dirty="0">
                <a:solidFill>
                  <a:schemeClr val="tx1">
                    <a:lumMod val="95000"/>
                    <a:lumOff val="5000"/>
                  </a:schemeClr>
                </a:solidFill>
                <a:latin typeface="Open Sans" pitchFamily="34" charset="0"/>
                <a:ea typeface="Open Sans" pitchFamily="34" charset="0"/>
                <a:cs typeface="Open Sans" pitchFamily="34" charset="0"/>
              </a:rPr>
              <a:t>True product-market-fit </a:t>
            </a:r>
            <a:r>
              <a:rPr lang="en-US" sz="1200" dirty="0">
                <a:solidFill>
                  <a:schemeClr val="tx1">
                    <a:lumMod val="95000"/>
                    <a:lumOff val="5000"/>
                  </a:schemeClr>
                </a:solidFill>
                <a:latin typeface="Open Sans" pitchFamily="34" charset="0"/>
                <a:ea typeface="Open Sans" pitchFamily="34" charset="0"/>
                <a:cs typeface="Open Sans" pitchFamily="34" charset="0"/>
              </a:rPr>
              <a:t>apparent </a:t>
            </a:r>
            <a:r>
              <a:rPr lang="en-US" sz="1200" dirty="0">
                <a:solidFill>
                  <a:schemeClr val="tx1">
                    <a:lumMod val="95000"/>
                    <a:lumOff val="5000"/>
                  </a:schemeClr>
                </a:solidFill>
                <a:sym typeface="Wingdings" pitchFamily="2" charset="2"/>
              </a:rPr>
              <a:t></a:t>
            </a:r>
            <a:r>
              <a:rPr lang="en-US" sz="1200" dirty="0">
                <a:solidFill>
                  <a:schemeClr val="tx1">
                    <a:lumMod val="95000"/>
                    <a:lumOff val="5000"/>
                  </a:schemeClr>
                </a:solidFill>
                <a:latin typeface="Open Sans" pitchFamily="34" charset="0"/>
                <a:ea typeface="Open Sans" pitchFamily="34" charset="0"/>
                <a:cs typeface="Open Sans" pitchFamily="34" charset="0"/>
              </a:rPr>
              <a:t> ability to grow during tight market conditions</a:t>
            </a:r>
          </a:p>
        </p:txBody>
      </p:sp>
      <p:sp>
        <p:nvSpPr>
          <p:cNvPr id="2" name="Rectangle 1">
            <a:extLst>
              <a:ext uri="{FF2B5EF4-FFF2-40B4-BE49-F238E27FC236}">
                <a16:creationId xmlns:a16="http://schemas.microsoft.com/office/drawing/2014/main" id="{8A57D633-E558-9244-8B38-9EA8DAD47983}"/>
              </a:ext>
            </a:extLst>
          </p:cNvPr>
          <p:cNvSpPr/>
          <p:nvPr/>
        </p:nvSpPr>
        <p:spPr>
          <a:xfrm>
            <a:off x="7000780" y="2837510"/>
            <a:ext cx="3948640" cy="2278829"/>
          </a:xfrm>
          <a:prstGeom prst="rect">
            <a:avLst/>
          </a:prstGeom>
          <a:noFill/>
        </p:spPr>
        <p:txBody>
          <a:bodyPr wrap="square" rtlCol="0">
            <a:spAutoFit/>
          </a:bodyPr>
          <a:lstStyle/>
          <a:p>
            <a:pPr>
              <a:lnSpc>
                <a:spcPct val="150000"/>
              </a:lnSpc>
            </a:pPr>
            <a:r>
              <a:rPr lang="en-US" sz="1200" b="1" dirty="0">
                <a:solidFill>
                  <a:schemeClr val="tx1">
                    <a:lumMod val="95000"/>
                    <a:lumOff val="5000"/>
                  </a:schemeClr>
                </a:solidFill>
                <a:latin typeface="Open Sans" pitchFamily="34" charset="0"/>
                <a:ea typeface="Open Sans" pitchFamily="34" charset="0"/>
                <a:cs typeface="Open Sans" pitchFamily="34" charset="0"/>
              </a:rPr>
              <a:t>Unprecedented deal flow volume </a:t>
            </a:r>
            <a:r>
              <a:rPr lang="en-US" sz="1200" dirty="0">
                <a:solidFill>
                  <a:schemeClr val="tx1">
                    <a:lumMod val="95000"/>
                    <a:lumOff val="5000"/>
                  </a:schemeClr>
                </a:solidFill>
                <a:latin typeface="Open Sans" pitchFamily="34" charset="0"/>
                <a:ea typeface="Open Sans" pitchFamily="34" charset="0"/>
                <a:cs typeface="Open Sans" pitchFamily="34" charset="0"/>
              </a:rPr>
              <a:t>– YTD up 45% compared to same period in ‘19</a:t>
            </a:r>
          </a:p>
          <a:p>
            <a:pPr>
              <a:lnSpc>
                <a:spcPct val="150000"/>
              </a:lnSpc>
            </a:pPr>
            <a:r>
              <a:rPr lang="es-CO" altLang="es-CO" sz="1200" b="1">
                <a:solidFill>
                  <a:schemeClr val="tx1">
                    <a:lumMod val="95000"/>
                    <a:lumOff val="5000"/>
                  </a:schemeClr>
                </a:solidFill>
                <a:latin typeface="Open Sans" pitchFamily="34" charset="0"/>
                <a:ea typeface="Open Sans" pitchFamily="34" charset="0"/>
                <a:cs typeface="Open Sans" pitchFamily="34" charset="0"/>
              </a:rPr>
              <a:t>Building a portfolio with zero pre-COVID legacy </a:t>
            </a:r>
            <a:r>
              <a:rPr lang="es-CO" altLang="es-CO" sz="1200">
                <a:solidFill>
                  <a:schemeClr val="tx1">
                    <a:lumMod val="95000"/>
                    <a:lumOff val="5000"/>
                  </a:schemeClr>
                </a:solidFill>
                <a:latin typeface="Open Sans" pitchFamily="34" charset="0"/>
                <a:ea typeface="Open Sans" pitchFamily="34" charset="0"/>
                <a:cs typeface="Open Sans" pitchFamily="34" charset="0"/>
              </a:rPr>
              <a:t>while others are in “portfolio triage” </a:t>
            </a:r>
          </a:p>
          <a:p>
            <a:pPr>
              <a:lnSpc>
                <a:spcPct val="150000"/>
              </a:lnSpc>
            </a:pPr>
            <a:r>
              <a:rPr lang="en-US" sz="1200" b="1" dirty="0">
                <a:solidFill>
                  <a:schemeClr val="tx1">
                    <a:lumMod val="95000"/>
                    <a:lumOff val="5000"/>
                  </a:schemeClr>
                </a:solidFill>
                <a:latin typeface="Open Sans" pitchFamily="34" charset="0"/>
                <a:ea typeface="Open Sans" pitchFamily="34" charset="0"/>
                <a:cs typeface="Open Sans" pitchFamily="34" charset="0"/>
              </a:rPr>
              <a:t>Adjusted investment strategy </a:t>
            </a:r>
            <a:r>
              <a:rPr lang="en-US" sz="1200" dirty="0">
                <a:solidFill>
                  <a:schemeClr val="tx1">
                    <a:lumMod val="95000"/>
                    <a:lumOff val="5000"/>
                  </a:schemeClr>
                </a:solidFill>
                <a:latin typeface="Open Sans" pitchFamily="34" charset="0"/>
                <a:ea typeface="Open Sans" pitchFamily="34" charset="0"/>
                <a:cs typeface="Open Sans" pitchFamily="34" charset="0"/>
              </a:rPr>
              <a:t>to capitalize on opportunities and trends accelerated by Corona</a:t>
            </a:r>
          </a:p>
          <a:p>
            <a:pPr>
              <a:lnSpc>
                <a:spcPct val="150000"/>
              </a:lnSpc>
            </a:pPr>
            <a:r>
              <a:rPr lang="en-US" sz="1200" b="1" dirty="0">
                <a:solidFill>
                  <a:schemeClr val="tx1">
                    <a:lumMod val="95000"/>
                    <a:lumOff val="5000"/>
                  </a:schemeClr>
                </a:solidFill>
                <a:latin typeface="Open Sans" pitchFamily="34" charset="0"/>
                <a:ea typeface="Open Sans" pitchFamily="34" charset="0"/>
                <a:cs typeface="Open Sans" pitchFamily="34" charset="0"/>
              </a:rPr>
              <a:t>Our brand and value add DNA</a:t>
            </a:r>
            <a:r>
              <a:rPr lang="en-US" sz="1200" dirty="0">
                <a:solidFill>
                  <a:schemeClr val="tx1">
                    <a:lumMod val="95000"/>
                    <a:lumOff val="5000"/>
                  </a:schemeClr>
                </a:solidFill>
                <a:latin typeface="Open Sans" pitchFamily="34" charset="0"/>
                <a:ea typeface="Open Sans" pitchFamily="34" charset="0"/>
                <a:cs typeface="Open Sans" pitchFamily="34" charset="0"/>
              </a:rPr>
              <a:t> is more critical to founders than ever before</a:t>
            </a:r>
            <a:endParaRPr lang="en-US" sz="1200" b="1" dirty="0">
              <a:solidFill>
                <a:schemeClr val="tx1">
                  <a:lumMod val="95000"/>
                  <a:lumOff val="5000"/>
                </a:schemeClr>
              </a:solidFill>
              <a:latin typeface="Open Sans" pitchFamily="34" charset="0"/>
              <a:ea typeface="Open Sans" pitchFamily="34" charset="0"/>
              <a:cs typeface="Open Sans" pitchFamily="34" charset="0"/>
            </a:endParaRPr>
          </a:p>
        </p:txBody>
      </p:sp>
      <p:sp>
        <p:nvSpPr>
          <p:cNvPr id="22" name="CuadroTexto 25">
            <a:extLst>
              <a:ext uri="{FF2B5EF4-FFF2-40B4-BE49-F238E27FC236}">
                <a16:creationId xmlns:a16="http://schemas.microsoft.com/office/drawing/2014/main" id="{BC7401ED-1A6D-044E-AF2A-C74BFD66C5FF}"/>
              </a:ext>
            </a:extLst>
          </p:cNvPr>
          <p:cNvSpPr txBox="1">
            <a:spLocks noChangeArrowheads="1"/>
          </p:cNvSpPr>
          <p:nvPr/>
        </p:nvSpPr>
        <p:spPr bwMode="auto">
          <a:xfrm>
            <a:off x="1582956" y="2370468"/>
            <a:ext cx="39486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200" b="1">
                <a:latin typeface="Open Sans Extrabold" panose="020B0606030504020204" pitchFamily="34" charset="0"/>
              </a:rPr>
              <a:t>“NEW NORMAL” MARKET CONDITIONS…</a:t>
            </a:r>
          </a:p>
        </p:txBody>
      </p:sp>
      <p:sp>
        <p:nvSpPr>
          <p:cNvPr id="23" name="CuadroTexto 25">
            <a:extLst>
              <a:ext uri="{FF2B5EF4-FFF2-40B4-BE49-F238E27FC236}">
                <a16:creationId xmlns:a16="http://schemas.microsoft.com/office/drawing/2014/main" id="{BDBDCB7A-04FE-554C-AACE-ED2E70972B02}"/>
              </a:ext>
            </a:extLst>
          </p:cNvPr>
          <p:cNvSpPr txBox="1">
            <a:spLocks noChangeArrowheads="1"/>
          </p:cNvSpPr>
          <p:nvPr/>
        </p:nvSpPr>
        <p:spPr bwMode="auto">
          <a:xfrm>
            <a:off x="7000779" y="2254960"/>
            <a:ext cx="39359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s-CO" altLang="es-CO" sz="1200" b="1">
                <a:latin typeface="Open Sans Extrabold" panose="020B0606030504020204" pitchFamily="34" charset="0"/>
              </a:rPr>
              <a:t>… HANACO UNIQUELY POSITIONED TO CAPITALIZE ON </a:t>
            </a:r>
          </a:p>
        </p:txBody>
      </p:sp>
      <p:sp>
        <p:nvSpPr>
          <p:cNvPr id="24" name="CuadroTexto 25">
            <a:extLst>
              <a:ext uri="{FF2B5EF4-FFF2-40B4-BE49-F238E27FC236}">
                <a16:creationId xmlns:a16="http://schemas.microsoft.com/office/drawing/2014/main" id="{BF71BF0D-AB9D-904E-9FFB-8BEDB6D14483}"/>
              </a:ext>
            </a:extLst>
          </p:cNvPr>
          <p:cNvSpPr txBox="1">
            <a:spLocks noChangeArrowheads="1"/>
          </p:cNvSpPr>
          <p:nvPr/>
        </p:nvSpPr>
        <p:spPr bwMode="auto">
          <a:xfrm>
            <a:off x="3650503" y="5568935"/>
            <a:ext cx="485843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None/>
            </a:pPr>
            <a:r>
              <a:rPr lang="en-US" altLang="en-US" sz="1100" b="1" dirty="0">
                <a:solidFill>
                  <a:schemeClr val="bg1">
                    <a:lumMod val="50000"/>
                  </a:schemeClr>
                </a:solidFill>
                <a:latin typeface="Open Sans" pitchFamily="34" charset="0"/>
              </a:rPr>
              <a:t>Launching Hanaco Ventures II in the new market conditions is an </a:t>
            </a:r>
            <a:r>
              <a:rPr lang="en-US" altLang="en-US" sz="1100" b="1" dirty="0">
                <a:solidFill>
                  <a:srgbClr val="B59E60"/>
                </a:solidFill>
                <a:latin typeface="Open Sans" pitchFamily="34" charset="0"/>
              </a:rPr>
              <a:t>amazing opportunity </a:t>
            </a:r>
            <a:r>
              <a:rPr lang="en-US" altLang="en-US" sz="1100" b="1" dirty="0">
                <a:solidFill>
                  <a:schemeClr val="bg1">
                    <a:lumMod val="50000"/>
                  </a:schemeClr>
                </a:solidFill>
                <a:latin typeface="Open Sans" pitchFamily="34" charset="0"/>
              </a:rPr>
              <a:t>to be extremely selective and leverage our brand as we build our new portfolio</a:t>
            </a:r>
          </a:p>
        </p:txBody>
      </p:sp>
      <p:cxnSp>
        <p:nvCxnSpPr>
          <p:cNvPr id="12" name="Conector recto de flecha 11">
            <a:extLst>
              <a:ext uri="{FF2B5EF4-FFF2-40B4-BE49-F238E27FC236}">
                <a16:creationId xmlns:a16="http://schemas.microsoft.com/office/drawing/2014/main" id="{E01DDC9A-392B-4FD7-9272-3F17DA1C8162}"/>
              </a:ext>
            </a:extLst>
          </p:cNvPr>
          <p:cNvCxnSpPr>
            <a:cxnSpLocks/>
          </p:cNvCxnSpPr>
          <p:nvPr/>
        </p:nvCxnSpPr>
        <p:spPr>
          <a:xfrm>
            <a:off x="1104778" y="3049458"/>
            <a:ext cx="308399" cy="0"/>
          </a:xfrm>
          <a:prstGeom prst="straightConnector1">
            <a:avLst/>
          </a:prstGeom>
          <a:ln w="12700">
            <a:solidFill>
              <a:srgbClr val="B59E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3BA5006D-45A5-4B5F-95F5-3A98B45D8FDC}"/>
              </a:ext>
            </a:extLst>
          </p:cNvPr>
          <p:cNvCxnSpPr>
            <a:cxnSpLocks/>
          </p:cNvCxnSpPr>
          <p:nvPr/>
        </p:nvCxnSpPr>
        <p:spPr>
          <a:xfrm>
            <a:off x="1107574" y="3856200"/>
            <a:ext cx="308399" cy="0"/>
          </a:xfrm>
          <a:prstGeom prst="straightConnector1">
            <a:avLst/>
          </a:prstGeom>
          <a:ln w="12700">
            <a:solidFill>
              <a:srgbClr val="B59E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26CABDB1-6857-437A-9F2B-04C2AFAC6583}"/>
              </a:ext>
            </a:extLst>
          </p:cNvPr>
          <p:cNvCxnSpPr>
            <a:cxnSpLocks/>
          </p:cNvCxnSpPr>
          <p:nvPr/>
        </p:nvCxnSpPr>
        <p:spPr>
          <a:xfrm>
            <a:off x="1104778" y="4411271"/>
            <a:ext cx="308399" cy="0"/>
          </a:xfrm>
          <a:prstGeom prst="straightConnector1">
            <a:avLst/>
          </a:prstGeom>
          <a:ln w="12700">
            <a:solidFill>
              <a:srgbClr val="B59E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3324033C-353A-4F32-9489-4A30F1502878}"/>
              </a:ext>
            </a:extLst>
          </p:cNvPr>
          <p:cNvCxnSpPr>
            <a:cxnSpLocks/>
          </p:cNvCxnSpPr>
          <p:nvPr/>
        </p:nvCxnSpPr>
        <p:spPr>
          <a:xfrm>
            <a:off x="1107574" y="4696497"/>
            <a:ext cx="308399" cy="0"/>
          </a:xfrm>
          <a:prstGeom prst="straightConnector1">
            <a:avLst/>
          </a:prstGeom>
          <a:ln w="12700">
            <a:solidFill>
              <a:srgbClr val="B59E6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8F18542E-4290-4CA7-B988-8928806F735B}"/>
              </a:ext>
            </a:extLst>
          </p:cNvPr>
          <p:cNvCxnSpPr>
            <a:cxnSpLocks/>
          </p:cNvCxnSpPr>
          <p:nvPr/>
        </p:nvCxnSpPr>
        <p:spPr>
          <a:xfrm>
            <a:off x="6569812" y="3042330"/>
            <a:ext cx="308399" cy="0"/>
          </a:xfrm>
          <a:prstGeom prst="straightConnector1">
            <a:avLst/>
          </a:prstGeom>
          <a:ln w="12700">
            <a:solidFill>
              <a:srgbClr val="B59E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3C767AF1-D352-4CB9-8D48-7A791D7451BD}"/>
              </a:ext>
            </a:extLst>
          </p:cNvPr>
          <p:cNvCxnSpPr>
            <a:cxnSpLocks/>
          </p:cNvCxnSpPr>
          <p:nvPr/>
        </p:nvCxnSpPr>
        <p:spPr>
          <a:xfrm>
            <a:off x="6569812" y="3572234"/>
            <a:ext cx="308399" cy="0"/>
          </a:xfrm>
          <a:prstGeom prst="straightConnector1">
            <a:avLst/>
          </a:prstGeom>
          <a:ln w="12700">
            <a:solidFill>
              <a:srgbClr val="B59E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1C0AC7E8-CB84-4374-BDBA-7D9DCAD0E188}"/>
              </a:ext>
            </a:extLst>
          </p:cNvPr>
          <p:cNvCxnSpPr>
            <a:cxnSpLocks/>
          </p:cNvCxnSpPr>
          <p:nvPr/>
        </p:nvCxnSpPr>
        <p:spPr>
          <a:xfrm>
            <a:off x="6569812" y="4117519"/>
            <a:ext cx="308399" cy="0"/>
          </a:xfrm>
          <a:prstGeom prst="straightConnector1">
            <a:avLst/>
          </a:prstGeom>
          <a:ln w="12700">
            <a:solidFill>
              <a:srgbClr val="B59E60"/>
            </a:solidFill>
            <a:tailEnd type="triangle"/>
          </a:ln>
        </p:spPr>
        <p:style>
          <a:lnRef idx="1">
            <a:schemeClr val="accent1"/>
          </a:lnRef>
          <a:fillRef idx="0">
            <a:schemeClr val="accent1"/>
          </a:fillRef>
          <a:effectRef idx="0">
            <a:schemeClr val="accent1"/>
          </a:effectRef>
          <a:fontRef idx="minor">
            <a:schemeClr val="tx1"/>
          </a:fontRef>
        </p:style>
      </p:cxnSp>
      <p:sp>
        <p:nvSpPr>
          <p:cNvPr id="15" name="Rectángulo: esquinas redondeadas 14">
            <a:extLst>
              <a:ext uri="{FF2B5EF4-FFF2-40B4-BE49-F238E27FC236}">
                <a16:creationId xmlns:a16="http://schemas.microsoft.com/office/drawing/2014/main" id="{C930CDDE-FF3F-4C14-A3BC-EFFD1DD89C42}"/>
              </a:ext>
            </a:extLst>
          </p:cNvPr>
          <p:cNvSpPr/>
          <p:nvPr/>
        </p:nvSpPr>
        <p:spPr>
          <a:xfrm>
            <a:off x="1582956" y="2700894"/>
            <a:ext cx="3948640" cy="45719"/>
          </a:xfrm>
          <a:prstGeom prst="roundRect">
            <a:avLst>
              <a:gd name="adj" fmla="val 34233"/>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esquinas redondeadas 30">
            <a:extLst>
              <a:ext uri="{FF2B5EF4-FFF2-40B4-BE49-F238E27FC236}">
                <a16:creationId xmlns:a16="http://schemas.microsoft.com/office/drawing/2014/main" id="{091FCAC0-B871-448E-8033-4FE4CB986E0D}"/>
              </a:ext>
            </a:extLst>
          </p:cNvPr>
          <p:cNvSpPr/>
          <p:nvPr/>
        </p:nvSpPr>
        <p:spPr>
          <a:xfrm>
            <a:off x="7000779" y="2693766"/>
            <a:ext cx="3948640" cy="45719"/>
          </a:xfrm>
          <a:prstGeom prst="roundRect">
            <a:avLst>
              <a:gd name="adj" fmla="val 34233"/>
            </a:avLst>
          </a:prstGeom>
          <a:solidFill>
            <a:srgbClr val="B59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3" name="Conector recto de flecha 29">
            <a:extLst>
              <a:ext uri="{FF2B5EF4-FFF2-40B4-BE49-F238E27FC236}">
                <a16:creationId xmlns:a16="http://schemas.microsoft.com/office/drawing/2014/main" id="{F7A38749-C0CB-CF4E-9077-FC693EAF4DA0}"/>
              </a:ext>
            </a:extLst>
          </p:cNvPr>
          <p:cNvCxnSpPr>
            <a:cxnSpLocks/>
          </p:cNvCxnSpPr>
          <p:nvPr/>
        </p:nvCxnSpPr>
        <p:spPr>
          <a:xfrm>
            <a:off x="6569812" y="4664047"/>
            <a:ext cx="308399" cy="0"/>
          </a:xfrm>
          <a:prstGeom prst="straightConnector1">
            <a:avLst/>
          </a:prstGeom>
          <a:ln w="12700">
            <a:solidFill>
              <a:srgbClr val="B59E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030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63510</TotalTime>
  <Words>3547</Words>
  <Application>Microsoft Macintosh PowerPoint</Application>
  <PresentationFormat>Widescreen</PresentationFormat>
  <Paragraphs>783</Paragraphs>
  <Slides>28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Calibri</vt:lpstr>
      <vt:lpstr>Calibri Light</vt:lpstr>
      <vt:lpstr>Open Sans</vt:lpstr>
      <vt:lpstr>Open Sans Extrabold</vt:lpstr>
      <vt:lpstr>Open Sans Extrabold</vt:lpstr>
      <vt:lpstr>Open Sans Light</vt:lpstr>
      <vt:lpstr>Open Sans SemiBold</vt:lpstr>
      <vt:lpstr>Open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&amp; STRATEGIC INVESTORS COINVEST AND FOLLOW-ON  TO HANACO LED ROUNDS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Hanaco</dc:title>
  <dc:creator>Microsoft Office User</dc:creator>
  <cp:lastModifiedBy>Oren Charnoff</cp:lastModifiedBy>
  <cp:revision>367</cp:revision>
  <cp:lastPrinted>2019-09-26T03:25:50Z</cp:lastPrinted>
  <dcterms:created xsi:type="dcterms:W3CDTF">2019-07-15T21:06:42Z</dcterms:created>
  <dcterms:modified xsi:type="dcterms:W3CDTF">2020-07-20T19:28:43Z</dcterms:modified>
</cp:coreProperties>
</file>