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86" r:id="rId1"/>
  </p:sldMasterIdLst>
  <p:sldIdLst>
    <p:sldId id="256" r:id="rId2"/>
  </p:sldIdLst>
  <p:sldSz cx="25199975" cy="35999738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6">
          <p15:clr>
            <a:srgbClr val="A4A3A4"/>
          </p15:clr>
        </p15:guide>
        <p15:guide id="2" pos="79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737"/>
    <a:srgbClr val="D00000"/>
    <a:srgbClr val="FF2D2D"/>
    <a:srgbClr val="FF6600"/>
    <a:srgbClr val="CC00CC"/>
    <a:srgbClr val="FF0066"/>
    <a:srgbClr val="BDC7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סגנון בהיר 2 - הדגשה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סגנון בהיר 2 - הדגשה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סגנון בהיר 2 - הדגשה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EBBBCC-DAD2-459C-BE2E-F6DE35CF9A28}" styleName="סגנון כהה 2 - הדגשה 3/הדגשה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סגנון כהה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סגנון כהה 2 - הדגשה 5/הדגשה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סגנון כהה 2 - הדגשה 1/הדגשה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סגנון ביניים 2 - הדגשה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סגנון ביניים 1 - הדגשה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סגנון בהיר 1 - הדגשה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סגנון בהיר 1 - הדגשה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9631B5-78F2-41C9-869B-9F39066F8104}" styleName="סגנון ביניים 3 - הדגשה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סגנון ערכת נושא 2 - הדגשה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סגנון כהה 1 - הדגשה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סגנון כהה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07" autoAdjust="0"/>
    <p:restoredTop sz="99675" autoAdjust="0"/>
  </p:normalViewPr>
  <p:slideViewPr>
    <p:cSldViewPr>
      <p:cViewPr varScale="1">
        <p:scale>
          <a:sx n="22" d="100"/>
          <a:sy n="22" d="100"/>
        </p:scale>
        <p:origin x="1788" y="144"/>
      </p:cViewPr>
      <p:guideLst>
        <p:guide orient="horz" pos="11346"/>
        <p:guide pos="793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4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Israel\&#1512;&#1508;&#1493;&#1488;&#1492;\&#1502;&#1495;&#1511;&#1512;&#1497;&#1501;%20&#1493;&#1502;&#1488;&#1502;&#1512;&#1497;&#1501;\&#1512;&#1508;&#1493;&#1488;&#1492;%20&#1502;&#1513;&#1500;&#1497;&#1502;&#1492;%20CIPN\&#1504;&#1493;&#1497;&#1512;&#1493;&#1508;&#1514;&#1497;&#1492;%20&#1511;&#1489;&#1493;&#1510;&#1514;%20&#1489;&#1511;&#1493;&#1512;&#1514;.xlsx%20&#1500;&#1500;&#1488;%20&#1504;&#1514;&#1493;&#1504;&#1497;&#1501;%20&#1502;&#1494;&#1492;&#1497;&#1501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Israel\&#1512;&#1508;&#1493;&#1488;&#1492;\&#1502;&#1495;&#1511;&#1512;&#1497;&#1501;%20&#1493;&#1502;&#1488;&#1502;&#1512;&#1497;&#1501;\&#1512;&#1508;&#1493;&#1488;&#1492;%20&#1502;&#1513;&#1500;&#1497;&#1502;&#1492;%20CIPN\&#1504;&#1493;&#1497;&#1512;&#1493;&#1508;&#1514;&#1497;&#1492;%20&#1511;&#1489;&#1493;&#1510;&#1514;%20&#1489;&#1511;&#1493;&#1512;&#1514;.xlsx%20&#1500;&#1500;&#1488;%20&#1504;&#1514;&#1493;&#1504;&#1497;&#1501;%20&#1502;&#1494;&#1492;&#1497;&#1501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Israel\&#1512;&#1508;&#1493;&#1488;&#1492;\&#1502;&#1495;&#1511;&#1512;&#1497;&#1501;%20&#1493;&#1502;&#1488;&#1502;&#1512;&#1497;&#1501;\&#1512;&#1508;&#1493;&#1488;&#1492;%20&#1502;&#1513;&#1500;&#1497;&#1502;&#1492;%20CIPN\&#1504;&#1493;&#1497;&#1512;&#1493;&#1508;&#1514;&#1497;&#1492;%20&#1511;&#1489;&#1493;&#1510;&#1514;%20&#1489;&#1511;&#1493;&#1512;&#1514;.xlsx%20&#1500;&#1500;&#1488;%20&#1504;&#1514;&#1493;&#1504;&#1497;&#1501;%20&#1502;&#1494;&#1492;&#1497;&#1501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36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FACT-Tax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GRAPHS!$B$1</c:f>
              <c:strCache>
                <c:ptCount val="1"/>
                <c:pt idx="0">
                  <c:v>Intervention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numRef>
              <c:f>GRAPHS!$A$2:$A$4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9</c:v>
                </c:pt>
              </c:numCache>
            </c:numRef>
          </c:cat>
          <c:val>
            <c:numRef>
              <c:f>GRAPHS!$B$2:$B$4</c:f>
              <c:numCache>
                <c:formatCode>General</c:formatCode>
                <c:ptCount val="3"/>
                <c:pt idx="0">
                  <c:v>16.600000000000001</c:v>
                </c:pt>
                <c:pt idx="1">
                  <c:v>12.3</c:v>
                </c:pt>
                <c:pt idx="2">
                  <c:v>19.2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8A1-454D-8D83-276E078C4447}"/>
            </c:ext>
          </c:extLst>
        </c:ser>
        <c:ser>
          <c:idx val="1"/>
          <c:order val="1"/>
          <c:tx>
            <c:strRef>
              <c:f>GRAPHS!$C$1</c:f>
              <c:strCache>
                <c:ptCount val="1"/>
                <c:pt idx="0">
                  <c:v>Control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numRef>
              <c:f>GRAPHS!$A$2:$A$4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9</c:v>
                </c:pt>
              </c:numCache>
            </c:numRef>
          </c:cat>
          <c:val>
            <c:numRef>
              <c:f>GRAPHS!$C$2:$C$4</c:f>
              <c:numCache>
                <c:formatCode>General</c:formatCode>
                <c:ptCount val="3"/>
                <c:pt idx="0">
                  <c:v>23.2</c:v>
                </c:pt>
                <c:pt idx="1">
                  <c:v>26.8</c:v>
                </c:pt>
                <c:pt idx="2">
                  <c:v>25.1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8A1-454D-8D83-276E078C44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2938224"/>
        <c:axId val="239474592"/>
      </c:lineChart>
      <c:catAx>
        <c:axId val="1829382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Weeks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8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e-I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239474592"/>
        <c:crosses val="autoZero"/>
        <c:auto val="1"/>
        <c:lblAlgn val="ctr"/>
        <c:lblOffset val="100"/>
        <c:noMultiLvlLbl val="0"/>
      </c:catAx>
      <c:valAx>
        <c:axId val="2394745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18293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2800"/>
      </a:pPr>
      <a:endParaRPr lang="he-I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36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EORTC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GRAPHS!$B$6</c:f>
              <c:strCache>
                <c:ptCount val="1"/>
                <c:pt idx="0">
                  <c:v>Intervention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numRef>
              <c:f>GRAPHS!$A$7:$A$9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9</c:v>
                </c:pt>
              </c:numCache>
            </c:numRef>
          </c:cat>
          <c:val>
            <c:numRef>
              <c:f>GRAPHS!$B$7:$B$9</c:f>
              <c:numCache>
                <c:formatCode>General</c:formatCode>
                <c:ptCount val="3"/>
                <c:pt idx="0">
                  <c:v>66.900000000000006</c:v>
                </c:pt>
                <c:pt idx="1">
                  <c:v>52.1</c:v>
                </c:pt>
                <c:pt idx="2">
                  <c:v>64.8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B80-48A2-A0D6-C0B1F843069F}"/>
            </c:ext>
          </c:extLst>
        </c:ser>
        <c:ser>
          <c:idx val="1"/>
          <c:order val="1"/>
          <c:tx>
            <c:strRef>
              <c:f>GRAPHS!$C$6</c:f>
              <c:strCache>
                <c:ptCount val="1"/>
                <c:pt idx="0">
                  <c:v>Control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numRef>
              <c:f>GRAPHS!$A$7:$A$9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9</c:v>
                </c:pt>
              </c:numCache>
            </c:numRef>
          </c:cat>
          <c:val>
            <c:numRef>
              <c:f>GRAPHS!$C$7:$C$9</c:f>
              <c:numCache>
                <c:formatCode>General</c:formatCode>
                <c:ptCount val="3"/>
                <c:pt idx="0">
                  <c:v>66</c:v>
                </c:pt>
                <c:pt idx="1">
                  <c:v>66.900000000000006</c:v>
                </c:pt>
                <c:pt idx="2">
                  <c:v>63.9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B80-48A2-A0D6-C0B1F84306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9349144"/>
        <c:axId val="240141680"/>
      </c:lineChart>
      <c:catAx>
        <c:axId val="2393491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Weeks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8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e-I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240141680"/>
        <c:crosses val="autoZero"/>
        <c:auto val="1"/>
        <c:lblAlgn val="ctr"/>
        <c:lblOffset val="100"/>
        <c:noMultiLvlLbl val="0"/>
      </c:catAx>
      <c:valAx>
        <c:axId val="240141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239349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2800"/>
      </a:pPr>
      <a:endParaRPr lang="he-I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36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von-Frey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GRAPHS!$B$11</c:f>
              <c:strCache>
                <c:ptCount val="1"/>
                <c:pt idx="0">
                  <c:v>Intervention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numRef>
              <c:f>GRAPHS!$A$12:$A$14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9</c:v>
                </c:pt>
              </c:numCache>
            </c:numRef>
          </c:cat>
          <c:val>
            <c:numRef>
              <c:f>GRAPHS!$B$12:$B$14</c:f>
              <c:numCache>
                <c:formatCode>General</c:formatCode>
                <c:ptCount val="3"/>
                <c:pt idx="0">
                  <c:v>1.4</c:v>
                </c:pt>
                <c:pt idx="1">
                  <c:v>1.3</c:v>
                </c:pt>
                <c:pt idx="2">
                  <c:v>0.8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3F1-4B4E-B2CD-0D97230308B7}"/>
            </c:ext>
          </c:extLst>
        </c:ser>
        <c:ser>
          <c:idx val="1"/>
          <c:order val="1"/>
          <c:tx>
            <c:strRef>
              <c:f>GRAPHS!$C$11</c:f>
              <c:strCache>
                <c:ptCount val="1"/>
                <c:pt idx="0">
                  <c:v>Control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numRef>
              <c:f>GRAPHS!$A$12:$A$14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9</c:v>
                </c:pt>
              </c:numCache>
            </c:numRef>
          </c:cat>
          <c:val>
            <c:numRef>
              <c:f>GRAPHS!$C$12:$C$14</c:f>
              <c:numCache>
                <c:formatCode>General</c:formatCode>
                <c:ptCount val="3"/>
                <c:pt idx="0">
                  <c:v>0.8</c:v>
                </c:pt>
                <c:pt idx="1">
                  <c:v>2.2999999999999998</c:v>
                </c:pt>
                <c:pt idx="2">
                  <c:v>1.4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3F1-4B4E-B2CD-0D97230308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564456"/>
        <c:axId val="182025616"/>
      </c:lineChart>
      <c:catAx>
        <c:axId val="1835644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Weeks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8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e-I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182025616"/>
        <c:crosses val="autoZero"/>
        <c:auto val="1"/>
        <c:lblAlgn val="ctr"/>
        <c:lblOffset val="100"/>
        <c:noMultiLvlLbl val="0"/>
      </c:catAx>
      <c:valAx>
        <c:axId val="1820256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183564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2800"/>
      </a:pPr>
      <a:endParaRPr lang="he-I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A24205-B365-413A-AF30-D8C61ECEAC3D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rtl="1"/>
          <a:endParaRPr lang="he-IL"/>
        </a:p>
      </dgm:t>
    </dgm:pt>
    <dgm:pt modelId="{ED8BDF83-2D4C-4667-B292-B8CD3603EF5B}">
      <dgm:prSet phldrT="[טקסט]" phldr="1"/>
      <dgm:spPr/>
      <dgm:t>
        <a:bodyPr/>
        <a:lstStyle/>
        <a:p>
          <a:pPr rtl="1"/>
          <a:endParaRPr lang="he-IL"/>
        </a:p>
      </dgm:t>
    </dgm:pt>
    <dgm:pt modelId="{19326AB2-9E23-4A29-999D-8A3BB652F107}" type="parTrans" cxnId="{65E53A0E-166B-42EC-B9A3-4D138008F210}">
      <dgm:prSet/>
      <dgm:spPr/>
      <dgm:t>
        <a:bodyPr/>
        <a:lstStyle/>
        <a:p>
          <a:pPr rtl="1"/>
          <a:endParaRPr lang="he-IL"/>
        </a:p>
      </dgm:t>
    </dgm:pt>
    <dgm:pt modelId="{5BBF9194-C2E1-4819-9031-EB4BDFB50BEB}" type="sibTrans" cxnId="{65E53A0E-166B-42EC-B9A3-4D138008F210}">
      <dgm:prSet/>
      <dgm:spPr/>
      <dgm:t>
        <a:bodyPr/>
        <a:lstStyle/>
        <a:p>
          <a:pPr rtl="1"/>
          <a:endParaRPr lang="he-IL"/>
        </a:p>
      </dgm:t>
    </dgm:pt>
    <dgm:pt modelId="{66A9C030-1ECF-433E-8C3C-1B29AA4C77D9}">
      <dgm:prSet phldrT="[טקסט]" phldr="1"/>
      <dgm:spPr/>
      <dgm:t>
        <a:bodyPr/>
        <a:lstStyle/>
        <a:p>
          <a:pPr rtl="1"/>
          <a:endParaRPr lang="he-IL"/>
        </a:p>
      </dgm:t>
    </dgm:pt>
    <dgm:pt modelId="{BFE0B297-B4DE-439A-8A86-9847CCBAD7D5}" type="parTrans" cxnId="{DE8772F0-C97E-4285-B320-C5CAF1144226}">
      <dgm:prSet/>
      <dgm:spPr/>
      <dgm:t>
        <a:bodyPr/>
        <a:lstStyle/>
        <a:p>
          <a:pPr rtl="1"/>
          <a:endParaRPr lang="he-IL"/>
        </a:p>
      </dgm:t>
    </dgm:pt>
    <dgm:pt modelId="{17AB18AB-8576-42FA-97A1-47F969420659}" type="sibTrans" cxnId="{DE8772F0-C97E-4285-B320-C5CAF1144226}">
      <dgm:prSet/>
      <dgm:spPr/>
      <dgm:t>
        <a:bodyPr/>
        <a:lstStyle/>
        <a:p>
          <a:pPr rtl="1"/>
          <a:endParaRPr lang="he-IL"/>
        </a:p>
      </dgm:t>
    </dgm:pt>
    <dgm:pt modelId="{A838BDD7-37A3-4215-9362-EF02E99AF996}">
      <dgm:prSet/>
      <dgm:spPr/>
      <dgm:t>
        <a:bodyPr/>
        <a:lstStyle/>
        <a:p>
          <a:pPr rtl="1"/>
          <a:endParaRPr lang="he-IL"/>
        </a:p>
      </dgm:t>
    </dgm:pt>
    <dgm:pt modelId="{C08A1D65-B464-41FA-B08C-D34A7B304E89}" type="parTrans" cxnId="{C3A83BC4-368A-4B5E-80A2-C5953670726A}">
      <dgm:prSet/>
      <dgm:spPr/>
      <dgm:t>
        <a:bodyPr/>
        <a:lstStyle/>
        <a:p>
          <a:pPr rtl="1"/>
          <a:endParaRPr lang="he-IL"/>
        </a:p>
      </dgm:t>
    </dgm:pt>
    <dgm:pt modelId="{37AF87EF-A82C-4A83-8C05-5BA969FE68D8}" type="sibTrans" cxnId="{C3A83BC4-368A-4B5E-80A2-C5953670726A}">
      <dgm:prSet/>
      <dgm:spPr/>
      <dgm:t>
        <a:bodyPr/>
        <a:lstStyle/>
        <a:p>
          <a:pPr rtl="1"/>
          <a:endParaRPr lang="he-IL"/>
        </a:p>
      </dgm:t>
    </dgm:pt>
    <dgm:pt modelId="{C1DFC2D0-8A05-40AB-8946-ED2A5520C2CC}">
      <dgm:prSet/>
      <dgm:spPr/>
      <dgm:t>
        <a:bodyPr/>
        <a:lstStyle/>
        <a:p>
          <a:pPr rtl="1"/>
          <a:endParaRPr lang="he-IL"/>
        </a:p>
      </dgm:t>
    </dgm:pt>
    <dgm:pt modelId="{3C55D3AB-AEA7-46B8-9982-0BEB2946DC1D}" type="parTrans" cxnId="{259B6220-F3A3-4143-93B0-E33BDF85F185}">
      <dgm:prSet/>
      <dgm:spPr/>
      <dgm:t>
        <a:bodyPr/>
        <a:lstStyle/>
        <a:p>
          <a:pPr rtl="1"/>
          <a:endParaRPr lang="he-IL"/>
        </a:p>
      </dgm:t>
    </dgm:pt>
    <dgm:pt modelId="{E4687721-BCDC-49C6-A675-492308517F96}" type="sibTrans" cxnId="{259B6220-F3A3-4143-93B0-E33BDF85F185}">
      <dgm:prSet/>
      <dgm:spPr/>
      <dgm:t>
        <a:bodyPr/>
        <a:lstStyle/>
        <a:p>
          <a:pPr rtl="1"/>
          <a:endParaRPr lang="he-IL"/>
        </a:p>
      </dgm:t>
    </dgm:pt>
    <dgm:pt modelId="{2CF86964-8888-457C-995C-A39F03340710}">
      <dgm:prSet/>
      <dgm:spPr/>
      <dgm:t>
        <a:bodyPr/>
        <a:lstStyle/>
        <a:p>
          <a:pPr rtl="1"/>
          <a:endParaRPr lang="he-IL"/>
        </a:p>
      </dgm:t>
    </dgm:pt>
    <dgm:pt modelId="{5496ABD7-ADBE-4591-A838-396F278AEF62}" type="parTrans" cxnId="{B522D77F-D2E0-423C-926F-DCD6E9BE7D70}">
      <dgm:prSet/>
      <dgm:spPr/>
      <dgm:t>
        <a:bodyPr/>
        <a:lstStyle/>
        <a:p>
          <a:pPr rtl="1"/>
          <a:endParaRPr lang="he-IL"/>
        </a:p>
      </dgm:t>
    </dgm:pt>
    <dgm:pt modelId="{F8AB65BD-F3BD-4376-9BA1-467D36139B43}" type="sibTrans" cxnId="{B522D77F-D2E0-423C-926F-DCD6E9BE7D70}">
      <dgm:prSet/>
      <dgm:spPr/>
      <dgm:t>
        <a:bodyPr/>
        <a:lstStyle/>
        <a:p>
          <a:pPr rtl="1"/>
          <a:endParaRPr lang="he-IL"/>
        </a:p>
      </dgm:t>
    </dgm:pt>
    <dgm:pt modelId="{9B02E978-B86F-448E-ABB9-13DCA904B281}">
      <dgm:prSet/>
      <dgm:spPr/>
      <dgm:t>
        <a:bodyPr/>
        <a:lstStyle/>
        <a:p>
          <a:pPr rtl="1"/>
          <a:endParaRPr lang="he-IL"/>
        </a:p>
      </dgm:t>
    </dgm:pt>
    <dgm:pt modelId="{E37A8BC6-099B-47A3-B64A-2690C7560974}" type="parTrans" cxnId="{3C03D66E-F48B-41EF-9D31-8956DDDFF75F}">
      <dgm:prSet/>
      <dgm:spPr/>
      <dgm:t>
        <a:bodyPr/>
        <a:lstStyle/>
        <a:p>
          <a:pPr rtl="1"/>
          <a:endParaRPr lang="he-IL"/>
        </a:p>
      </dgm:t>
    </dgm:pt>
    <dgm:pt modelId="{12524DE1-6943-43A2-A3A6-88D7BB8AEBFD}" type="sibTrans" cxnId="{3C03D66E-F48B-41EF-9D31-8956DDDFF75F}">
      <dgm:prSet/>
      <dgm:spPr/>
      <dgm:t>
        <a:bodyPr/>
        <a:lstStyle/>
        <a:p>
          <a:pPr rtl="1"/>
          <a:endParaRPr lang="he-IL"/>
        </a:p>
      </dgm:t>
    </dgm:pt>
    <dgm:pt modelId="{620892E6-9157-4855-A090-929EAD76A363}">
      <dgm:prSet phldrT="[טקסט]" phldr="1"/>
      <dgm:spPr/>
      <dgm:t>
        <a:bodyPr/>
        <a:lstStyle/>
        <a:p>
          <a:pPr rtl="1"/>
          <a:endParaRPr lang="he-IL" dirty="0"/>
        </a:p>
      </dgm:t>
    </dgm:pt>
    <dgm:pt modelId="{CE39F223-74F1-4193-8FD9-A96DD02E86BC}" type="sibTrans" cxnId="{A564F016-EB6B-43B6-B873-F0C42C6E665B}">
      <dgm:prSet/>
      <dgm:spPr/>
      <dgm:t>
        <a:bodyPr/>
        <a:lstStyle/>
        <a:p>
          <a:pPr rtl="1"/>
          <a:endParaRPr lang="he-IL"/>
        </a:p>
      </dgm:t>
    </dgm:pt>
    <dgm:pt modelId="{5CEA009F-A586-47B7-AAC0-E465BD960309}" type="parTrans" cxnId="{A564F016-EB6B-43B6-B873-F0C42C6E665B}">
      <dgm:prSet/>
      <dgm:spPr/>
      <dgm:t>
        <a:bodyPr/>
        <a:lstStyle/>
        <a:p>
          <a:pPr rtl="1"/>
          <a:endParaRPr lang="he-IL"/>
        </a:p>
      </dgm:t>
    </dgm:pt>
    <dgm:pt modelId="{56659F32-C254-4CEA-8DA5-46CE73547CE6}" type="pres">
      <dgm:prSet presAssocID="{3AA24205-B365-413A-AF30-D8C61ECEAC3D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pPr rtl="1"/>
          <a:endParaRPr lang="he-IL"/>
        </a:p>
      </dgm:t>
    </dgm:pt>
    <dgm:pt modelId="{88E463A2-20FE-426B-B6A0-340102A9CE37}" type="pres">
      <dgm:prSet presAssocID="{ED8BDF83-2D4C-4667-B292-B8CD3603EF5B}" presName="Accent1" presStyleCnt="0"/>
      <dgm:spPr/>
    </dgm:pt>
    <dgm:pt modelId="{0AA5D55A-3BA3-453B-84A4-AE41C49AEB09}" type="pres">
      <dgm:prSet presAssocID="{ED8BDF83-2D4C-4667-B292-B8CD3603EF5B}" presName="Accent" presStyleLbl="node1" presStyleIdx="0" presStyleCnt="7" custScaleX="58673" custScaleY="58673" custLinFactNeighborX="-58012" custLinFactNeighborY="-8680"/>
      <dgm:spPr/>
    </dgm:pt>
    <dgm:pt modelId="{E57DBA1F-8E30-41D3-A3A0-AC2C0B9BCA77}" type="pres">
      <dgm:prSet presAssocID="{ED8BDF83-2D4C-4667-B292-B8CD3603EF5B}" presName="Parent1" presStyleLbl="revTx" presStyleIdx="0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5165B2A-7AB8-48A6-A4B8-C8A8D4A28143}" type="pres">
      <dgm:prSet presAssocID="{620892E6-9157-4855-A090-929EAD76A363}" presName="Accent2" presStyleCnt="0"/>
      <dgm:spPr/>
    </dgm:pt>
    <dgm:pt modelId="{46DF3DCB-2C27-4ADA-B8E8-4941D53DF51E}" type="pres">
      <dgm:prSet presAssocID="{620892E6-9157-4855-A090-929EAD76A363}" presName="Accent" presStyleLbl="node1" presStyleIdx="1" presStyleCnt="7" custAng="18882835" custScaleX="70264" custScaleY="70264" custLinFactX="-70879" custLinFactNeighborX="-100000" custLinFactNeighborY="19476"/>
      <dgm:spPr/>
    </dgm:pt>
    <dgm:pt modelId="{A49C2722-370B-4E4B-AF3E-66D94BE1039B}" type="pres">
      <dgm:prSet presAssocID="{620892E6-9157-4855-A090-929EAD76A363}" presName="Parent2" presStyleLbl="revTx" presStyleIdx="1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1AEE71C-B1D8-4351-9AE4-C38E211138E9}" type="pres">
      <dgm:prSet presAssocID="{66A9C030-1ECF-433E-8C3C-1B29AA4C77D9}" presName="Accent3" presStyleCnt="0"/>
      <dgm:spPr/>
    </dgm:pt>
    <dgm:pt modelId="{D02E9A6E-6D4E-4411-8108-DAC1C2E7302D}" type="pres">
      <dgm:prSet presAssocID="{66A9C030-1ECF-433E-8C3C-1B29AA4C77D9}" presName="Accent" presStyleLbl="node1" presStyleIdx="2" presStyleCnt="7" custAng="2724551" custScaleX="113645" custScaleY="114463" custLinFactNeighborX="-71522" custLinFactNeighborY="59327"/>
      <dgm:spPr/>
    </dgm:pt>
    <dgm:pt modelId="{94011127-6E1D-4F9E-BA38-C53BB636A30E}" type="pres">
      <dgm:prSet presAssocID="{66A9C030-1ECF-433E-8C3C-1B29AA4C77D9}" presName="Parent3" presStyleLbl="revTx" presStyleIdx="2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14606F4-CAA1-4346-A57C-EC58B5D61F91}" type="pres">
      <dgm:prSet presAssocID="{A838BDD7-37A3-4215-9362-EF02E99AF996}" presName="Accent4" presStyleCnt="0"/>
      <dgm:spPr/>
    </dgm:pt>
    <dgm:pt modelId="{90A45C2D-3EB0-4542-9FC2-7C481FDC876E}" type="pres">
      <dgm:prSet presAssocID="{A838BDD7-37A3-4215-9362-EF02E99AF996}" presName="Accent" presStyleLbl="node1" presStyleIdx="3" presStyleCnt="7" custAng="18836117" custFlipHor="1" custScaleX="81281" custScaleY="81281" custLinFactX="-34439" custLinFactNeighborX="-100000" custLinFactNeighborY="72751"/>
      <dgm:spPr/>
    </dgm:pt>
    <dgm:pt modelId="{20540434-0FC6-473E-8E35-F362FB4306C8}" type="pres">
      <dgm:prSet presAssocID="{A838BDD7-37A3-4215-9362-EF02E99AF996}" presName="Parent4" presStyleLbl="revTx" presStyleIdx="3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2341813-A327-48A7-AC13-C8E6DE8429A4}" type="pres">
      <dgm:prSet presAssocID="{C1DFC2D0-8A05-40AB-8946-ED2A5520C2CC}" presName="Accent5" presStyleCnt="0"/>
      <dgm:spPr/>
    </dgm:pt>
    <dgm:pt modelId="{6EB69BA3-4F83-4B66-8C69-71A4B780F342}" type="pres">
      <dgm:prSet presAssocID="{C1DFC2D0-8A05-40AB-8946-ED2A5520C2CC}" presName="Accent" presStyleLbl="node1" presStyleIdx="4" presStyleCnt="7" custLinFactX="-12165" custLinFactY="95230" custLinFactNeighborX="-100000" custLinFactNeighborY="100000"/>
      <dgm:spPr/>
    </dgm:pt>
    <dgm:pt modelId="{EC62B76E-A6A6-4C6D-AA5B-1850697B20A1}" type="pres">
      <dgm:prSet presAssocID="{C1DFC2D0-8A05-40AB-8946-ED2A5520C2CC}" presName="Parent5" presStyleLbl="revTx" presStyleIdx="4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89CF545-5DDA-4150-8646-38BA06E7BA2F}" type="pres">
      <dgm:prSet presAssocID="{2CF86964-8888-457C-995C-A39F03340710}" presName="Accent6" presStyleCnt="0"/>
      <dgm:spPr/>
    </dgm:pt>
    <dgm:pt modelId="{9B13B9A2-E331-4734-9997-1E2CBD216593}" type="pres">
      <dgm:prSet presAssocID="{2CF86964-8888-457C-995C-A39F03340710}" presName="Accent" presStyleLbl="node1" presStyleIdx="5" presStyleCnt="7" custAng="18956671" custLinFactNeighborX="-7287" custLinFactNeighborY="48759"/>
      <dgm:spPr/>
    </dgm:pt>
    <dgm:pt modelId="{9CA14C9E-8FAE-48B4-93E1-D67D53305433}" type="pres">
      <dgm:prSet presAssocID="{2CF86964-8888-457C-995C-A39F03340710}" presName="Parent6" presStyleLbl="revTx" presStyleIdx="5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52FA2CC-6DA7-496B-9935-94C8B0E3A692}" type="pres">
      <dgm:prSet presAssocID="{9B02E978-B86F-448E-ABB9-13DCA904B281}" presName="Accent7" presStyleCnt="0"/>
      <dgm:spPr/>
    </dgm:pt>
    <dgm:pt modelId="{8012A8DF-08A3-43F3-BB54-427F353020E6}" type="pres">
      <dgm:prSet presAssocID="{9B02E978-B86F-448E-ABB9-13DCA904B281}" presName="Accent" presStyleLbl="node1" presStyleIdx="6" presStyleCnt="7"/>
      <dgm:spPr/>
    </dgm:pt>
    <dgm:pt modelId="{F5EECF7D-DC9B-4E38-A787-79807ABACB93}" type="pres">
      <dgm:prSet presAssocID="{9B02E978-B86F-448E-ABB9-13DCA904B281}" presName="Parent7" presStyleLbl="revTx" presStyleIdx="6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F992E0E1-BDCA-466C-A0E8-F8B72BD86EEC}" type="presOf" srcId="{9B02E978-B86F-448E-ABB9-13DCA904B281}" destId="{F5EECF7D-DC9B-4E38-A787-79807ABACB93}" srcOrd="0" destOrd="0" presId="urn:microsoft.com/office/officeart/2009/layout/CircleArrowProcess"/>
    <dgm:cxn modelId="{BAF0F1F0-C2BF-4124-927E-FE5065E7A98C}" type="presOf" srcId="{620892E6-9157-4855-A090-929EAD76A363}" destId="{A49C2722-370B-4E4B-AF3E-66D94BE1039B}" srcOrd="0" destOrd="0" presId="urn:microsoft.com/office/officeart/2009/layout/CircleArrowProcess"/>
    <dgm:cxn modelId="{174EE87F-72AC-4E38-A64C-7C7983616027}" type="presOf" srcId="{A838BDD7-37A3-4215-9362-EF02E99AF996}" destId="{20540434-0FC6-473E-8E35-F362FB4306C8}" srcOrd="0" destOrd="0" presId="urn:microsoft.com/office/officeart/2009/layout/CircleArrowProcess"/>
    <dgm:cxn modelId="{65E53A0E-166B-42EC-B9A3-4D138008F210}" srcId="{3AA24205-B365-413A-AF30-D8C61ECEAC3D}" destId="{ED8BDF83-2D4C-4667-B292-B8CD3603EF5B}" srcOrd="0" destOrd="0" parTransId="{19326AB2-9E23-4A29-999D-8A3BB652F107}" sibTransId="{5BBF9194-C2E1-4819-9031-EB4BDFB50BEB}"/>
    <dgm:cxn modelId="{C3A83BC4-368A-4B5E-80A2-C5953670726A}" srcId="{3AA24205-B365-413A-AF30-D8C61ECEAC3D}" destId="{A838BDD7-37A3-4215-9362-EF02E99AF996}" srcOrd="3" destOrd="0" parTransId="{C08A1D65-B464-41FA-B08C-D34A7B304E89}" sibTransId="{37AF87EF-A82C-4A83-8C05-5BA969FE68D8}"/>
    <dgm:cxn modelId="{10D05DDF-E5D9-47CF-8590-8E955DD74705}" type="presOf" srcId="{66A9C030-1ECF-433E-8C3C-1B29AA4C77D9}" destId="{94011127-6E1D-4F9E-BA38-C53BB636A30E}" srcOrd="0" destOrd="0" presId="urn:microsoft.com/office/officeart/2009/layout/CircleArrowProcess"/>
    <dgm:cxn modelId="{B522D77F-D2E0-423C-926F-DCD6E9BE7D70}" srcId="{3AA24205-B365-413A-AF30-D8C61ECEAC3D}" destId="{2CF86964-8888-457C-995C-A39F03340710}" srcOrd="5" destOrd="0" parTransId="{5496ABD7-ADBE-4591-A838-396F278AEF62}" sibTransId="{F8AB65BD-F3BD-4376-9BA1-467D36139B43}"/>
    <dgm:cxn modelId="{DE8772F0-C97E-4285-B320-C5CAF1144226}" srcId="{3AA24205-B365-413A-AF30-D8C61ECEAC3D}" destId="{66A9C030-1ECF-433E-8C3C-1B29AA4C77D9}" srcOrd="2" destOrd="0" parTransId="{BFE0B297-B4DE-439A-8A86-9847CCBAD7D5}" sibTransId="{17AB18AB-8576-42FA-97A1-47F969420659}"/>
    <dgm:cxn modelId="{259B6220-F3A3-4143-93B0-E33BDF85F185}" srcId="{3AA24205-B365-413A-AF30-D8C61ECEAC3D}" destId="{C1DFC2D0-8A05-40AB-8946-ED2A5520C2CC}" srcOrd="4" destOrd="0" parTransId="{3C55D3AB-AEA7-46B8-9982-0BEB2946DC1D}" sibTransId="{E4687721-BCDC-49C6-A675-492308517F96}"/>
    <dgm:cxn modelId="{3C03D66E-F48B-41EF-9D31-8956DDDFF75F}" srcId="{3AA24205-B365-413A-AF30-D8C61ECEAC3D}" destId="{9B02E978-B86F-448E-ABB9-13DCA904B281}" srcOrd="6" destOrd="0" parTransId="{E37A8BC6-099B-47A3-B64A-2690C7560974}" sibTransId="{12524DE1-6943-43A2-A3A6-88D7BB8AEBFD}"/>
    <dgm:cxn modelId="{C2DC8D28-4A31-4416-8D72-20006124B87E}" type="presOf" srcId="{C1DFC2D0-8A05-40AB-8946-ED2A5520C2CC}" destId="{EC62B76E-A6A6-4C6D-AA5B-1850697B20A1}" srcOrd="0" destOrd="0" presId="urn:microsoft.com/office/officeart/2009/layout/CircleArrowProcess"/>
    <dgm:cxn modelId="{AB390C4E-2377-434E-9419-05BE1A13362F}" type="presOf" srcId="{2CF86964-8888-457C-995C-A39F03340710}" destId="{9CA14C9E-8FAE-48B4-93E1-D67D53305433}" srcOrd="0" destOrd="0" presId="urn:microsoft.com/office/officeart/2009/layout/CircleArrowProcess"/>
    <dgm:cxn modelId="{754BBD40-AF6F-4208-916E-6BA5AF7350EF}" type="presOf" srcId="{ED8BDF83-2D4C-4667-B292-B8CD3603EF5B}" destId="{E57DBA1F-8E30-41D3-A3A0-AC2C0B9BCA77}" srcOrd="0" destOrd="0" presId="urn:microsoft.com/office/officeart/2009/layout/CircleArrowProcess"/>
    <dgm:cxn modelId="{052A0AEA-DC35-4222-B18B-C38BA846E062}" type="presOf" srcId="{3AA24205-B365-413A-AF30-D8C61ECEAC3D}" destId="{56659F32-C254-4CEA-8DA5-46CE73547CE6}" srcOrd="0" destOrd="0" presId="urn:microsoft.com/office/officeart/2009/layout/CircleArrowProcess"/>
    <dgm:cxn modelId="{A564F016-EB6B-43B6-B873-F0C42C6E665B}" srcId="{3AA24205-B365-413A-AF30-D8C61ECEAC3D}" destId="{620892E6-9157-4855-A090-929EAD76A363}" srcOrd="1" destOrd="0" parTransId="{5CEA009F-A586-47B7-AAC0-E465BD960309}" sibTransId="{CE39F223-74F1-4193-8FD9-A96DD02E86BC}"/>
    <dgm:cxn modelId="{9CBEE70E-AF83-474C-A73A-B8EF95A47553}" type="presParOf" srcId="{56659F32-C254-4CEA-8DA5-46CE73547CE6}" destId="{88E463A2-20FE-426B-B6A0-340102A9CE37}" srcOrd="0" destOrd="0" presId="urn:microsoft.com/office/officeart/2009/layout/CircleArrowProcess"/>
    <dgm:cxn modelId="{9A8545EA-2052-42B8-85E5-6195A08D4B79}" type="presParOf" srcId="{88E463A2-20FE-426B-B6A0-340102A9CE37}" destId="{0AA5D55A-3BA3-453B-84A4-AE41C49AEB09}" srcOrd="0" destOrd="0" presId="urn:microsoft.com/office/officeart/2009/layout/CircleArrowProcess"/>
    <dgm:cxn modelId="{41EEA1E1-BC28-4603-AAE6-81377E471D2D}" type="presParOf" srcId="{56659F32-C254-4CEA-8DA5-46CE73547CE6}" destId="{E57DBA1F-8E30-41D3-A3A0-AC2C0B9BCA77}" srcOrd="1" destOrd="0" presId="urn:microsoft.com/office/officeart/2009/layout/CircleArrowProcess"/>
    <dgm:cxn modelId="{EC52F3FC-8F51-4B52-A66F-D12741B2D998}" type="presParOf" srcId="{56659F32-C254-4CEA-8DA5-46CE73547CE6}" destId="{35165B2A-7AB8-48A6-A4B8-C8A8D4A28143}" srcOrd="2" destOrd="0" presId="urn:microsoft.com/office/officeart/2009/layout/CircleArrowProcess"/>
    <dgm:cxn modelId="{50AD8B59-A562-4B68-9F08-E2E853634F55}" type="presParOf" srcId="{35165B2A-7AB8-48A6-A4B8-C8A8D4A28143}" destId="{46DF3DCB-2C27-4ADA-B8E8-4941D53DF51E}" srcOrd="0" destOrd="0" presId="urn:microsoft.com/office/officeart/2009/layout/CircleArrowProcess"/>
    <dgm:cxn modelId="{EC507AC4-CC95-4382-9D82-939BCDCA35DB}" type="presParOf" srcId="{56659F32-C254-4CEA-8DA5-46CE73547CE6}" destId="{A49C2722-370B-4E4B-AF3E-66D94BE1039B}" srcOrd="3" destOrd="0" presId="urn:microsoft.com/office/officeart/2009/layout/CircleArrowProcess"/>
    <dgm:cxn modelId="{49B8477D-3A9B-4B8A-9B63-EC67DC1CED5F}" type="presParOf" srcId="{56659F32-C254-4CEA-8DA5-46CE73547CE6}" destId="{D1AEE71C-B1D8-4351-9AE4-C38E211138E9}" srcOrd="4" destOrd="0" presId="urn:microsoft.com/office/officeart/2009/layout/CircleArrowProcess"/>
    <dgm:cxn modelId="{71D616D0-2D4A-45BE-92A6-95DFF79FAEEF}" type="presParOf" srcId="{D1AEE71C-B1D8-4351-9AE4-C38E211138E9}" destId="{D02E9A6E-6D4E-4411-8108-DAC1C2E7302D}" srcOrd="0" destOrd="0" presId="urn:microsoft.com/office/officeart/2009/layout/CircleArrowProcess"/>
    <dgm:cxn modelId="{930B4F00-E813-4D09-B3F4-02DB610C8959}" type="presParOf" srcId="{56659F32-C254-4CEA-8DA5-46CE73547CE6}" destId="{94011127-6E1D-4F9E-BA38-C53BB636A30E}" srcOrd="5" destOrd="0" presId="urn:microsoft.com/office/officeart/2009/layout/CircleArrowProcess"/>
    <dgm:cxn modelId="{A7E270CB-4C42-4E32-B9DD-FFDA09557AB8}" type="presParOf" srcId="{56659F32-C254-4CEA-8DA5-46CE73547CE6}" destId="{814606F4-CAA1-4346-A57C-EC58B5D61F91}" srcOrd="6" destOrd="0" presId="urn:microsoft.com/office/officeart/2009/layout/CircleArrowProcess"/>
    <dgm:cxn modelId="{C184B863-BC31-4F76-8629-3CDC48F74DEF}" type="presParOf" srcId="{814606F4-CAA1-4346-A57C-EC58B5D61F91}" destId="{90A45C2D-3EB0-4542-9FC2-7C481FDC876E}" srcOrd="0" destOrd="0" presId="urn:microsoft.com/office/officeart/2009/layout/CircleArrowProcess"/>
    <dgm:cxn modelId="{BE574EAE-96F4-4E1F-9DAD-B8F67FD995D0}" type="presParOf" srcId="{56659F32-C254-4CEA-8DA5-46CE73547CE6}" destId="{20540434-0FC6-473E-8E35-F362FB4306C8}" srcOrd="7" destOrd="0" presId="urn:microsoft.com/office/officeart/2009/layout/CircleArrowProcess"/>
    <dgm:cxn modelId="{CA7B9BC1-1281-4EFB-A14E-1AC0EDAC50C5}" type="presParOf" srcId="{56659F32-C254-4CEA-8DA5-46CE73547CE6}" destId="{12341813-A327-48A7-AC13-C8E6DE8429A4}" srcOrd="8" destOrd="0" presId="urn:microsoft.com/office/officeart/2009/layout/CircleArrowProcess"/>
    <dgm:cxn modelId="{D2F33B6D-3A45-45F4-8025-BB8F768FF5FB}" type="presParOf" srcId="{12341813-A327-48A7-AC13-C8E6DE8429A4}" destId="{6EB69BA3-4F83-4B66-8C69-71A4B780F342}" srcOrd="0" destOrd="0" presId="urn:microsoft.com/office/officeart/2009/layout/CircleArrowProcess"/>
    <dgm:cxn modelId="{56AC4EBE-1319-456A-A3D3-67015FC11CF2}" type="presParOf" srcId="{56659F32-C254-4CEA-8DA5-46CE73547CE6}" destId="{EC62B76E-A6A6-4C6D-AA5B-1850697B20A1}" srcOrd="9" destOrd="0" presId="urn:microsoft.com/office/officeart/2009/layout/CircleArrowProcess"/>
    <dgm:cxn modelId="{D2375E16-084A-4644-B7CE-EB8024CBE2AB}" type="presParOf" srcId="{56659F32-C254-4CEA-8DA5-46CE73547CE6}" destId="{789CF545-5DDA-4150-8646-38BA06E7BA2F}" srcOrd="10" destOrd="0" presId="urn:microsoft.com/office/officeart/2009/layout/CircleArrowProcess"/>
    <dgm:cxn modelId="{C31FF5AE-AB05-4589-8825-621521E0FC35}" type="presParOf" srcId="{789CF545-5DDA-4150-8646-38BA06E7BA2F}" destId="{9B13B9A2-E331-4734-9997-1E2CBD216593}" srcOrd="0" destOrd="0" presId="urn:microsoft.com/office/officeart/2009/layout/CircleArrowProcess"/>
    <dgm:cxn modelId="{2F112C50-5250-4E50-9FF2-6AAD497415C6}" type="presParOf" srcId="{56659F32-C254-4CEA-8DA5-46CE73547CE6}" destId="{9CA14C9E-8FAE-48B4-93E1-D67D53305433}" srcOrd="11" destOrd="0" presId="urn:microsoft.com/office/officeart/2009/layout/CircleArrowProcess"/>
    <dgm:cxn modelId="{081D6849-20F2-4E39-90FF-156A16B28E1F}" type="presParOf" srcId="{56659F32-C254-4CEA-8DA5-46CE73547CE6}" destId="{952FA2CC-6DA7-496B-9935-94C8B0E3A692}" srcOrd="12" destOrd="0" presId="urn:microsoft.com/office/officeart/2009/layout/CircleArrowProcess"/>
    <dgm:cxn modelId="{3DEA3C0F-20FE-4B37-B22F-48061F07C98F}" type="presParOf" srcId="{952FA2CC-6DA7-496B-9935-94C8B0E3A692}" destId="{8012A8DF-08A3-43F3-BB54-427F353020E6}" srcOrd="0" destOrd="0" presId="urn:microsoft.com/office/officeart/2009/layout/CircleArrowProcess"/>
    <dgm:cxn modelId="{603F5992-1151-4B28-B5CF-825CE24DF80F}" type="presParOf" srcId="{56659F32-C254-4CEA-8DA5-46CE73547CE6}" destId="{F5EECF7D-DC9B-4E38-A787-79807ABACB93}" srcOrd="1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7B4B1C-51D3-4FCD-ACAA-68AD2997D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D82E29-6E9A-4208-B5BF-184B5D649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E60EB9-5EAE-46CA-9828-1CBFA7A01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B09A8-591F-4BA5-95F9-DF88999DE5F5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86324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4942AA-83D1-4105-B1E3-95CB45B92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E0CE311-80F8-4F44-B292-392D42C3B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1B4129-E931-48B8-90BC-865C4978D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B8B9E-AF3F-4F0D-9C75-C83DF6D124CF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520093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89B09EB-932D-4675-A1BA-919F8CC82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95F8A6D-F6A6-4E48-B280-FD507BD1D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758080C-605A-4077-86BE-BBCF50908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F6643-D5FE-4A4A-9B9A-49378CC9BBAF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71112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60C966A-E9BD-44D5-95B6-E8392BF06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5CB0421-657D-4957-8CEF-D5C4086C6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7101D5C-25C9-4F28-A0D7-9FD8CF009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EEC67-733C-4EC6-84DE-0D2C371C0059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845963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B4A3EC1-72CD-4F68-8943-DC7D6B554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86AB25-5296-4A2F-9937-132A7AB66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1DD0B4-97FF-4308-90A5-A779BEF8E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F494F-D27B-48C2-AD07-C604BA9FAA98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506197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0D9E2523-08E8-4472-8E11-39CB4A2ED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3A89F31-2D10-4C7C-B6AD-8C176B73F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F4CED60D-A5AF-46D2-8E6F-F0622E787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78826-E851-48FE-9DA4-9ED82977EB7C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55013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FD51502D-9EBE-4E9B-ACE0-DD5321C9C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F354FA04-195F-4FD8-8AA6-16174B1CC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373AFD4A-0E5F-466F-AFA9-56600C427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9B5CA-43B9-4004-874E-31E011F9EFD0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292284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4B6F7F36-FF95-42B0-9695-EEE8BD376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C29642BB-9831-495E-B2A0-9ED2824C5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38DB3369-6DB3-44E4-8B56-92CDE7AE7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F471B-D180-4C9B-A7A2-4617529C5CA4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210809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F058062F-AAB2-4F98-A5D5-C29B55106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439103F1-4379-4114-BF9B-E391F387D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C3B0A721-1F27-4BC1-8B70-3F804E9CC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59596-6194-496F-992B-38DFBBA3E68E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160700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587F396D-2782-49F6-AC86-C4D36175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A472D4E-B834-4684-B84B-65DC2FAA7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359BE15-5A32-40AC-AA53-E329477F1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CDB02-450C-42F9-883D-194DEE366F94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27066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rtlCol="0">
            <a:normAutofit/>
          </a:bodyPr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pPr lvl="0"/>
            <a:r>
              <a:rPr lang="he-IL" noProof="0"/>
              <a:t>לחץ על הסמל כדי להוסיף תמונה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F0E8A6A4-3A74-469A-B4FF-AC4975C1D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4A28259F-4E52-486F-B8E2-C90F05DE8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E5F59EF1-2451-42F6-A84D-3BF88C7C6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86181-E75A-4FC5-98D0-AE6955A6F079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50487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6518C95E-22DC-45CA-8D2A-630C488F69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31963" y="1916113"/>
            <a:ext cx="21736050" cy="695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en-US"/>
              <a:t>לחץ כדי לערוך סגנון כותרת של תבנית בסיס</a:t>
            </a:r>
            <a:endParaRPr lang="en-US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71B0F8F0-2F70-4645-8859-9B4018216F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31963" y="9583738"/>
            <a:ext cx="21736050" cy="2284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en-US"/>
              <a:t>ערוך סגנונות טקסט של תבנית בסיס</a:t>
            </a:r>
            <a:endParaRPr lang="en-US" altLang="en-US"/>
          </a:p>
          <a:p>
            <a:pPr lvl="1"/>
            <a:r>
              <a:rPr lang="he-IL" altLang="en-US"/>
              <a:t>רמה שניה</a:t>
            </a:r>
            <a:endParaRPr lang="en-US" altLang="en-US"/>
          </a:p>
          <a:p>
            <a:pPr lvl="2"/>
            <a:r>
              <a:rPr lang="he-IL" altLang="en-US"/>
              <a:t>רמה שלישית</a:t>
            </a:r>
            <a:endParaRPr lang="en-US" altLang="en-US"/>
          </a:p>
          <a:p>
            <a:pPr lvl="3"/>
            <a:r>
              <a:rPr lang="he-IL" altLang="en-US"/>
              <a:t>רמה רביעית</a:t>
            </a:r>
            <a:endParaRPr lang="en-US" altLang="en-US"/>
          </a:p>
          <a:p>
            <a:pPr lvl="4"/>
            <a:r>
              <a:rPr lang="he-IL" altLang="en-US"/>
              <a:t>רמה חמישית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76D5AE-1896-4278-B4F1-ED4851D450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1963" y="33366075"/>
            <a:ext cx="5670550" cy="191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3307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466BFFB-0992-4F0C-B277-E6AB79DD67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47075" y="33366075"/>
            <a:ext cx="8505825" cy="191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3307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87B032-7CC2-4A78-A9AC-A6D14B4A2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797463" y="33366075"/>
            <a:ext cx="5670550" cy="191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3307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A79FB64-F577-48F3-B58E-09E7DC0C0292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87" r:id="rId1"/>
    <p:sldLayoutId id="2147484688" r:id="rId2"/>
    <p:sldLayoutId id="2147484689" r:id="rId3"/>
    <p:sldLayoutId id="2147484690" r:id="rId4"/>
    <p:sldLayoutId id="2147484691" r:id="rId5"/>
    <p:sldLayoutId id="2147484692" r:id="rId6"/>
    <p:sldLayoutId id="2147484693" r:id="rId7"/>
    <p:sldLayoutId id="2147484694" r:id="rId8"/>
    <p:sldLayoutId id="2147484695" r:id="rId9"/>
    <p:sldLayoutId id="2147484696" r:id="rId10"/>
    <p:sldLayoutId id="2147484697" r:id="rId11"/>
  </p:sldLayoutIdLst>
  <p:txStyles>
    <p:titleStyle>
      <a:lvl1pPr algn="l" defTabSz="25193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2100" kern="120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  <a:lvl2pPr algn="l" defTabSz="25193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2pPr>
      <a:lvl3pPr algn="l" defTabSz="25193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3pPr>
      <a:lvl4pPr algn="l" defTabSz="25193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4pPr>
      <a:lvl5pPr algn="l" defTabSz="25193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5pPr>
      <a:lvl6pPr marL="457200" algn="l" defTabSz="2519363" rtl="0" fontAlgn="base">
        <a:lnSpc>
          <a:spcPct val="90000"/>
        </a:lnSpc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6pPr>
      <a:lvl7pPr marL="914400" algn="l" defTabSz="2519363" rtl="0" fontAlgn="base">
        <a:lnSpc>
          <a:spcPct val="90000"/>
        </a:lnSpc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7pPr>
      <a:lvl8pPr marL="1371600" algn="l" defTabSz="2519363" rtl="0" fontAlgn="base">
        <a:lnSpc>
          <a:spcPct val="90000"/>
        </a:lnSpc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8pPr>
      <a:lvl9pPr marL="1828800" algn="l" defTabSz="2519363" rtl="0" fontAlgn="base">
        <a:lnSpc>
          <a:spcPct val="90000"/>
        </a:lnSpc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9pPr>
    </p:titleStyle>
    <p:bodyStyle>
      <a:lvl1pPr marL="628650" indent="-628650" algn="l" defTabSz="2519363" rtl="0" eaLnBrk="0" fontAlgn="base" hangingPunct="0">
        <a:lnSpc>
          <a:spcPct val="90000"/>
        </a:lnSpc>
        <a:spcBef>
          <a:spcPts val="2750"/>
        </a:spcBef>
        <a:spcAft>
          <a:spcPct val="0"/>
        </a:spcAft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1889125" indent="-628650" algn="l" defTabSz="2519363" rtl="0" eaLnBrk="0" fontAlgn="base" hangingPunct="0">
        <a:lnSpc>
          <a:spcPct val="90000"/>
        </a:lnSpc>
        <a:spcBef>
          <a:spcPts val="1375"/>
        </a:spcBef>
        <a:spcAft>
          <a:spcPct val="0"/>
        </a:spcAft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3149600" indent="-628650" algn="l" defTabSz="2519363" rtl="0" eaLnBrk="0" fontAlgn="base" hangingPunct="0">
        <a:lnSpc>
          <a:spcPct val="90000"/>
        </a:lnSpc>
        <a:spcBef>
          <a:spcPts val="1375"/>
        </a:spcBef>
        <a:spcAft>
          <a:spcPct val="0"/>
        </a:spcAft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4408488" indent="-628650" algn="l" defTabSz="2519363" rtl="0" eaLnBrk="0" fontAlgn="base" hangingPunct="0">
        <a:lnSpc>
          <a:spcPct val="90000"/>
        </a:lnSpc>
        <a:spcBef>
          <a:spcPts val="1375"/>
        </a:spcBef>
        <a:spcAft>
          <a:spcPct val="0"/>
        </a:spcAft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5668963" indent="-628650" algn="l" defTabSz="2519363" rtl="0" eaLnBrk="0" fontAlgn="base" hangingPunct="0">
        <a:lnSpc>
          <a:spcPct val="90000"/>
        </a:lnSpc>
        <a:spcBef>
          <a:spcPts val="1375"/>
        </a:spcBef>
        <a:spcAft>
          <a:spcPct val="0"/>
        </a:spcAft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image" Target="../media/image2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1.png"/><Relationship Id="rId4" Type="http://schemas.openxmlformats.org/officeDocument/2006/relationships/diagramQuickStyle" Target="../diagrams/quickStyle1.xml"/><Relationship Id="rId9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>
            <a:extLst>
              <a:ext uri="{FF2B5EF4-FFF2-40B4-BE49-F238E27FC236}">
                <a16:creationId xmlns:a16="http://schemas.microsoft.com/office/drawing/2014/main" xmlns="" id="{783ECE66-5C57-4F16-8A22-37CB509B8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32051"/>
            <a:ext cx="25199975" cy="2474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he-IL" sz="2400" dirty="0">
                <a:cs typeface="Times New Roman" panose="02020603050405020304" pitchFamily="18" charset="0"/>
              </a:rPr>
              <a:t>Complementary &amp; Integrative Medicine Department, </a:t>
            </a:r>
            <a:r>
              <a:rPr lang="en-US" altLang="he-IL" sz="2400" dirty="0" err="1">
                <a:cs typeface="Times New Roman" panose="02020603050405020304" pitchFamily="18" charset="0"/>
              </a:rPr>
              <a:t>Bnai</a:t>
            </a:r>
            <a:r>
              <a:rPr lang="en-US" altLang="he-IL" sz="2400" dirty="0">
                <a:cs typeface="Times New Roman" panose="02020603050405020304" pitchFamily="18" charset="0"/>
              </a:rPr>
              <a:t> Zion Medical Center, Haifa, Israel; Hematology Unit, </a:t>
            </a:r>
            <a:r>
              <a:rPr lang="en-US" altLang="he-IL" sz="2400" dirty="0" err="1">
                <a:cs typeface="Times New Roman" panose="02020603050405020304" pitchFamily="18" charset="0"/>
              </a:rPr>
              <a:t>Bnai</a:t>
            </a:r>
            <a:r>
              <a:rPr lang="en-US" altLang="he-IL" sz="2400" dirty="0">
                <a:cs typeface="Times New Roman" panose="02020603050405020304" pitchFamily="18" charset="0"/>
              </a:rPr>
              <a:t> Zion Medical Center, Haifa, Israel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he-IL" sz="2400" dirty="0">
                <a:cs typeface="Times New Roman" panose="02020603050405020304" pitchFamily="18" charset="0"/>
              </a:rPr>
              <a:t>Oncology Unit, </a:t>
            </a:r>
            <a:r>
              <a:rPr lang="en-US" altLang="he-IL" sz="2400" dirty="0" err="1">
                <a:cs typeface="Times New Roman" panose="02020603050405020304" pitchFamily="18" charset="0"/>
              </a:rPr>
              <a:t>Bnai</a:t>
            </a:r>
            <a:r>
              <a:rPr lang="en-US" altLang="he-IL" sz="2400" dirty="0">
                <a:cs typeface="Times New Roman" panose="02020603050405020304" pitchFamily="18" charset="0"/>
              </a:rPr>
              <a:t> Zion Medical Center, Haifa, Israel; School of Public Health, University of Haifa, Haifa, Israel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he-IL" sz="2400" dirty="0">
                <a:cs typeface="Times New Roman" panose="02020603050405020304" pitchFamily="18" charset="0"/>
              </a:rPr>
              <a:t>Internal Medicine B Department, </a:t>
            </a:r>
            <a:r>
              <a:rPr lang="en-US" altLang="he-IL" sz="2400" dirty="0" err="1">
                <a:cs typeface="Times New Roman" panose="02020603050405020304" pitchFamily="18" charset="0"/>
              </a:rPr>
              <a:t>Bnai</a:t>
            </a:r>
            <a:r>
              <a:rPr lang="en-US" altLang="he-IL" sz="2400" dirty="0">
                <a:cs typeface="Times New Roman" panose="02020603050405020304" pitchFamily="18" charset="0"/>
              </a:rPr>
              <a:t> Zion Medical Center, Haifa, Israel; Faculty of Medicine, Technion Institute of Technology, Haifa, Israel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he-IL" sz="2400" dirty="0">
                <a:cs typeface="Times New Roman" panose="02020603050405020304" pitchFamily="18" charset="0"/>
              </a:rPr>
              <a:t>Oncology Department, Tal Medical Center, Tel Aviv, Israel; Oncology Unit, Lin Medical Center, Haifa, Israel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he-IL" sz="2400" dirty="0"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he-IL" sz="3600" b="1" i="1" dirty="0">
                <a:cs typeface="Times New Roman" panose="02020603050405020304" pitchFamily="18" charset="0"/>
              </a:rPr>
              <a:t>Study supported by grant from the </a:t>
            </a:r>
            <a:r>
              <a:rPr lang="en-US" altLang="he-IL" sz="3600" b="1" i="1" dirty="0" err="1">
                <a:cs typeface="Times New Roman" panose="02020603050405020304" pitchFamily="18" charset="0"/>
              </a:rPr>
              <a:t>Adelis</a:t>
            </a:r>
            <a:r>
              <a:rPr lang="en-US" altLang="he-IL" sz="3600" b="1" i="1" dirty="0">
                <a:cs typeface="Times New Roman" panose="02020603050405020304" pitchFamily="18" charset="0"/>
              </a:rPr>
              <a:t> Foundation</a:t>
            </a:r>
          </a:p>
        </p:txBody>
      </p:sp>
      <p:sp>
        <p:nvSpPr>
          <p:cNvPr id="2051" name="Text Box 8">
            <a:extLst>
              <a:ext uri="{FF2B5EF4-FFF2-40B4-BE49-F238E27FC236}">
                <a16:creationId xmlns:a16="http://schemas.microsoft.com/office/drawing/2014/main" xmlns="" id="{E72AE632-B42E-4BE5-BCE1-C6F0B3404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2871" y="3022205"/>
            <a:ext cx="25252846" cy="689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sz="4000" b="1" dirty="0" err="1"/>
              <a:t>Agbarya</a:t>
            </a:r>
            <a:r>
              <a:rPr lang="en-US" sz="4000" b="1" dirty="0"/>
              <a:t> A</a:t>
            </a:r>
            <a:r>
              <a:rPr lang="en-US" sz="2800" b="1" dirty="0"/>
              <a:t>*</a:t>
            </a:r>
            <a:r>
              <a:rPr lang="en-US" sz="4000" b="1" dirty="0"/>
              <a:t>, </a:t>
            </a:r>
            <a:r>
              <a:rPr lang="en-US" sz="4000" b="1" dirty="0" err="1"/>
              <a:t>Tadmor</a:t>
            </a:r>
            <a:r>
              <a:rPr lang="en-US" sz="4000" b="1" dirty="0"/>
              <a:t> T</a:t>
            </a:r>
            <a:r>
              <a:rPr lang="en-US" sz="2800" b="1" dirty="0"/>
              <a:t>*</a:t>
            </a:r>
            <a:r>
              <a:rPr lang="en-US" sz="4000" b="1" dirty="0"/>
              <a:t>, </a:t>
            </a:r>
            <a:r>
              <a:rPr lang="en-US" sz="4000" b="1" dirty="0" err="1"/>
              <a:t>Nahumi</a:t>
            </a:r>
            <a:r>
              <a:rPr lang="en-US" sz="4000" b="1" dirty="0"/>
              <a:t> </a:t>
            </a:r>
            <a:r>
              <a:rPr lang="en-US" sz="4000" b="1" dirty="0" smtClean="0"/>
              <a:t>T, </a:t>
            </a:r>
            <a:r>
              <a:rPr lang="en-US" sz="4000" b="1" dirty="0"/>
              <a:t>Gross Y, </a:t>
            </a:r>
            <a:r>
              <a:rPr lang="en-US" sz="4000" b="1" dirty="0" err="1"/>
              <a:t>Amromin</a:t>
            </a:r>
            <a:r>
              <a:rPr lang="en-US" sz="4000" b="1" dirty="0"/>
              <a:t> T, </a:t>
            </a:r>
            <a:r>
              <a:rPr lang="en-US" sz="4000" b="1" dirty="0" err="1"/>
              <a:t>Libes</a:t>
            </a:r>
            <a:r>
              <a:rPr lang="en-US" sz="4000" b="1" dirty="0"/>
              <a:t> D, Levy I, </a:t>
            </a:r>
            <a:r>
              <a:rPr lang="en-US" sz="4000" b="1" dirty="0" err="1"/>
              <a:t>Attias</a:t>
            </a:r>
            <a:r>
              <a:rPr lang="en-US" sz="4000" b="1" dirty="0"/>
              <a:t> S, Ben-</a:t>
            </a:r>
            <a:r>
              <a:rPr lang="en-US" sz="4000" b="1" dirty="0" err="1"/>
              <a:t>Arye</a:t>
            </a:r>
            <a:r>
              <a:rPr lang="en-US" sz="4000" b="1" dirty="0"/>
              <a:t> E, Samuels N, Schiff E</a:t>
            </a:r>
            <a:endParaRPr lang="en-US" altLang="en-US" sz="7200" b="1" dirty="0">
              <a:solidFill>
                <a:schemeClr val="bg1"/>
              </a:solidFill>
            </a:endParaRPr>
          </a:p>
        </p:txBody>
      </p:sp>
      <p:sp>
        <p:nvSpPr>
          <p:cNvPr id="2052" name="Text Box 464">
            <a:extLst>
              <a:ext uri="{FF2B5EF4-FFF2-40B4-BE49-F238E27FC236}">
                <a16:creationId xmlns:a16="http://schemas.microsoft.com/office/drawing/2014/main" xmlns="" id="{80759221-68E1-4B57-BE1D-E15D7967A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475" y="6706593"/>
            <a:ext cx="23187025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173" tIns="36579" rIns="73173" bIns="36579"/>
          <a:lstStyle>
            <a:lvl1pPr marL="571500" indent="-5715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endParaRPr lang="en-US" altLang="he-IL" sz="3600" b="1" dirty="0">
              <a:cs typeface="Calibri" panose="020F0502020204030204" pitchFamily="34" charset="0"/>
            </a:endParaRPr>
          </a:p>
        </p:txBody>
      </p:sp>
      <p:sp>
        <p:nvSpPr>
          <p:cNvPr id="2053" name="Rectangle 525">
            <a:extLst>
              <a:ext uri="{FF2B5EF4-FFF2-40B4-BE49-F238E27FC236}">
                <a16:creationId xmlns:a16="http://schemas.microsoft.com/office/drawing/2014/main" xmlns="" id="{0549CA64-729B-4F0B-BC9A-C114CD062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09638" y="12032357"/>
            <a:ext cx="11303000" cy="395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173" tIns="36579" rIns="73173" bIns="36579"/>
          <a:lstStyle>
            <a:lvl1pPr marL="571500" indent="-5715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</a:pPr>
            <a:endParaRPr lang="en-US" altLang="he-IL" sz="3600" dirty="0">
              <a:latin typeface="Arial" panose="020B0604020202020204" pitchFamily="34" charset="0"/>
            </a:endParaRPr>
          </a:p>
        </p:txBody>
      </p:sp>
      <p:sp>
        <p:nvSpPr>
          <p:cNvPr id="2058" name="Rectangle 50">
            <a:extLst>
              <a:ext uri="{FF2B5EF4-FFF2-40B4-BE49-F238E27FC236}">
                <a16:creationId xmlns:a16="http://schemas.microsoft.com/office/drawing/2014/main" xmlns="" id="{CE79DA94-1A83-4B06-8917-8CA8698874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91163" y="27051000"/>
            <a:ext cx="147637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173" tIns="36579" rIns="73173" bIns="36579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altLang="he-IL" sz="3357">
              <a:solidFill>
                <a:srgbClr val="0070C0"/>
              </a:solidFill>
            </a:endParaRPr>
          </a:p>
        </p:txBody>
      </p:sp>
      <p:sp>
        <p:nvSpPr>
          <p:cNvPr id="2061" name="Rectangle 169">
            <a:extLst>
              <a:ext uri="{FF2B5EF4-FFF2-40B4-BE49-F238E27FC236}">
                <a16:creationId xmlns:a16="http://schemas.microsoft.com/office/drawing/2014/main" xmlns="" id="{8BDB9921-1E89-491B-BAA3-BCC492284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8300" y="-2584450"/>
            <a:ext cx="184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altLang="he-IL" sz="3357"/>
          </a:p>
        </p:txBody>
      </p:sp>
      <p:sp>
        <p:nvSpPr>
          <p:cNvPr id="2062" name="Rectangle 184">
            <a:extLst>
              <a:ext uri="{FF2B5EF4-FFF2-40B4-BE49-F238E27FC236}">
                <a16:creationId xmlns:a16="http://schemas.microsoft.com/office/drawing/2014/main" xmlns="" id="{FE2B1696-044C-45E9-9A93-332A71C31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75" y="-2403475"/>
            <a:ext cx="184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altLang="he-IL" sz="3357"/>
          </a:p>
        </p:txBody>
      </p:sp>
      <p:sp>
        <p:nvSpPr>
          <p:cNvPr id="2063" name="Rectangle 218">
            <a:extLst>
              <a:ext uri="{FF2B5EF4-FFF2-40B4-BE49-F238E27FC236}">
                <a16:creationId xmlns:a16="http://schemas.microsoft.com/office/drawing/2014/main" xmlns="" id="{0AAAE00C-88FF-4243-8A8C-1DDF35E4D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8300" y="-2584450"/>
            <a:ext cx="184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altLang="he-IL" sz="3357"/>
          </a:p>
        </p:txBody>
      </p:sp>
      <p:sp>
        <p:nvSpPr>
          <p:cNvPr id="2064" name="Rectangle 233">
            <a:extLst>
              <a:ext uri="{FF2B5EF4-FFF2-40B4-BE49-F238E27FC236}">
                <a16:creationId xmlns:a16="http://schemas.microsoft.com/office/drawing/2014/main" xmlns="" id="{516DD96E-7421-45DC-953C-3E57EBBD3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75" y="-2403475"/>
            <a:ext cx="184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altLang="he-IL" sz="3357"/>
          </a:p>
        </p:txBody>
      </p:sp>
      <p:sp>
        <p:nvSpPr>
          <p:cNvPr id="2066" name="Rectangle 211">
            <a:extLst>
              <a:ext uri="{FF2B5EF4-FFF2-40B4-BE49-F238E27FC236}">
                <a16:creationId xmlns:a16="http://schemas.microsoft.com/office/drawing/2014/main" xmlns="" id="{36FD69FD-2F20-4AE3-9C88-05EEF6E20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8300" y="-2584450"/>
            <a:ext cx="184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altLang="he-IL" sz="3357"/>
          </a:p>
        </p:txBody>
      </p:sp>
      <p:sp>
        <p:nvSpPr>
          <p:cNvPr id="2068" name="Rectangle 209">
            <a:extLst>
              <a:ext uri="{FF2B5EF4-FFF2-40B4-BE49-F238E27FC236}">
                <a16:creationId xmlns:a16="http://schemas.microsoft.com/office/drawing/2014/main" xmlns="" id="{68B35956-CE1A-46BA-A778-5FF118909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8300" y="-2584450"/>
            <a:ext cx="184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altLang="he-IL" sz="3357"/>
          </a:p>
        </p:txBody>
      </p:sp>
      <p:sp>
        <p:nvSpPr>
          <p:cNvPr id="2069" name="Rectangle 224">
            <a:extLst>
              <a:ext uri="{FF2B5EF4-FFF2-40B4-BE49-F238E27FC236}">
                <a16:creationId xmlns:a16="http://schemas.microsoft.com/office/drawing/2014/main" xmlns="" id="{E857AD08-50E2-4950-9B98-27A1FC2C2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75" y="-2403475"/>
            <a:ext cx="184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altLang="he-IL" sz="3357"/>
          </a:p>
        </p:txBody>
      </p:sp>
      <p:sp>
        <p:nvSpPr>
          <p:cNvPr id="2073" name="Rectangle 36">
            <a:extLst>
              <a:ext uri="{FF2B5EF4-FFF2-40B4-BE49-F238E27FC236}">
                <a16:creationId xmlns:a16="http://schemas.microsoft.com/office/drawing/2014/main" xmlns="" id="{BD040324-8C96-4F55-AD16-B936A0C50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6663" y="18132425"/>
            <a:ext cx="4379912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altLang="he-IL" sz="3357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xmlns="" id="{9C5365D7-701A-4788-837E-45A378F6F679}"/>
              </a:ext>
            </a:extLst>
          </p:cNvPr>
          <p:cNvSpPr/>
          <p:nvPr/>
        </p:nvSpPr>
        <p:spPr>
          <a:xfrm>
            <a:off x="-3175" y="-1"/>
            <a:ext cx="25203150" cy="303266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sz="3600"/>
          </a:p>
        </p:txBody>
      </p:sp>
      <p:sp>
        <p:nvSpPr>
          <p:cNvPr id="2065" name="Text Box 4">
            <a:extLst>
              <a:ext uri="{FF2B5EF4-FFF2-40B4-BE49-F238E27FC236}">
                <a16:creationId xmlns:a16="http://schemas.microsoft.com/office/drawing/2014/main" xmlns="" id="{4C90CE4B-82B0-428E-AB5B-63C46EE28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175" y="141885"/>
            <a:ext cx="25153453" cy="275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sz="5800" b="1" i="1" dirty="0">
                <a:solidFill>
                  <a:schemeClr val="bg1"/>
                </a:solidFill>
              </a:rPr>
              <a:t>IMPACT OF INTEGRATIVE MEDICINE ON CHEMOTHERAPY-INDUCED PERIPHERAL NEUROPATHY (CIPN):</a:t>
            </a:r>
          </a:p>
          <a:p>
            <a:pPr algn="ctr"/>
            <a:r>
              <a:rPr lang="en-US" sz="5800" b="1" i="1" dirty="0">
                <a:solidFill>
                  <a:schemeClr val="bg1"/>
                </a:solidFill>
              </a:rPr>
              <a:t>PRELIMINARY RESULTS OF A MULTI-CENTERED RANDOMIZED CONTROLLED TRIAL</a:t>
            </a:r>
            <a:endParaRPr lang="fr-FR" sz="5800" i="1" dirty="0">
              <a:solidFill>
                <a:schemeClr val="bg1"/>
              </a:solidFill>
            </a:endParaRPr>
          </a:p>
        </p:txBody>
      </p:sp>
      <p:sp>
        <p:nvSpPr>
          <p:cNvPr id="56" name="Text Box 72">
            <a:extLst>
              <a:ext uri="{FF2B5EF4-FFF2-40B4-BE49-F238E27FC236}">
                <a16:creationId xmlns:a16="http://schemas.microsoft.com/office/drawing/2014/main" xmlns="" id="{F40B4A52-7C4C-4A60-B297-286AE21D2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9747" y="11011004"/>
            <a:ext cx="14760229" cy="108953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softEdge rad="215900"/>
          </a:effectLst>
          <a:extLst/>
        </p:spPr>
        <p:txBody>
          <a:bodyPr wrap="square" lIns="73173" tIns="36579" rIns="73173" bIns="36579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he-IL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CONCLUSIONS</a:t>
            </a:r>
          </a:p>
        </p:txBody>
      </p:sp>
      <p:graphicFrame>
        <p:nvGraphicFramePr>
          <p:cNvPr id="12" name="דיאגרמה 11">
            <a:extLst>
              <a:ext uri="{FF2B5EF4-FFF2-40B4-BE49-F238E27FC236}">
                <a16:creationId xmlns:a16="http://schemas.microsoft.com/office/drawing/2014/main" xmlns="" id="{C81A3E69-A9EA-4F0A-98F5-7B0FD49C30FF}"/>
              </a:ext>
            </a:extLst>
          </p:cNvPr>
          <p:cNvGraphicFramePr/>
          <p:nvPr/>
        </p:nvGraphicFramePr>
        <p:xfrm>
          <a:off x="0" y="0"/>
          <a:ext cx="0" cy="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9" name="Text Box 72">
            <a:extLst>
              <a:ext uri="{FF2B5EF4-FFF2-40B4-BE49-F238E27FC236}">
                <a16:creationId xmlns:a16="http://schemas.microsoft.com/office/drawing/2014/main" xmlns="" id="{A4AC921C-E51A-49F4-AB9D-DFC8A79D2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80" y="10981824"/>
            <a:ext cx="10442921" cy="108953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softEdge rad="215900"/>
          </a:effectLst>
          <a:extLst/>
        </p:spPr>
        <p:txBody>
          <a:bodyPr wrap="square" lIns="73173" tIns="36579" rIns="73173" bIns="36579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he-IL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METHODS</a:t>
            </a:r>
          </a:p>
        </p:txBody>
      </p:sp>
      <p:sp>
        <p:nvSpPr>
          <p:cNvPr id="30" name="Text Box 72">
            <a:extLst>
              <a:ext uri="{FF2B5EF4-FFF2-40B4-BE49-F238E27FC236}">
                <a16:creationId xmlns:a16="http://schemas.microsoft.com/office/drawing/2014/main" xmlns="" id="{EF3EF8F2-B4E2-4BA0-8EBF-CB61AB527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26367" y="15182142"/>
            <a:ext cx="14473609" cy="108953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softEdge rad="215900"/>
          </a:effectLst>
          <a:extLst/>
        </p:spPr>
        <p:txBody>
          <a:bodyPr wrap="square" lIns="73173" tIns="36579" rIns="73173" bIns="36579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he-IL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RESULTS</a:t>
            </a:r>
          </a:p>
        </p:txBody>
      </p:sp>
      <p:sp>
        <p:nvSpPr>
          <p:cNvPr id="26" name="Text Box 72">
            <a:extLst>
              <a:ext uri="{FF2B5EF4-FFF2-40B4-BE49-F238E27FC236}">
                <a16:creationId xmlns:a16="http://schemas.microsoft.com/office/drawing/2014/main" xmlns="" id="{829739C8-AD7E-4013-B594-BD3E9456A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2872" y="6694613"/>
            <a:ext cx="25203150" cy="108953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softEdge rad="215900"/>
          </a:effectLst>
          <a:extLst/>
        </p:spPr>
        <p:txBody>
          <a:bodyPr lIns="73173" tIns="36579" rIns="73173" bIns="36579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he-IL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BACKGROUND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7959578-B8AB-4ADF-A4BF-6D24868A220F}"/>
              </a:ext>
            </a:extLst>
          </p:cNvPr>
          <p:cNvSpPr/>
          <p:nvPr/>
        </p:nvSpPr>
        <p:spPr>
          <a:xfrm>
            <a:off x="422043" y="7864739"/>
            <a:ext cx="24490595" cy="28623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Chemotherapy-induced peripheral neuropathy (CIPN) is a common and debilitating complication of cancer treatments.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There is currently no known treatment which can prevent the onset of CIPN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Established CIPN is difficult to treat and may necessitate reducing the dose intensity of the offending agent.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Preliminary clinical research has shown that complementary/integrative medicine (CIM) modalities such as acupuncture and reflexology may be effective in relieving CIPN-related symptoms.</a:t>
            </a:r>
            <a:endParaRPr lang="fr-FR" sz="66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51BCD42-AEF4-4957-B597-61681D11CFDA}"/>
              </a:ext>
            </a:extLst>
          </p:cNvPr>
          <p:cNvSpPr/>
          <p:nvPr/>
        </p:nvSpPr>
        <p:spPr>
          <a:xfrm>
            <a:off x="10726365" y="12167221"/>
            <a:ext cx="14331005" cy="28623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CIPN is a frequent and debilitating condition that is still under-treated.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CIM may improve CIPN symptoms at 6 weeks, although no statistical significance could be reach due to the small number of patients.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A randomized controlled trial for the assessment of CIM effectiveness in the treatment of CIPN is feasible.</a:t>
            </a:r>
            <a:endParaRPr lang="fr-FR" sz="36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96E8E9D5-D05C-4FC9-8215-81A44443DE54}"/>
              </a:ext>
            </a:extLst>
          </p:cNvPr>
          <p:cNvCxnSpPr/>
          <p:nvPr/>
        </p:nvCxnSpPr>
        <p:spPr>
          <a:xfrm>
            <a:off x="0" y="3742285"/>
            <a:ext cx="25199975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row: Down 10">
            <a:extLst>
              <a:ext uri="{FF2B5EF4-FFF2-40B4-BE49-F238E27FC236}">
                <a16:creationId xmlns:a16="http://schemas.microsoft.com/office/drawing/2014/main" xmlns="" id="{964B3E46-A9E9-4DDE-861D-F44B5182E470}"/>
              </a:ext>
            </a:extLst>
          </p:cNvPr>
          <p:cNvSpPr/>
          <p:nvPr/>
        </p:nvSpPr>
        <p:spPr>
          <a:xfrm>
            <a:off x="4751115" y="21240229"/>
            <a:ext cx="864096" cy="1304979"/>
          </a:xfrm>
          <a:prstGeom prst="downArrow">
            <a:avLst/>
          </a:prstGeom>
          <a:solidFill>
            <a:srgbClr val="00206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Text Box 5">
            <a:extLst>
              <a:ext uri="{FF2B5EF4-FFF2-40B4-BE49-F238E27FC236}">
                <a16:creationId xmlns:a16="http://schemas.microsoft.com/office/drawing/2014/main" xmlns="" id="{15531483-2025-4498-87B7-A33358CB9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274" y="33121549"/>
            <a:ext cx="9786449" cy="253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he-IL" sz="4000" b="1" u="sng" dirty="0">
                <a:solidFill>
                  <a:schemeClr val="accent5"/>
                </a:solidFill>
                <a:cs typeface="Times New Roman" panose="02020603050405020304" pitchFamily="18" charset="0"/>
              </a:rPr>
              <a:t>OUTCOMES EVALUATION: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he-IL" sz="2400" dirty="0"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he-IL" sz="3200" dirty="0">
                <a:cs typeface="Times New Roman" panose="02020603050405020304" pitchFamily="18" charset="0"/>
              </a:rPr>
              <a:t>Improvement at 6 and 9 weeks in neuropathy scales (FACT-Tax, EORTC), physiological assessment (von-Frey test), quality of life, CIPN-related symptoms</a:t>
            </a:r>
          </a:p>
        </p:txBody>
      </p:sp>
      <p:sp>
        <p:nvSpPr>
          <p:cNvPr id="50" name="Arrow: Down 49">
            <a:extLst>
              <a:ext uri="{FF2B5EF4-FFF2-40B4-BE49-F238E27FC236}">
                <a16:creationId xmlns:a16="http://schemas.microsoft.com/office/drawing/2014/main" xmlns="" id="{64AFB634-B155-473E-B57E-6BE5BEF2384D}"/>
              </a:ext>
            </a:extLst>
          </p:cNvPr>
          <p:cNvSpPr/>
          <p:nvPr/>
        </p:nvSpPr>
        <p:spPr>
          <a:xfrm>
            <a:off x="4839193" y="31537373"/>
            <a:ext cx="864096" cy="1304979"/>
          </a:xfrm>
          <a:prstGeom prst="downArrow">
            <a:avLst/>
          </a:prstGeom>
          <a:solidFill>
            <a:srgbClr val="00206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Text Box 5">
            <a:extLst>
              <a:ext uri="{FF2B5EF4-FFF2-40B4-BE49-F238E27FC236}">
                <a16:creationId xmlns:a16="http://schemas.microsoft.com/office/drawing/2014/main" xmlns="" id="{80B3E4D4-3F90-4E2F-B60E-BDB42049E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976" y="12095213"/>
            <a:ext cx="9791731" cy="2720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he-IL" sz="4000" b="1" u="sng" dirty="0">
                <a:solidFill>
                  <a:schemeClr val="accent5"/>
                </a:solidFill>
                <a:cs typeface="Times New Roman" panose="02020603050405020304" pitchFamily="18" charset="0"/>
              </a:rPr>
              <a:t>STUDY SETTING: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he-IL" sz="2000" b="1" u="sng" dirty="0">
              <a:solidFill>
                <a:schemeClr val="accent5"/>
              </a:solidFill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he-IL" sz="3600" dirty="0" err="1">
                <a:cs typeface="Times New Roman" panose="02020603050405020304" pitchFamily="18" charset="0"/>
              </a:rPr>
              <a:t>Bnai</a:t>
            </a:r>
            <a:r>
              <a:rPr lang="en-US" altLang="he-IL" sz="3600" dirty="0">
                <a:cs typeface="Times New Roman" panose="02020603050405020304" pitchFamily="18" charset="0"/>
              </a:rPr>
              <a:t> Zion, Tal and Lin Medical Centers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he-IL" sz="3600" dirty="0">
                <a:cs typeface="Times New Roman" panose="02020603050405020304" pitchFamily="18" charset="0"/>
              </a:rPr>
              <a:t>Oncology and Hematology Units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he-IL" sz="3600" dirty="0">
                <a:cs typeface="Times New Roman" panose="02020603050405020304" pitchFamily="18" charset="0"/>
              </a:rPr>
              <a:t>2018-2019</a:t>
            </a:r>
          </a:p>
        </p:txBody>
      </p:sp>
      <p:sp>
        <p:nvSpPr>
          <p:cNvPr id="63" name="Arrow: Down 62">
            <a:extLst>
              <a:ext uri="{FF2B5EF4-FFF2-40B4-BE49-F238E27FC236}">
                <a16:creationId xmlns:a16="http://schemas.microsoft.com/office/drawing/2014/main" xmlns="" id="{E4CA525E-93E8-400B-88CF-DCEF3F0488A4}"/>
              </a:ext>
            </a:extLst>
          </p:cNvPr>
          <p:cNvSpPr/>
          <p:nvPr/>
        </p:nvSpPr>
        <p:spPr>
          <a:xfrm>
            <a:off x="4751115" y="14903525"/>
            <a:ext cx="864096" cy="1304979"/>
          </a:xfrm>
          <a:prstGeom prst="downArrow">
            <a:avLst/>
          </a:prstGeom>
          <a:solidFill>
            <a:srgbClr val="00206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Text Box 5">
            <a:extLst>
              <a:ext uri="{FF2B5EF4-FFF2-40B4-BE49-F238E27FC236}">
                <a16:creationId xmlns:a16="http://schemas.microsoft.com/office/drawing/2014/main" xmlns="" id="{24874AD0-2353-4A9C-8DF8-F1AD6F24D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6" y="16487701"/>
            <a:ext cx="10311726" cy="4382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he-IL" sz="4000" b="1" u="sng" dirty="0">
                <a:solidFill>
                  <a:schemeClr val="accent5"/>
                </a:solidFill>
                <a:cs typeface="Times New Roman" panose="02020603050405020304" pitchFamily="18" charset="0"/>
              </a:rPr>
              <a:t>RECRUITMENT: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he-IL" sz="2400" b="1" u="sng" dirty="0">
              <a:solidFill>
                <a:schemeClr val="accent5"/>
              </a:solidFill>
              <a:cs typeface="Times New Roman" panose="02020603050405020304" pitchFamily="18" charset="0"/>
            </a:endParaRPr>
          </a:p>
          <a:p>
            <a:pPr marL="571500" indent="-57150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he-IL" sz="3600" b="1" u="sng" dirty="0">
                <a:cs typeface="Times New Roman" panose="02020603050405020304" pitchFamily="18" charset="0"/>
              </a:rPr>
              <a:t>Age</a:t>
            </a:r>
            <a:r>
              <a:rPr lang="en-US" altLang="he-IL" sz="3600" dirty="0">
                <a:cs typeface="Times New Roman" panose="02020603050405020304" pitchFamily="18" charset="0"/>
              </a:rPr>
              <a:t> &gt; 18</a:t>
            </a:r>
          </a:p>
          <a:p>
            <a:pPr marL="571500" indent="-57150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he-IL" sz="3600" b="1" u="sng" dirty="0">
                <a:cs typeface="Times New Roman" panose="02020603050405020304" pitchFamily="18" charset="0"/>
              </a:rPr>
              <a:t>Predisposition</a:t>
            </a:r>
            <a:r>
              <a:rPr lang="en-US" altLang="he-IL" sz="3600" dirty="0">
                <a:cs typeface="Times New Roman" panose="02020603050405020304" pitchFamily="18" charset="0"/>
              </a:rPr>
              <a:t>: Breast/Gynecologic malignancy treated with </a:t>
            </a:r>
            <a:r>
              <a:rPr lang="en-US" altLang="he-IL" sz="3600" dirty="0" err="1">
                <a:cs typeface="Times New Roman" panose="02020603050405020304" pitchFamily="18" charset="0"/>
              </a:rPr>
              <a:t>taxane</a:t>
            </a:r>
            <a:r>
              <a:rPr lang="en-US" altLang="he-IL" sz="3600" dirty="0">
                <a:cs typeface="Times New Roman" panose="02020603050405020304" pitchFamily="18" charset="0"/>
              </a:rPr>
              <a:t> OR hematological malignancy treated with CIPN-inducing agents</a:t>
            </a:r>
          </a:p>
          <a:p>
            <a:pPr marL="571500" indent="-57150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he-IL" sz="3600" b="1" u="sng" dirty="0">
                <a:cs typeface="Times New Roman" panose="02020603050405020304" pitchFamily="18" charset="0"/>
              </a:rPr>
              <a:t>CIPN</a:t>
            </a:r>
            <a:r>
              <a:rPr lang="en-US" altLang="he-IL" sz="3600" dirty="0">
                <a:cs typeface="Times New Roman" panose="02020603050405020304" pitchFamily="18" charset="0"/>
              </a:rPr>
              <a:t>: NC</a:t>
            </a:r>
            <a:r>
              <a:rPr lang="en-US" sz="3600" dirty="0">
                <a:cs typeface="Times New Roman" panose="02020603050405020304" pitchFamily="18" charset="0"/>
              </a:rPr>
              <a:t>I-Common Toxicity Scale </a:t>
            </a:r>
            <a:r>
              <a:rPr lang="en-US" sz="3600" dirty="0"/>
              <a:t>≥ 2 (mod-severe)</a:t>
            </a:r>
          </a:p>
          <a:p>
            <a:pPr marL="571500" indent="-57150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he-IL" sz="3600" dirty="0">
                <a:cs typeface="Times New Roman" panose="02020603050405020304" pitchFamily="18" charset="0"/>
              </a:rPr>
              <a:t>No other polyneuropathy</a:t>
            </a:r>
          </a:p>
        </p:txBody>
      </p:sp>
      <p:sp>
        <p:nvSpPr>
          <p:cNvPr id="65" name="Text Box 5">
            <a:extLst>
              <a:ext uri="{FF2B5EF4-FFF2-40B4-BE49-F238E27FC236}">
                <a16:creationId xmlns:a16="http://schemas.microsoft.com/office/drawing/2014/main" xmlns="" id="{3D8749AC-1AFF-4ED4-9688-ABAE2BFBB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627" y="22824405"/>
            <a:ext cx="9644599" cy="1366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he-IL" sz="4800" b="1" u="sng" dirty="0">
                <a:solidFill>
                  <a:schemeClr val="accent5"/>
                </a:solidFill>
                <a:cs typeface="Times New Roman" panose="02020603050405020304" pitchFamily="18" charset="0"/>
              </a:rPr>
              <a:t>GROUP ASSIGNMENT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he-IL" sz="3600" dirty="0">
                <a:cs typeface="Times New Roman" panose="02020603050405020304" pitchFamily="18" charset="0"/>
              </a:rPr>
              <a:t>Based on patient preference</a:t>
            </a:r>
          </a:p>
        </p:txBody>
      </p:sp>
      <p:sp>
        <p:nvSpPr>
          <p:cNvPr id="66" name="Arrow: Down 65">
            <a:extLst>
              <a:ext uri="{FF2B5EF4-FFF2-40B4-BE49-F238E27FC236}">
                <a16:creationId xmlns:a16="http://schemas.microsoft.com/office/drawing/2014/main" xmlns="" id="{B8D6D7B3-48E4-46A1-8581-0F7A74E3FB30}"/>
              </a:ext>
            </a:extLst>
          </p:cNvPr>
          <p:cNvSpPr/>
          <p:nvPr/>
        </p:nvSpPr>
        <p:spPr>
          <a:xfrm rot="2515448">
            <a:off x="3443859" y="24458227"/>
            <a:ext cx="864096" cy="1304979"/>
          </a:xfrm>
          <a:prstGeom prst="downArrow">
            <a:avLst/>
          </a:prstGeom>
          <a:solidFill>
            <a:srgbClr val="00206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Arrow: Down 66">
            <a:extLst>
              <a:ext uri="{FF2B5EF4-FFF2-40B4-BE49-F238E27FC236}">
                <a16:creationId xmlns:a16="http://schemas.microsoft.com/office/drawing/2014/main" xmlns="" id="{7991BE95-CCEB-4287-989F-7824E58D60FE}"/>
              </a:ext>
            </a:extLst>
          </p:cNvPr>
          <p:cNvSpPr/>
          <p:nvPr/>
        </p:nvSpPr>
        <p:spPr>
          <a:xfrm rot="19402567">
            <a:off x="6079188" y="24537502"/>
            <a:ext cx="864096" cy="1304979"/>
          </a:xfrm>
          <a:prstGeom prst="downArrow">
            <a:avLst/>
          </a:prstGeom>
          <a:solidFill>
            <a:srgbClr val="00206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Text Box 5">
            <a:extLst>
              <a:ext uri="{FF2B5EF4-FFF2-40B4-BE49-F238E27FC236}">
                <a16:creationId xmlns:a16="http://schemas.microsoft.com/office/drawing/2014/main" xmlns="" id="{A192A08D-862F-46AA-88F3-4558D9143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15" y="25848741"/>
            <a:ext cx="4619756" cy="689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he-IL" sz="4000" b="1" dirty="0">
                <a:solidFill>
                  <a:schemeClr val="accent4"/>
                </a:solidFill>
                <a:cs typeface="Times New Roman" panose="02020603050405020304" pitchFamily="18" charset="0"/>
              </a:rPr>
              <a:t>INTERVENTION ARM</a:t>
            </a:r>
          </a:p>
        </p:txBody>
      </p:sp>
      <p:sp>
        <p:nvSpPr>
          <p:cNvPr id="69" name="Text Box 5">
            <a:extLst>
              <a:ext uri="{FF2B5EF4-FFF2-40B4-BE49-F238E27FC236}">
                <a16:creationId xmlns:a16="http://schemas.microsoft.com/office/drawing/2014/main" xmlns="" id="{E2139868-6EBD-496B-812D-1811E18F0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1241" y="25848741"/>
            <a:ext cx="4284477" cy="689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he-IL" sz="4000" b="1" dirty="0">
                <a:solidFill>
                  <a:schemeClr val="accent4"/>
                </a:solidFill>
                <a:cs typeface="Times New Roman" panose="02020603050405020304" pitchFamily="18" charset="0"/>
              </a:rPr>
              <a:t>CONTROL ARM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EB48E82B-E57E-43EF-A288-5529799089C9}"/>
              </a:ext>
            </a:extLst>
          </p:cNvPr>
          <p:cNvSpPr/>
          <p:nvPr/>
        </p:nvSpPr>
        <p:spPr>
          <a:xfrm>
            <a:off x="10726367" y="16271677"/>
            <a:ext cx="14331004" cy="1261884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>
            <a:spAutoFit/>
          </a:bodyPr>
          <a:lstStyle/>
          <a:p>
            <a:pPr algn="ctr"/>
            <a:r>
              <a:rPr lang="en-US" sz="3800" dirty="0"/>
              <a:t>25 patients with CIPN were recruited: 14 were assigned to the intervention arm and 11 to the control arm.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2D7F7DA4-C7D9-4A60-B0E9-71E054984ED9}"/>
              </a:ext>
            </a:extLst>
          </p:cNvPr>
          <p:cNvSpPr/>
          <p:nvPr/>
        </p:nvSpPr>
        <p:spPr>
          <a:xfrm>
            <a:off x="11087819" y="23334845"/>
            <a:ext cx="13677899" cy="2369880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Baseline characteristics were similar in both study arms.</a:t>
            </a:r>
          </a:p>
          <a:p>
            <a:pPr algn="ctr"/>
            <a:endParaRPr lang="en-US" sz="1600" dirty="0"/>
          </a:p>
          <a:p>
            <a:pPr algn="ctr"/>
            <a:r>
              <a:rPr lang="en-US" sz="3200" dirty="0"/>
              <a:t>There was a positive trend in symptomatic and physiologic (von-Frey) scores in the intervention group compared to the control group at 6 weeks, although statistical significance was not established.</a:t>
            </a:r>
          </a:p>
        </p:txBody>
      </p:sp>
      <p:sp>
        <p:nvSpPr>
          <p:cNvPr id="44" name="Arrow: Down 43">
            <a:extLst>
              <a:ext uri="{FF2B5EF4-FFF2-40B4-BE49-F238E27FC236}">
                <a16:creationId xmlns:a16="http://schemas.microsoft.com/office/drawing/2014/main" xmlns="" id="{CA9B5592-32E3-46B1-BD68-F3BB3226E424}"/>
              </a:ext>
            </a:extLst>
          </p:cNvPr>
          <p:cNvSpPr/>
          <p:nvPr/>
        </p:nvSpPr>
        <p:spPr>
          <a:xfrm>
            <a:off x="2806899" y="26640829"/>
            <a:ext cx="311592" cy="689426"/>
          </a:xfrm>
          <a:prstGeom prst="downArrow">
            <a:avLst/>
          </a:prstGeom>
          <a:solidFill>
            <a:srgbClr val="00206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Text Box 5">
            <a:extLst>
              <a:ext uri="{FF2B5EF4-FFF2-40B4-BE49-F238E27FC236}">
                <a16:creationId xmlns:a16="http://schemas.microsoft.com/office/drawing/2014/main" xmlns="" id="{398F18F1-66B9-48F9-B0EB-6D4B51AFE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015401" y="27393839"/>
            <a:ext cx="9644599" cy="627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he-IL" sz="3600" b="1" u="sng" dirty="0">
                <a:solidFill>
                  <a:schemeClr val="accent5"/>
                </a:solidFill>
                <a:cs typeface="Times New Roman" panose="02020603050405020304" pitchFamily="18" charset="0"/>
              </a:rPr>
              <a:t>RANDOMIZATION</a:t>
            </a:r>
            <a:endParaRPr lang="en-US" altLang="he-IL" sz="2400" dirty="0">
              <a:cs typeface="Times New Roman" panose="02020603050405020304" pitchFamily="18" charset="0"/>
            </a:endParaRPr>
          </a:p>
        </p:txBody>
      </p:sp>
      <p:sp>
        <p:nvSpPr>
          <p:cNvPr id="47" name="Arrow: Down 46">
            <a:extLst>
              <a:ext uri="{FF2B5EF4-FFF2-40B4-BE49-F238E27FC236}">
                <a16:creationId xmlns:a16="http://schemas.microsoft.com/office/drawing/2014/main" xmlns="" id="{4E41AF9C-9EC6-4B2F-B94A-F852755A8BAE}"/>
              </a:ext>
            </a:extLst>
          </p:cNvPr>
          <p:cNvSpPr/>
          <p:nvPr/>
        </p:nvSpPr>
        <p:spPr>
          <a:xfrm rot="19513803">
            <a:off x="4761150" y="28252304"/>
            <a:ext cx="311592" cy="689426"/>
          </a:xfrm>
          <a:prstGeom prst="downArrow">
            <a:avLst/>
          </a:prstGeom>
          <a:solidFill>
            <a:srgbClr val="00206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Arrow: Down 47">
            <a:extLst>
              <a:ext uri="{FF2B5EF4-FFF2-40B4-BE49-F238E27FC236}">
                <a16:creationId xmlns:a16="http://schemas.microsoft.com/office/drawing/2014/main" xmlns="" id="{240DC7FD-E92B-4428-A87D-817D74322941}"/>
              </a:ext>
            </a:extLst>
          </p:cNvPr>
          <p:cNvSpPr/>
          <p:nvPr/>
        </p:nvSpPr>
        <p:spPr>
          <a:xfrm rot="2757372">
            <a:off x="1134989" y="28231927"/>
            <a:ext cx="311592" cy="689426"/>
          </a:xfrm>
          <a:prstGeom prst="downArrow">
            <a:avLst/>
          </a:prstGeom>
          <a:solidFill>
            <a:srgbClr val="00206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Text Box 5">
            <a:extLst>
              <a:ext uri="{FF2B5EF4-FFF2-40B4-BE49-F238E27FC236}">
                <a16:creationId xmlns:a16="http://schemas.microsoft.com/office/drawing/2014/main" xmlns="" id="{442C28B1-493D-4456-A1B3-17BBF1BAB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33649" y="28997554"/>
            <a:ext cx="3096344" cy="627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he-IL" sz="3600" dirty="0">
                <a:cs typeface="Times New Roman" panose="02020603050405020304" pitchFamily="18" charset="0"/>
              </a:rPr>
              <a:t>Acupuncture</a:t>
            </a:r>
          </a:p>
        </p:txBody>
      </p:sp>
      <p:sp>
        <p:nvSpPr>
          <p:cNvPr id="53" name="Text Box 5">
            <a:extLst>
              <a:ext uri="{FF2B5EF4-FFF2-40B4-BE49-F238E27FC236}">
                <a16:creationId xmlns:a16="http://schemas.microsoft.com/office/drawing/2014/main" xmlns="" id="{2204D779-7F09-4C8F-ACFD-282422AEC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957" y="28915345"/>
            <a:ext cx="6984776" cy="1181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he-IL" sz="3600" dirty="0">
                <a:cs typeface="Times New Roman" panose="02020603050405020304" pitchFamily="18" charset="0"/>
              </a:rPr>
              <a:t>Multi-modality: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he-IL" sz="3600" dirty="0">
                <a:cs typeface="Times New Roman" panose="02020603050405020304" pitchFamily="18" charset="0"/>
              </a:rPr>
              <a:t>Acupuncture + Other CIM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xmlns="" id="{ED527C6D-2B1B-4D69-ABAA-EE2F7FE98344}"/>
              </a:ext>
            </a:extLst>
          </p:cNvPr>
          <p:cNvSpPr/>
          <p:nvPr/>
        </p:nvSpPr>
        <p:spPr>
          <a:xfrm rot="5400000">
            <a:off x="2945829" y="28931047"/>
            <a:ext cx="345324" cy="26776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8C90A0A1-61BF-4838-8390-74C45F48D3B3}"/>
              </a:ext>
            </a:extLst>
          </p:cNvPr>
          <p:cNvSpPr/>
          <p:nvPr/>
        </p:nvSpPr>
        <p:spPr>
          <a:xfrm>
            <a:off x="286619" y="30601269"/>
            <a:ext cx="56473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he-IL" sz="2800" dirty="0">
                <a:cs typeface="Times New Roman" panose="02020603050405020304" pitchFamily="18" charset="0"/>
              </a:rPr>
              <a:t>Twice weekly treatments for 6 weeks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7642EC9A-C8D6-43C8-B6B2-363AC0D2AC80}"/>
              </a:ext>
            </a:extLst>
          </p:cNvPr>
          <p:cNvCxnSpPr/>
          <p:nvPr/>
        </p:nvCxnSpPr>
        <p:spPr>
          <a:xfrm>
            <a:off x="1510755" y="31321349"/>
            <a:ext cx="736904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82FA1C39-EC35-43CF-B8E2-75C25E13DDB9}"/>
              </a:ext>
            </a:extLst>
          </p:cNvPr>
          <p:cNvSpPr/>
          <p:nvPr/>
        </p:nvSpPr>
        <p:spPr>
          <a:xfrm>
            <a:off x="6236004" y="26496813"/>
            <a:ext cx="24035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he-IL" sz="2800" dirty="0">
                <a:cs typeface="Times New Roman" panose="02020603050405020304" pitchFamily="18" charset="0"/>
              </a:rPr>
              <a:t>Usual care only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xmlns="" id="{4233099F-0192-4E72-814A-728C42304A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567489"/>
              </p:ext>
            </p:extLst>
          </p:nvPr>
        </p:nvGraphicFramePr>
        <p:xfrm>
          <a:off x="13176051" y="17715013"/>
          <a:ext cx="9358044" cy="52736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5356">
                  <a:extLst>
                    <a:ext uri="{9D8B030D-6E8A-4147-A177-3AD203B41FA5}">
                      <a16:colId xmlns:a16="http://schemas.microsoft.com/office/drawing/2014/main" xmlns="" val="125450556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xmlns="" val="976545915"/>
                    </a:ext>
                  </a:extLst>
                </a:gridCol>
                <a:gridCol w="2946212">
                  <a:extLst>
                    <a:ext uri="{9D8B030D-6E8A-4147-A177-3AD203B41FA5}">
                      <a16:colId xmlns:a16="http://schemas.microsoft.com/office/drawing/2014/main" xmlns="" val="1681285361"/>
                    </a:ext>
                  </a:extLst>
                </a:gridCol>
                <a:gridCol w="870212">
                  <a:extLst>
                    <a:ext uri="{9D8B030D-6E8A-4147-A177-3AD203B41FA5}">
                      <a16:colId xmlns:a16="http://schemas.microsoft.com/office/drawing/2014/main" xmlns="" val="1054949905"/>
                    </a:ext>
                  </a:extLst>
                </a:gridCol>
              </a:tblGrid>
              <a:tr h="569227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Characteristics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Intervention</a:t>
                      </a: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N=14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Control</a:t>
                      </a: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N=11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p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18359373"/>
                  </a:ext>
                </a:extLst>
              </a:tr>
              <a:tr h="569227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Age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60.0±12.9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61.6±11.0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0.75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65137064"/>
                  </a:ext>
                </a:extLst>
              </a:tr>
              <a:tr h="569227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Gender - Male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 (14%)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4 (36%)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0.21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63115527"/>
                  </a:ext>
                </a:extLst>
              </a:tr>
              <a:tr h="1514399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Cancer type</a:t>
                      </a:r>
                      <a:endParaRPr lang="fr-FR" sz="2800" dirty="0">
                        <a:effectLst/>
                      </a:endParaRPr>
                    </a:p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Hematologic</a:t>
                      </a:r>
                      <a:endParaRPr lang="fr-FR" sz="2800" dirty="0">
                        <a:effectLst/>
                      </a:endParaRPr>
                    </a:p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Breast/Gynecologic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fr-FR" sz="2800" dirty="0">
                        <a:effectLst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6 (43%)</a:t>
                      </a:r>
                      <a:endParaRPr lang="fr-FR" sz="2800" dirty="0">
                        <a:effectLst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8 (57%)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fr-FR" sz="2800" dirty="0">
                        <a:effectLst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7 (64%)</a:t>
                      </a:r>
                      <a:endParaRPr lang="fr-FR" sz="2800" dirty="0">
                        <a:effectLst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4 (36%)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fr-FR" sz="2800">
                        <a:effectLst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0.31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93439797"/>
                  </a:ext>
                </a:extLst>
              </a:tr>
              <a:tr h="569227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Baseline FACT-Tax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16.6±12.2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23.2±11.6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0.24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35461200"/>
                  </a:ext>
                </a:extLst>
              </a:tr>
              <a:tr h="569227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Baseline EORTC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66.9±17.8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66.0±13.5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0.90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55446014"/>
                  </a:ext>
                </a:extLst>
              </a:tr>
              <a:tr h="569227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Baseline von-Frey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1.4±1.3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0.8±0.6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0.21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37518067"/>
                  </a:ext>
                </a:extLst>
              </a:tr>
            </a:tbl>
          </a:graphicData>
        </a:graphic>
      </p:graphicFrame>
      <p:graphicFrame>
        <p:nvGraphicFramePr>
          <p:cNvPr id="57" name="Chart 56">
            <a:extLst>
              <a:ext uri="{FF2B5EF4-FFF2-40B4-BE49-F238E27FC236}">
                <a16:creationId xmlns:a16="http://schemas.microsoft.com/office/drawing/2014/main" xmlns="" id="{4ED0E7B3-29D0-404D-92F5-C25307B293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0568741"/>
              </p:ext>
            </p:extLst>
          </p:nvPr>
        </p:nvGraphicFramePr>
        <p:xfrm>
          <a:off x="10583763" y="25776733"/>
          <a:ext cx="6963109" cy="5701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58" name="Chart 57">
            <a:extLst>
              <a:ext uri="{FF2B5EF4-FFF2-40B4-BE49-F238E27FC236}">
                <a16:creationId xmlns:a16="http://schemas.microsoft.com/office/drawing/2014/main" xmlns="" id="{0E1DA0CF-1B91-4CCD-978A-A8686586D0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3068940"/>
              </p:ext>
            </p:extLst>
          </p:nvPr>
        </p:nvGraphicFramePr>
        <p:xfrm>
          <a:off x="17870312" y="25992757"/>
          <a:ext cx="7187059" cy="5369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59" name="Chart 58">
            <a:extLst>
              <a:ext uri="{FF2B5EF4-FFF2-40B4-BE49-F238E27FC236}">
                <a16:creationId xmlns:a16="http://schemas.microsoft.com/office/drawing/2014/main" xmlns="" id="{14E71846-9496-4B45-B418-64384B2DFA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6862227"/>
              </p:ext>
            </p:extLst>
          </p:nvPr>
        </p:nvGraphicFramePr>
        <p:xfrm>
          <a:off x="13952069" y="31432107"/>
          <a:ext cx="8152974" cy="4569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8E0CA0A6-876A-40CC-BF90-98834B01EF7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41" y="26784845"/>
            <a:ext cx="429069" cy="42906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C5BCC69-DCD0-47B9-90DB-6BC5F682E52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40" y="30228002"/>
            <a:ext cx="429070" cy="429070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xmlns="" id="{241DFEFE-1EAA-4400-A842-5E7D0908E92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5116" y="26850444"/>
            <a:ext cx="429069" cy="429069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xmlns="" id="{E5A34891-F5EA-4AA8-A04D-C69B781AEF0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8179" y="32247283"/>
            <a:ext cx="429069" cy="429069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xmlns="" id="{A4339BD1-CF6B-43B9-B64E-00A76881E2C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5344" y="30172199"/>
            <a:ext cx="429070" cy="429070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xmlns="" id="{A1677191-B066-4AB1-BD36-94E49100AD0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8179" y="34777733"/>
            <a:ext cx="429070" cy="429070"/>
          </a:xfrm>
          <a:prstGeom prst="rect">
            <a:avLst/>
          </a:prstGeom>
        </p:spPr>
      </p:pic>
      <p:sp>
        <p:nvSpPr>
          <p:cNvPr id="70" name="Rectangle 14">
            <a:extLst>
              <a:ext uri="{FF2B5EF4-FFF2-40B4-BE49-F238E27FC236}">
                <a16:creationId xmlns:a16="http://schemas.microsoft.com/office/drawing/2014/main" xmlns="" id="{82FA1C39-EC35-43CF-B8E2-75C25E13DDB9}"/>
              </a:ext>
            </a:extLst>
          </p:cNvPr>
          <p:cNvSpPr/>
          <p:nvPr/>
        </p:nvSpPr>
        <p:spPr>
          <a:xfrm>
            <a:off x="3094930" y="26649213"/>
            <a:ext cx="19194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he-IL" sz="2800" dirty="0">
                <a:cs typeface="Times New Roman" panose="02020603050405020304" pitchFamily="18" charset="0"/>
              </a:rPr>
              <a:t>+ usual care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52761BC7-7DB0-43B2-855A-34756AE49621}"/>
              </a:ext>
            </a:extLst>
          </p:cNvPr>
          <p:cNvSpPr/>
          <p:nvPr/>
        </p:nvSpPr>
        <p:spPr>
          <a:xfrm>
            <a:off x="-276225" y="3886277"/>
            <a:ext cx="3059530" cy="400110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* Equal contribution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25611</TotalTime>
  <Words>507</Words>
  <Application>Microsoft Office PowerPoint</Application>
  <PresentationFormat>מותאם אישית</PresentationFormat>
  <Paragraphs>93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מצגת של PowerPoint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rambam</dc:creator>
  <cp:lastModifiedBy>yuri admin</cp:lastModifiedBy>
  <cp:revision>1149</cp:revision>
  <dcterms:created xsi:type="dcterms:W3CDTF">2006-05-14T07:36:15Z</dcterms:created>
  <dcterms:modified xsi:type="dcterms:W3CDTF">2019-05-02T12:32:17Z</dcterms:modified>
</cp:coreProperties>
</file>