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Shape 129"/>
          <p:cNvSpPr/>
          <p:nvPr>
            <p:ph type="sldImg"/>
          </p:nvPr>
        </p:nvSpPr>
        <p:spPr>
          <a:prstGeom prst="rect">
            <a:avLst/>
          </a:prstGeom>
        </p:spPr>
        <p:txBody>
          <a:bodyPr/>
          <a:lstStyle/>
          <a:p>
            <a:pPr/>
          </a:p>
        </p:txBody>
      </p:sp>
      <p:sp>
        <p:nvSpPr>
          <p:cNvPr id="130" name="Shape 130"/>
          <p:cNvSpPr/>
          <p:nvPr>
            <p:ph type="body" sz="quarter" idx="1"/>
          </p:nvPr>
        </p:nvSpPr>
        <p:spPr>
          <a:prstGeom prst="rect">
            <a:avLst/>
          </a:prstGeom>
        </p:spPr>
        <p:txBody>
          <a:bodyPr/>
          <a:lstStyle/>
          <a:p>
            <a:pPr/>
            <a:r>
              <a:t>Values are the content of experiential Jewish education. They are ideas and convictions that represent world views about worth and significance, and whose adoption can guide personal choices, behaviors and practices.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Shape 227"/>
          <p:cNvSpPr/>
          <p:nvPr>
            <p:ph type="sldImg"/>
          </p:nvPr>
        </p:nvSpPr>
        <p:spPr>
          <a:prstGeom prst="rect">
            <a:avLst/>
          </a:prstGeom>
        </p:spPr>
        <p:txBody>
          <a:bodyPr/>
          <a:lstStyle/>
          <a:p>
            <a:pPr/>
          </a:p>
        </p:txBody>
      </p:sp>
      <p:sp>
        <p:nvSpPr>
          <p:cNvPr id="228" name="Shape 228"/>
          <p:cNvSpPr/>
          <p:nvPr>
            <p:ph type="body" sz="quarter" idx="1"/>
          </p:nvPr>
        </p:nvSpPr>
        <p:spPr>
          <a:prstGeom prst="rect">
            <a:avLst/>
          </a:prstGeom>
        </p:spPr>
        <p:txBody>
          <a:bodyPr/>
          <a:lstStyle/>
          <a:p>
            <a:pPr/>
            <a:r>
              <a:t>STEP 4 IS CRUCIAL - GOD IS IN THE DETAILS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Shape 136"/>
          <p:cNvSpPr/>
          <p:nvPr>
            <p:ph type="sldImg"/>
          </p:nvPr>
        </p:nvSpPr>
        <p:spPr>
          <a:prstGeom prst="rect">
            <a:avLst/>
          </a:prstGeom>
        </p:spPr>
        <p:txBody>
          <a:bodyPr/>
          <a:lstStyle/>
          <a:p>
            <a:pPr/>
          </a:p>
        </p:txBody>
      </p:sp>
      <p:sp>
        <p:nvSpPr>
          <p:cNvPr id="137" name="Shape 137"/>
          <p:cNvSpPr/>
          <p:nvPr>
            <p:ph type="body" sz="quarter" idx="1"/>
          </p:nvPr>
        </p:nvSpPr>
        <p:spPr>
          <a:prstGeom prst="rect">
            <a:avLst/>
          </a:prstGeom>
        </p:spPr>
        <p:txBody>
          <a:bodyPr/>
          <a:lstStyle/>
          <a:p>
            <a:pPr/>
            <a:r>
              <a:t>Meaningful education is when values are experienced concretely</a:t>
            </a:r>
          </a:p>
          <a:p>
            <a:pPr/>
          </a:p>
          <a:p>
            <a:pPr/>
            <a:r>
              <a:t>WHY VALUES</a:t>
            </a:r>
          </a:p>
          <a:p>
            <a:pPr/>
          </a:p>
          <a:p>
            <a:pPr/>
            <a:r>
              <a:t>Platform for decision making and expression. Our values point to a concrete expression of things that are important to us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Shape 143"/>
          <p:cNvSpPr/>
          <p:nvPr>
            <p:ph type="sldImg"/>
          </p:nvPr>
        </p:nvSpPr>
        <p:spPr>
          <a:prstGeom prst="rect">
            <a:avLst/>
          </a:prstGeom>
        </p:spPr>
        <p:txBody>
          <a:bodyPr/>
          <a:lstStyle/>
          <a:p>
            <a:pPr/>
          </a:p>
        </p:txBody>
      </p:sp>
      <p:sp>
        <p:nvSpPr>
          <p:cNvPr id="144" name="Shape 144"/>
          <p:cNvSpPr/>
          <p:nvPr>
            <p:ph type="body" sz="quarter" idx="1"/>
          </p:nvPr>
        </p:nvSpPr>
        <p:spPr>
          <a:prstGeom prst="rect">
            <a:avLst/>
          </a:prstGeom>
        </p:spPr>
        <p:txBody>
          <a:bodyPr/>
          <a:lstStyle/>
          <a:p>
            <a:pPr/>
            <a:r>
              <a:t>Values - ideas that have worth or significance - adoption is key and to adopt comes about through experience.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Shape 150"/>
          <p:cNvSpPr/>
          <p:nvPr>
            <p:ph type="sldImg"/>
          </p:nvPr>
        </p:nvSpPr>
        <p:spPr>
          <a:prstGeom prst="rect">
            <a:avLst/>
          </a:prstGeom>
        </p:spPr>
        <p:txBody>
          <a:bodyPr/>
          <a:lstStyle/>
          <a:p>
            <a:pPr/>
          </a:p>
        </p:txBody>
      </p:sp>
      <p:sp>
        <p:nvSpPr>
          <p:cNvPr id="151" name="Shape 151"/>
          <p:cNvSpPr/>
          <p:nvPr>
            <p:ph type="body" sz="quarter" idx="1"/>
          </p:nvPr>
        </p:nvSpPr>
        <p:spPr>
          <a:prstGeom prst="rect">
            <a:avLst/>
          </a:prstGeom>
        </p:spPr>
        <p:txBody>
          <a:bodyPr/>
          <a:lstStyle/>
          <a:p>
            <a:pPr/>
            <a:r>
              <a:t>What is the process of EJE?</a:t>
            </a:r>
          </a:p>
          <a:p>
            <a:pPr/>
          </a:p>
          <a:p>
            <a:pPr/>
            <a:r>
              <a:t>An exploration of values - how do we do that?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Shape 159"/>
          <p:cNvSpPr/>
          <p:nvPr>
            <p:ph type="sldImg"/>
          </p:nvPr>
        </p:nvSpPr>
        <p:spPr>
          <a:prstGeom prst="rect">
            <a:avLst/>
          </a:prstGeom>
        </p:spPr>
        <p:txBody>
          <a:bodyPr/>
          <a:lstStyle/>
          <a:p>
            <a:pPr/>
          </a:p>
        </p:txBody>
      </p:sp>
      <p:sp>
        <p:nvSpPr>
          <p:cNvPr id="160" name="Shape 160"/>
          <p:cNvSpPr/>
          <p:nvPr>
            <p:ph type="body" sz="quarter" idx="1"/>
          </p:nvPr>
        </p:nvSpPr>
        <p:spPr>
          <a:prstGeom prst="rect">
            <a:avLst/>
          </a:prstGeom>
        </p:spPr>
        <p:txBody>
          <a:bodyPr/>
          <a:lstStyle/>
          <a:p>
            <a:pPr/>
            <a:r>
              <a:t>When working on Jewish values, you can start with a value that is a Jewish idea for you.  How often to we start by selecting a Jewish value to teach towards? We want to teach towards Tikkun Olam, Pikuach Nefesh, Hachnasat Orchim… To develop our intention behind this Jewish value, the 7 step protocol is a helpful process. To thicken it, we go back to our definition of Jewish Values and suggest that in step 3, in addition to listing examples of where you have seen this value in action, you also think about the Jewish context, sources, historical and cultural influences that stem from that Jewish value.</a:t>
            </a:r>
          </a:p>
          <a:p>
            <a:pPr/>
          </a:p>
          <a:p>
            <a:pPr/>
            <a:r>
              <a:t>At the end of this process, in step 5, you will likely end up with some core learnings that are similar to thin ideas of values. For example, “hachnasat orchim” might lead you to teach lessons about gratitude, respect, or dignity. Identifying select lessons (i.e. thin ideas of values), will help focus the teaching of the Jewish value, in this particular context. Because, at the core of Jewish values are ultimately a bunch of thin ideas.</a:t>
            </a:r>
          </a:p>
          <a:p>
            <a:pPr/>
          </a:p>
          <a:p>
            <a:pPr/>
            <a:r>
              <a:t>We are still using similar language to think about Jewish values. Within any Jewish value there are influences from any thin idea. When going through the process for a Jewish value it is important to focus on the universal ideas that are most present or relevant to that value. </a:t>
            </a:r>
          </a:p>
          <a:p>
            <a:pPr/>
            <a:r>
              <a:t>What will give it its particular Jewish flavour is the process that got us there and the ways in which our learners may ultimately experience it. </a:t>
            </a:r>
          </a:p>
          <a:p>
            <a:pPr/>
          </a:p>
          <a:p>
            <a:pPr/>
            <a:r>
              <a:t>Loving your neighbor is a thick expression of ………distinguished by its Jewish context, sources etc. Like with all thick expressions embedded within loving your neighbor are a bunch of thin ideas that can be expressed in various ways and contexts.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Shape 170"/>
          <p:cNvSpPr/>
          <p:nvPr>
            <p:ph type="sldImg"/>
          </p:nvPr>
        </p:nvSpPr>
        <p:spPr>
          <a:prstGeom prst="rect">
            <a:avLst/>
          </a:prstGeom>
        </p:spPr>
        <p:txBody>
          <a:bodyPr/>
          <a:lstStyle/>
          <a:p>
            <a:pPr/>
          </a:p>
        </p:txBody>
      </p:sp>
      <p:sp>
        <p:nvSpPr>
          <p:cNvPr id="171" name="Shape 171"/>
          <p:cNvSpPr/>
          <p:nvPr>
            <p:ph type="body" sz="quarter" idx="1"/>
          </p:nvPr>
        </p:nvSpPr>
        <p:spPr>
          <a:prstGeom prst="rect">
            <a:avLst/>
          </a:prstGeom>
        </p:spPr>
        <p:txBody>
          <a:bodyPr/>
          <a:lstStyle/>
          <a:p>
            <a:pPr marL="305593" indent="-305593">
              <a:buSzPct val="145000"/>
              <a:buChar char="-"/>
            </a:pPr>
            <a:r>
              <a:t>give examples</a:t>
            </a:r>
          </a:p>
          <a:p>
            <a:pPr/>
            <a:r>
              <a:t>Honesty</a:t>
            </a:r>
          </a:p>
          <a:p>
            <a:pPr/>
            <a:r>
              <a:t>Tikkun Olam</a:t>
            </a:r>
          </a:p>
          <a:p>
            <a:pPr/>
            <a:r>
              <a:t>Community </a:t>
            </a:r>
          </a:p>
          <a:p>
            <a:pPr/>
            <a:r>
              <a:t>Responsibility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Shape 177"/>
          <p:cNvSpPr/>
          <p:nvPr>
            <p:ph type="sldImg"/>
          </p:nvPr>
        </p:nvSpPr>
        <p:spPr>
          <a:prstGeom prst="rect">
            <a:avLst/>
          </a:prstGeom>
        </p:spPr>
        <p:txBody>
          <a:bodyPr/>
          <a:lstStyle/>
          <a:p>
            <a:pPr/>
          </a:p>
        </p:txBody>
      </p:sp>
      <p:sp>
        <p:nvSpPr>
          <p:cNvPr id="178" name="Shape 178"/>
          <p:cNvSpPr/>
          <p:nvPr>
            <p:ph type="body" sz="quarter" idx="1"/>
          </p:nvPr>
        </p:nvSpPr>
        <p:spPr>
          <a:prstGeom prst="rect">
            <a:avLst/>
          </a:prstGeom>
        </p:spPr>
        <p:txBody>
          <a:bodyPr/>
          <a:lstStyle/>
          <a:p>
            <a:pPr marL="305593" indent="-305593">
              <a:buSzPct val="145000"/>
              <a:buChar char="-"/>
            </a:pPr>
            <a:r>
              <a:t>give the thin example and start thickening it. The thickening of an idea is ALWAYS limiting and can exclude. </a:t>
            </a:r>
          </a:p>
          <a:p>
            <a:pPr marL="305593" indent="-305593">
              <a:buSzPct val="145000"/>
              <a:buChar char="-"/>
            </a:pPr>
            <a:r>
              <a:t>What does it look like? Will be different and will always start being particular and complex. Leads to disagreement or different understandings.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Shape 186"/>
          <p:cNvSpPr/>
          <p:nvPr>
            <p:ph type="sldImg"/>
          </p:nvPr>
        </p:nvSpPr>
        <p:spPr>
          <a:prstGeom prst="rect">
            <a:avLst/>
          </a:prstGeom>
        </p:spPr>
        <p:txBody>
          <a:bodyPr/>
          <a:lstStyle/>
          <a:p>
            <a:pPr/>
          </a:p>
        </p:txBody>
      </p:sp>
      <p:sp>
        <p:nvSpPr>
          <p:cNvPr id="187" name="Shape 187"/>
          <p:cNvSpPr/>
          <p:nvPr>
            <p:ph type="body" sz="quarter" idx="1"/>
          </p:nvPr>
        </p:nvSpPr>
        <p:spPr>
          <a:prstGeom prst="rect">
            <a:avLst/>
          </a:prstGeom>
        </p:spPr>
        <p:txBody>
          <a:bodyPr/>
          <a:lstStyle/>
          <a:p>
            <a:pPr/>
            <a:r>
              <a:t>Develop a thin language that describes each value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Shape 193"/>
          <p:cNvSpPr/>
          <p:nvPr>
            <p:ph type="sldImg"/>
          </p:nvPr>
        </p:nvSpPr>
        <p:spPr>
          <a:prstGeom prst="rect">
            <a:avLst/>
          </a:prstGeom>
        </p:spPr>
        <p:txBody>
          <a:bodyPr/>
          <a:lstStyle/>
          <a:p>
            <a:pPr/>
          </a:p>
        </p:txBody>
      </p:sp>
      <p:sp>
        <p:nvSpPr>
          <p:cNvPr id="194" name="Shape 194"/>
          <p:cNvSpPr/>
          <p:nvPr>
            <p:ph type="body" sz="quarter" idx="1"/>
          </p:nvPr>
        </p:nvSpPr>
        <p:spPr>
          <a:prstGeom prst="rect">
            <a:avLst/>
          </a:prstGeom>
        </p:spPr>
        <p:txBody>
          <a:bodyPr/>
          <a:lstStyle/>
          <a:p>
            <a:pPr/>
            <a:r>
              <a:t>What is this about? How does it resonate with me?</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Experiential Jewish Education…"/>
          <p:cNvSpPr txBox="1"/>
          <p:nvPr/>
        </p:nvSpPr>
        <p:spPr>
          <a:xfrm>
            <a:off x="2642187" y="2500413"/>
            <a:ext cx="7720426" cy="475277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defTabSz="457200">
              <a:lnSpc>
                <a:spcPct val="150000"/>
              </a:lnSpc>
              <a:defRPr b="0" spc="119" sz="4000">
                <a:latin typeface="SF Pro Display Regular"/>
                <a:ea typeface="SF Pro Display Regular"/>
                <a:cs typeface="SF Pro Display Regular"/>
                <a:sym typeface="SF Pro Display Regular"/>
              </a:defRPr>
            </a:pPr>
            <a:r>
              <a:rPr>
                <a:solidFill>
                  <a:srgbClr val="64C5E5"/>
                </a:solidFill>
                <a:latin typeface="SF Pro Display Bold"/>
                <a:ea typeface="SF Pro Display Bold"/>
                <a:cs typeface="SF Pro Display Bold"/>
                <a:sym typeface="SF Pro Display Bold"/>
              </a:rPr>
              <a:t>Experiential Jewish Education</a:t>
            </a:r>
            <a:endParaRPr>
              <a:solidFill>
                <a:srgbClr val="64C5E5"/>
              </a:solidFill>
              <a:latin typeface="SF Pro Display Bold"/>
              <a:ea typeface="SF Pro Display Bold"/>
              <a:cs typeface="SF Pro Display Bold"/>
              <a:sym typeface="SF Pro Display Bold"/>
            </a:endParaRPr>
          </a:p>
          <a:p>
            <a:pPr defTabSz="457200">
              <a:lnSpc>
                <a:spcPct val="150000"/>
              </a:lnSpc>
              <a:defRPr b="0" sz="4000">
                <a:latin typeface="SF Pro Display Regular"/>
                <a:ea typeface="SF Pro Display Regular"/>
                <a:cs typeface="SF Pro Display Regular"/>
                <a:sym typeface="SF Pro Display Regular"/>
              </a:defRPr>
            </a:pPr>
            <a:r>
              <a:rPr>
                <a:latin typeface="SF Pro Display Light"/>
                <a:ea typeface="SF Pro Display Light"/>
                <a:cs typeface="SF Pro Display Light"/>
                <a:sym typeface="SF Pro Display Light"/>
              </a:rPr>
              <a:t>is the deliberate infusion of Jewish values into engaging and memorable experiences that impact the formation of Jewish identity</a:t>
            </a:r>
          </a:p>
        </p:txBody>
      </p:sp>
      <p:grpSp>
        <p:nvGrpSpPr>
          <p:cNvPr id="123" name="Group"/>
          <p:cNvGrpSpPr/>
          <p:nvPr/>
        </p:nvGrpSpPr>
        <p:grpSpPr>
          <a:xfrm>
            <a:off x="1165400" y="1354257"/>
            <a:ext cx="10843928" cy="7045086"/>
            <a:chOff x="0" y="0"/>
            <a:chExt cx="10843926" cy="7045084"/>
          </a:xfrm>
        </p:grpSpPr>
        <p:sp>
          <p:nvSpPr>
            <p:cNvPr id="120" name="Rectangle"/>
            <p:cNvSpPr/>
            <p:nvPr/>
          </p:nvSpPr>
          <p:spPr>
            <a:xfrm>
              <a:off x="512282" y="516694"/>
              <a:ext cx="9649434" cy="6011696"/>
            </a:xfrm>
            <a:prstGeom prst="rect">
              <a:avLst/>
            </a:prstGeom>
            <a:noFill/>
            <a:ln w="38100" cap="flat">
              <a:solidFill>
                <a:srgbClr val="64C5E5"/>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21" name="Rectangle"/>
            <p:cNvSpPr/>
            <p:nvPr/>
          </p:nvSpPr>
          <p:spPr>
            <a:xfrm>
              <a:off x="0" y="6347924"/>
              <a:ext cx="8616582" cy="697161"/>
            </a:xfrm>
            <a:prstGeom prst="rect">
              <a:avLst/>
            </a:prstGeom>
            <a:solidFill>
              <a:srgbClr val="FFFFFF"/>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22" name="Rectangle"/>
            <p:cNvSpPr/>
            <p:nvPr/>
          </p:nvSpPr>
          <p:spPr>
            <a:xfrm>
              <a:off x="2227345" y="0"/>
              <a:ext cx="8616582" cy="697160"/>
            </a:xfrm>
            <a:prstGeom prst="rect">
              <a:avLst/>
            </a:prstGeom>
            <a:solidFill>
              <a:srgbClr val="FFFFFF"/>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180" name="Table"/>
          <p:cNvGraphicFramePr/>
          <p:nvPr/>
        </p:nvGraphicFramePr>
        <p:xfrm>
          <a:off x="952500" y="965200"/>
          <a:ext cx="11099800" cy="7213600"/>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3163434"/>
                <a:gridCol w="4236432"/>
                <a:gridCol w="3699933"/>
              </a:tblGrid>
              <a:tr h="895416">
                <a:tc>
                  <a:txBody>
                    <a:bodyPr/>
                    <a:lstStyle/>
                    <a:p>
                      <a:pPr defTabSz="914400">
                        <a:defRPr sz="3000">
                          <a:latin typeface="SF Pro Display Bold"/>
                          <a:ea typeface="SF Pro Display Bold"/>
                          <a:cs typeface="SF Pro Display Bold"/>
                          <a:sym typeface="SF Pro Display Bold"/>
                        </a:defRPr>
                      </a:pPr>
                    </a:p>
                  </a:txBody>
                  <a:tcPr marL="50800" marR="50800" marT="50800" marB="50800" anchor="ctr" anchorCtr="0" horzOverflow="overflow">
                    <a:lnR w="12700">
                      <a:solidFill>
                        <a:srgbClr val="B8B8B8"/>
                      </a:solidFill>
                      <a:miter lim="400000"/>
                    </a:lnR>
                    <a:lnB w="12700">
                      <a:solidFill>
                        <a:srgbClr val="B8B8B8"/>
                      </a:solidFill>
                      <a:miter lim="400000"/>
                    </a:lnB>
                  </a:tcPr>
                </a:tc>
                <a:tc>
                  <a:txBody>
                    <a:bodyPr/>
                    <a:lstStyle/>
                    <a:p>
                      <a:pPr defTabSz="914400">
                        <a:defRPr sz="1800"/>
                      </a:pPr>
                      <a:r>
                        <a:rPr spc="78" sz="2600">
                          <a:solidFill>
                            <a:srgbClr val="05C3DE"/>
                          </a:solidFill>
                          <a:latin typeface="SF Pro Display Heavy"/>
                          <a:ea typeface="SF Pro Display Heavy"/>
                          <a:cs typeface="SF Pro Display Heavy"/>
                          <a:sym typeface="SF Pro Display Heavy"/>
                        </a:rPr>
                        <a:t>THIN IDEAS</a:t>
                      </a:r>
                    </a:p>
                  </a:txBody>
                  <a:tcPr marL="50800" marR="50800" marT="50800" marB="50800" anchor="ctr" anchorCtr="0" horzOverflow="overflow">
                    <a:lnL w="12700">
                      <a:solidFill>
                        <a:srgbClr val="B8B8B8"/>
                      </a:solidFill>
                      <a:miter lim="400000"/>
                    </a:lnL>
                    <a:lnR w="12700">
                      <a:solidFill>
                        <a:srgbClr val="B8B8B8"/>
                      </a:solidFill>
                      <a:miter lim="400000"/>
                    </a:lnR>
                    <a:lnB w="12700">
                      <a:solidFill>
                        <a:srgbClr val="B8B8B8"/>
                      </a:solidFill>
                      <a:miter lim="400000"/>
                    </a:lnB>
                  </a:tcPr>
                </a:tc>
                <a:tc>
                  <a:txBody>
                    <a:bodyPr/>
                    <a:lstStyle/>
                    <a:p>
                      <a:pPr defTabSz="914400">
                        <a:defRPr sz="1800"/>
                      </a:pPr>
                      <a:r>
                        <a:rPr spc="78" sz="2600">
                          <a:solidFill>
                            <a:srgbClr val="05C3DE"/>
                          </a:solidFill>
                          <a:latin typeface="SF Pro Display Heavy"/>
                          <a:ea typeface="SF Pro Display Heavy"/>
                          <a:cs typeface="SF Pro Display Heavy"/>
                          <a:sym typeface="SF Pro Display Heavy"/>
                        </a:rPr>
                        <a:t>THICK EXPRESSIONS</a:t>
                      </a:r>
                    </a:p>
                  </a:txBody>
                  <a:tcPr marL="50800" marR="50800" marT="50800" marB="50800" anchor="ctr" anchorCtr="0" horzOverflow="overflow">
                    <a:lnL w="12700">
                      <a:solidFill>
                        <a:srgbClr val="B8B8B8"/>
                      </a:solidFill>
                      <a:miter lim="400000"/>
                    </a:lnL>
                    <a:lnB w="12700">
                      <a:solidFill>
                        <a:srgbClr val="B8B8B8"/>
                      </a:solidFill>
                      <a:miter lim="400000"/>
                    </a:lnB>
                  </a:tcPr>
                </a:tc>
              </a:tr>
              <a:tr h="3913650">
                <a:tc>
                  <a:txBody>
                    <a:bodyPr/>
                    <a:lstStyle/>
                    <a:p>
                      <a:pPr defTabSz="914400">
                        <a:defRPr sz="1800"/>
                      </a:pPr>
                      <a:r>
                        <a:rPr spc="90" sz="3000">
                          <a:solidFill>
                            <a:srgbClr val="D8223A"/>
                          </a:solidFill>
                          <a:latin typeface="SF Pro Display Heavy"/>
                          <a:ea typeface="SF Pro Display Heavy"/>
                          <a:cs typeface="SF Pro Display Heavy"/>
                          <a:sym typeface="SF Pro Display Heavy"/>
                        </a:rPr>
                        <a:t>ADVANTAGE</a:t>
                      </a:r>
                    </a:p>
                  </a:txBody>
                  <a:tcPr marL="50800" marR="50800" marT="50800" marB="50800" anchor="ctr" anchorCtr="0" horzOverflow="overflow">
                    <a:lnR w="12700">
                      <a:solidFill>
                        <a:srgbClr val="B8B8B8"/>
                      </a:solidFill>
                      <a:miter lim="400000"/>
                    </a:lnR>
                    <a:lnT w="12700">
                      <a:solidFill>
                        <a:srgbClr val="B8B8B8"/>
                      </a:solidFill>
                      <a:miter lim="400000"/>
                    </a:lnT>
                    <a:lnB w="12700">
                      <a:solidFill>
                        <a:srgbClr val="B8B8B8"/>
                      </a:solidFill>
                      <a:miter lim="400000"/>
                    </a:lnB>
                  </a:tcPr>
                </a:tc>
                <a:tc>
                  <a:txBody>
                    <a:bodyPr/>
                    <a:lstStyle/>
                    <a:p>
                      <a:pPr defTabSz="914400">
                        <a:defRPr sz="1800"/>
                      </a:pPr>
                      <a:r>
                        <a:rPr sz="3000">
                          <a:latin typeface="SF Pro Display Light"/>
                          <a:ea typeface="SF Pro Display Light"/>
                          <a:cs typeface="SF Pro Display Light"/>
                          <a:sym typeface="SF Pro Display Light"/>
                        </a:rPr>
                        <a:t>Solidarity;
universal message;
easy to relate to</a:t>
                      </a:r>
                    </a:p>
                  </a:txBody>
                  <a:tcPr marL="50800" marR="50800" marT="50800" marB="50800" anchor="ctr" anchorCtr="0" horzOverflow="overflow">
                    <a:lnL w="12700">
                      <a:solidFill>
                        <a:srgbClr val="B8B8B8"/>
                      </a:solidFill>
                      <a:miter lim="400000"/>
                    </a:lnL>
                    <a:lnR w="12700">
                      <a:solidFill>
                        <a:srgbClr val="B8B8B8"/>
                      </a:solidFill>
                      <a:miter lim="400000"/>
                    </a:lnR>
                    <a:lnT w="12700">
                      <a:solidFill>
                        <a:srgbClr val="B8B8B8"/>
                      </a:solidFill>
                      <a:miter lim="400000"/>
                    </a:lnT>
                    <a:lnB w="12700">
                      <a:solidFill>
                        <a:srgbClr val="B8B8B8"/>
                      </a:solidFill>
                      <a:miter lim="400000"/>
                    </a:lnB>
                  </a:tcPr>
                </a:tc>
                <a:tc>
                  <a:txBody>
                    <a:bodyPr/>
                    <a:lstStyle/>
                    <a:p>
                      <a:pPr defTabSz="914400">
                        <a:defRPr sz="1800"/>
                      </a:pPr>
                      <a:r>
                        <a:rPr sz="3000">
                          <a:latin typeface="SF Pro Display Light"/>
                          <a:ea typeface="SF Pro Display Light"/>
                          <a:cs typeface="SF Pro Display Light"/>
                          <a:sym typeface="SF Pro Display Light"/>
                        </a:rPr>
                        <a:t>Relevant;
specific;
located in context; drives to behavior</a:t>
                      </a:r>
                    </a:p>
                  </a:txBody>
                  <a:tcPr marL="50800" marR="50800" marT="50800" marB="50800" anchor="ctr" anchorCtr="0" horzOverflow="overflow">
                    <a:lnL w="12700">
                      <a:solidFill>
                        <a:srgbClr val="B8B8B8"/>
                      </a:solidFill>
                      <a:miter lim="400000"/>
                    </a:lnL>
                    <a:lnT w="12700">
                      <a:solidFill>
                        <a:srgbClr val="B8B8B8"/>
                      </a:solidFill>
                      <a:miter lim="400000"/>
                    </a:lnT>
                    <a:lnB w="12700">
                      <a:solidFill>
                        <a:srgbClr val="B8B8B8"/>
                      </a:solidFill>
                      <a:miter lim="400000"/>
                    </a:lnB>
                  </a:tcPr>
                </a:tc>
              </a:tr>
              <a:tr h="2404533">
                <a:tc>
                  <a:txBody>
                    <a:bodyPr/>
                    <a:lstStyle/>
                    <a:p>
                      <a:pPr defTabSz="914400">
                        <a:defRPr sz="1800"/>
                      </a:pPr>
                      <a:r>
                        <a:rPr spc="90" sz="3000">
                          <a:solidFill>
                            <a:srgbClr val="D8223A"/>
                          </a:solidFill>
                          <a:latin typeface="SF Pro Display Heavy"/>
                          <a:ea typeface="SF Pro Display Heavy"/>
                          <a:cs typeface="SF Pro Display Heavy"/>
                          <a:sym typeface="SF Pro Display Heavy"/>
                        </a:rPr>
                        <a:t>DISADVANTAGE</a:t>
                      </a:r>
                    </a:p>
                  </a:txBody>
                  <a:tcPr marL="50800" marR="50800" marT="50800" marB="50800" anchor="ctr" anchorCtr="0" horzOverflow="overflow">
                    <a:lnR w="12700">
                      <a:solidFill>
                        <a:srgbClr val="B8B8B8"/>
                      </a:solidFill>
                      <a:miter lim="400000"/>
                    </a:lnR>
                    <a:lnT w="12700">
                      <a:solidFill>
                        <a:srgbClr val="B8B8B8"/>
                      </a:solidFill>
                      <a:miter lim="400000"/>
                    </a:lnT>
                  </a:tcPr>
                </a:tc>
                <a:tc>
                  <a:txBody>
                    <a:bodyPr/>
                    <a:lstStyle/>
                    <a:p>
                      <a:pPr defTabSz="914400">
                        <a:defRPr sz="1800"/>
                      </a:pPr>
                      <a:r>
                        <a:rPr sz="3000">
                          <a:latin typeface="SF Pro Display Light"/>
                          <a:ea typeface="SF Pro Display Light"/>
                          <a:cs typeface="SF Pro Display Light"/>
                          <a:sym typeface="SF Pro Display Light"/>
                        </a:rPr>
                        <a:t>No substance;
empty;
multiple interpretations</a:t>
                      </a:r>
                    </a:p>
                  </a:txBody>
                  <a:tcPr marL="50800" marR="50800" marT="50800" marB="50800" anchor="ctr" anchorCtr="0" horzOverflow="overflow">
                    <a:lnL w="12700">
                      <a:solidFill>
                        <a:srgbClr val="B8B8B8"/>
                      </a:solidFill>
                      <a:miter lim="400000"/>
                    </a:lnL>
                    <a:lnR w="12700">
                      <a:solidFill>
                        <a:srgbClr val="B8B8B8"/>
                      </a:solidFill>
                      <a:miter lim="400000"/>
                    </a:lnR>
                    <a:lnT w="12700">
                      <a:solidFill>
                        <a:srgbClr val="B8B8B8"/>
                      </a:solidFill>
                      <a:miter lim="400000"/>
                    </a:lnT>
                  </a:tcPr>
                </a:tc>
                <a:tc>
                  <a:txBody>
                    <a:bodyPr/>
                    <a:lstStyle/>
                    <a:p>
                      <a:pPr defTabSz="914400">
                        <a:defRPr sz="1800"/>
                      </a:pPr>
                      <a:r>
                        <a:rPr sz="3000">
                          <a:latin typeface="SF Pro Display Light"/>
                          <a:ea typeface="SF Pro Display Light"/>
                          <a:cs typeface="SF Pro Display Light"/>
                          <a:sym typeface="SF Pro Display Light"/>
                        </a:rPr>
                        <a:t>Exclusive;
irrelevant </a:t>
                      </a:r>
                    </a:p>
                  </a:txBody>
                  <a:tcPr marL="50800" marR="50800" marT="50800" marB="50800" anchor="ctr" anchorCtr="0" horzOverflow="overflow">
                    <a:lnL w="12700">
                      <a:solidFill>
                        <a:srgbClr val="B8B8B8"/>
                      </a:solidFill>
                      <a:miter lim="400000"/>
                    </a:lnL>
                    <a:lnT w="12700">
                      <a:solidFill>
                        <a:srgbClr val="B8B8B8"/>
                      </a:solidFill>
                      <a:miter lim="400000"/>
                    </a:lnT>
                  </a:tcPr>
                </a:tc>
              </a:tr>
            </a:tbl>
          </a:graphicData>
        </a:graphic>
      </p:graphicFrame>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Rectangle"/>
          <p:cNvSpPr/>
          <p:nvPr/>
        </p:nvSpPr>
        <p:spPr>
          <a:xfrm>
            <a:off x="-25400" y="-11990"/>
            <a:ext cx="13055601" cy="4871638"/>
          </a:xfrm>
          <a:prstGeom prst="rect">
            <a:avLst/>
          </a:prstGeom>
          <a:solidFill>
            <a:srgbClr val="64C5E5"/>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83" name="How do we thicken a value?"/>
          <p:cNvSpPr txBox="1"/>
          <p:nvPr/>
        </p:nvSpPr>
        <p:spPr>
          <a:xfrm>
            <a:off x="1207789" y="1050607"/>
            <a:ext cx="10589222" cy="27464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defTabSz="457200">
              <a:defRPr b="0" spc="212" sz="7100">
                <a:solidFill>
                  <a:srgbClr val="FFFFFF"/>
                </a:solidFill>
                <a:latin typeface="SF Pro Display Heavy"/>
                <a:ea typeface="SF Pro Display Heavy"/>
                <a:cs typeface="SF Pro Display Heavy"/>
                <a:sym typeface="SF Pro Display Heavy"/>
              </a:defRPr>
            </a:pPr>
            <a:r>
              <a:t>How do we </a:t>
            </a:r>
            <a:r>
              <a:rPr u="sng"/>
              <a:t>thicken</a:t>
            </a:r>
            <a:r>
              <a:t> a value?</a:t>
            </a:r>
          </a:p>
        </p:txBody>
      </p:sp>
      <p:sp>
        <p:nvSpPr>
          <p:cNvPr id="184" name="In what contexts does this value manifest itself?…"/>
          <p:cNvSpPr txBox="1"/>
          <p:nvPr/>
        </p:nvSpPr>
        <p:spPr>
          <a:xfrm>
            <a:off x="424367" y="5652169"/>
            <a:ext cx="12156066" cy="34544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In what contexts does this value manifest itself?</a:t>
            </a:r>
          </a:p>
          <a:p>
            <a:pPr lvl="1" marL="1823027"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Give examples. Go deeper into each one.</a:t>
            </a:r>
          </a:p>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In what ways could the value be expressed by the learners you are working with?</a:t>
            </a:r>
          </a:p>
        </p:txBody>
      </p:sp>
      <p:sp>
        <p:nvSpPr>
          <p:cNvPr id="185" name="Ask the following questions:"/>
          <p:cNvSpPr txBox="1"/>
          <p:nvPr/>
        </p:nvSpPr>
        <p:spPr>
          <a:xfrm>
            <a:off x="1207789" y="4900224"/>
            <a:ext cx="10589222" cy="7113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defRPr b="0" i="1" sz="3500">
                <a:solidFill>
                  <a:srgbClr val="D8223A"/>
                </a:solidFill>
                <a:latin typeface="SF Pro Display Medium"/>
                <a:ea typeface="SF Pro Display Medium"/>
                <a:cs typeface="SF Pro Display Medium"/>
                <a:sym typeface="SF Pro Display Medium"/>
              </a:defRPr>
            </a:lvl1pPr>
          </a:lstStyle>
          <a:p>
            <a:pPr/>
            <a:r>
              <a:t>Ask the following questions: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Rectangle"/>
          <p:cNvSpPr/>
          <p:nvPr/>
        </p:nvSpPr>
        <p:spPr>
          <a:xfrm>
            <a:off x="-25400" y="-11990"/>
            <a:ext cx="13055601" cy="4871638"/>
          </a:xfrm>
          <a:prstGeom prst="rect">
            <a:avLst/>
          </a:prstGeom>
          <a:solidFill>
            <a:srgbClr val="64C5E5"/>
          </a:solidFill>
          <a:ln w="12700">
            <a:miter lim="400000"/>
          </a:ln>
        </p:spPr>
        <p:txBody>
          <a:bodyPr lIns="50800" tIns="50800" rIns="50800" bIns="50800" anchor="ctr"/>
          <a:lstStyle/>
          <a:p>
            <a:pPr>
              <a:defRPr b="0" sz="2200">
                <a:solidFill>
                  <a:srgbClr val="FFFFFF"/>
                </a:solidFill>
                <a:latin typeface="SF Pro Display Regular"/>
                <a:ea typeface="SF Pro Display Regular"/>
                <a:cs typeface="SF Pro Display Regular"/>
                <a:sym typeface="SF Pro Display Regular"/>
              </a:defRPr>
            </a:pPr>
          </a:p>
        </p:txBody>
      </p:sp>
      <p:sp>
        <p:nvSpPr>
          <p:cNvPr id="190" name="How do we thin a value?"/>
          <p:cNvSpPr txBox="1"/>
          <p:nvPr/>
        </p:nvSpPr>
        <p:spPr>
          <a:xfrm>
            <a:off x="553987" y="1766921"/>
            <a:ext cx="11896826" cy="131381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defTabSz="457200">
              <a:defRPr b="0" spc="212" sz="7100">
                <a:solidFill>
                  <a:srgbClr val="FFFFFF"/>
                </a:solidFill>
                <a:latin typeface="SF Pro Display Heavy"/>
                <a:ea typeface="SF Pro Display Heavy"/>
                <a:cs typeface="SF Pro Display Heavy"/>
                <a:sym typeface="SF Pro Display Heavy"/>
              </a:defRPr>
            </a:pPr>
            <a:r>
              <a:t>How do we </a:t>
            </a:r>
            <a:r>
              <a:rPr u="sng"/>
              <a:t>thin</a:t>
            </a:r>
            <a:r>
              <a:t> a value?</a:t>
            </a:r>
          </a:p>
        </p:txBody>
      </p:sp>
      <p:sp>
        <p:nvSpPr>
          <p:cNvPr id="191" name="Why does this value matter to you?…"/>
          <p:cNvSpPr txBox="1"/>
          <p:nvPr/>
        </p:nvSpPr>
        <p:spPr>
          <a:xfrm>
            <a:off x="869686" y="5686544"/>
            <a:ext cx="10708433" cy="29043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marL="368300" indent="-368300" algn="l" defTabSz="457200">
              <a:lnSpc>
                <a:spcPct val="150000"/>
              </a:lnSpc>
              <a:buSzPct val="100000"/>
              <a:buChar char="•"/>
              <a:defRPr b="0" sz="3500">
                <a:latin typeface="SF Pro Display Light"/>
                <a:ea typeface="SF Pro Display Light"/>
                <a:cs typeface="SF Pro Display Light"/>
                <a:sym typeface="SF Pro Display Light"/>
              </a:defRPr>
            </a:pPr>
            <a:r>
              <a:t>Why does this value matter to you?</a:t>
            </a:r>
          </a:p>
          <a:p>
            <a:pPr marL="368300" indent="-368300" algn="l" defTabSz="457200">
              <a:lnSpc>
                <a:spcPct val="150000"/>
              </a:lnSpc>
              <a:buSzPct val="100000"/>
              <a:buChar char="•"/>
              <a:defRPr b="0" sz="3500">
                <a:latin typeface="SF Pro Display Light"/>
                <a:ea typeface="SF Pro Display Light"/>
                <a:cs typeface="SF Pro Display Light"/>
                <a:sym typeface="SF Pro Display Light"/>
              </a:defRPr>
            </a:pPr>
            <a:r>
              <a:t>What is the core/underlying idea/value of this context?</a:t>
            </a:r>
          </a:p>
        </p:txBody>
      </p:sp>
      <p:sp>
        <p:nvSpPr>
          <p:cNvPr id="192" name="Ask the following questions:"/>
          <p:cNvSpPr txBox="1"/>
          <p:nvPr/>
        </p:nvSpPr>
        <p:spPr>
          <a:xfrm>
            <a:off x="1207789" y="5055159"/>
            <a:ext cx="10589222" cy="7113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defRPr b="0" i="1" sz="3500">
                <a:solidFill>
                  <a:srgbClr val="D8223A"/>
                </a:solidFill>
                <a:latin typeface="SF Pro Display Medium"/>
                <a:ea typeface="SF Pro Display Medium"/>
                <a:cs typeface="SF Pro Display Medium"/>
                <a:sym typeface="SF Pro Display Medium"/>
              </a:defRPr>
            </a:lvl1pPr>
          </a:lstStyle>
          <a:p>
            <a:pPr/>
            <a:r>
              <a:t>Ask the following questions: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198" name="Group"/>
          <p:cNvGrpSpPr/>
          <p:nvPr/>
        </p:nvGrpSpPr>
        <p:grpSpPr>
          <a:xfrm>
            <a:off x="1733011" y="82533"/>
            <a:ext cx="10996925" cy="1444221"/>
            <a:chOff x="0" y="0"/>
            <a:chExt cx="10996924" cy="1444219"/>
          </a:xfrm>
        </p:grpSpPr>
        <p:sp>
          <p:nvSpPr>
            <p:cNvPr id="196" name="Rectangle"/>
            <p:cNvSpPr/>
            <p:nvPr/>
          </p:nvSpPr>
          <p:spPr>
            <a:xfrm>
              <a:off x="0" y="174219"/>
              <a:ext cx="9538778" cy="1270001"/>
            </a:xfrm>
            <a:prstGeom prst="rect">
              <a:avLst/>
            </a:prstGeom>
            <a:noFill/>
            <a:ln w="38100" cap="flat">
              <a:solidFill>
                <a:srgbClr val="64C5E5"/>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97" name="Rectangle"/>
            <p:cNvSpPr/>
            <p:nvPr/>
          </p:nvSpPr>
          <p:spPr>
            <a:xfrm>
              <a:off x="1083943" y="0"/>
              <a:ext cx="9912982" cy="581666"/>
            </a:xfrm>
            <a:prstGeom prst="rect">
              <a:avLst/>
            </a:prstGeom>
            <a:solidFill>
              <a:srgbClr val="FFFFFF"/>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sp>
        <p:nvSpPr>
          <p:cNvPr id="199" name="Rectangle"/>
          <p:cNvSpPr/>
          <p:nvPr/>
        </p:nvSpPr>
        <p:spPr>
          <a:xfrm>
            <a:off x="894787" y="1237050"/>
            <a:ext cx="9576878" cy="1270001"/>
          </a:xfrm>
          <a:prstGeom prst="rect">
            <a:avLst/>
          </a:prstGeom>
          <a:solidFill>
            <a:srgbClr val="FFFFFF"/>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grpSp>
        <p:nvGrpSpPr>
          <p:cNvPr id="225" name="Group"/>
          <p:cNvGrpSpPr/>
          <p:nvPr/>
        </p:nvGrpSpPr>
        <p:grpSpPr>
          <a:xfrm>
            <a:off x="1072911" y="1675809"/>
            <a:ext cx="10858978" cy="7170498"/>
            <a:chOff x="0" y="0"/>
            <a:chExt cx="10858977" cy="7170497"/>
          </a:xfrm>
        </p:grpSpPr>
        <p:sp>
          <p:nvSpPr>
            <p:cNvPr id="200" name="Choose your value…"/>
            <p:cNvSpPr txBox="1"/>
            <p:nvPr/>
          </p:nvSpPr>
          <p:spPr>
            <a:xfrm>
              <a:off x="0" y="528397"/>
              <a:ext cx="10858978" cy="66421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spcBef>
                  <a:spcPts val="5500"/>
                </a:spcBef>
                <a:defRPr b="0" sz="2500">
                  <a:latin typeface="SF Pro Display Light"/>
                  <a:ea typeface="SF Pro Display Light"/>
                  <a:cs typeface="SF Pro Display Light"/>
                  <a:sym typeface="SF Pro Display Light"/>
                </a:defRPr>
              </a:pPr>
              <a:r>
                <a:t>Choose your value</a:t>
              </a:r>
            </a:p>
            <a:p>
              <a:pPr>
                <a:spcBef>
                  <a:spcPts val="5500"/>
                </a:spcBef>
                <a:defRPr b="0" sz="2500">
                  <a:latin typeface="SF Pro Display Light"/>
                  <a:ea typeface="SF Pro Display Light"/>
                  <a:cs typeface="SF Pro Display Light"/>
                  <a:sym typeface="SF Pro Display Light"/>
                </a:defRPr>
              </a:pPr>
              <a:r>
                <a:t>Define the value and list what associations come to mind</a:t>
              </a:r>
            </a:p>
            <a:p>
              <a:pPr>
                <a:spcBef>
                  <a:spcPts val="5500"/>
                </a:spcBef>
                <a:defRPr b="0" sz="2500">
                  <a:latin typeface="SF Pro Display Light"/>
                  <a:ea typeface="SF Pro Display Light"/>
                  <a:cs typeface="SF Pro Display Light"/>
                  <a:sym typeface="SF Pro Display Light"/>
                </a:defRPr>
              </a:pPr>
              <a:r>
                <a:t>List examples of where you have seen this value in action</a:t>
              </a:r>
            </a:p>
            <a:p>
              <a:pPr>
                <a:spcBef>
                  <a:spcPts val="5500"/>
                </a:spcBef>
                <a:defRPr b="0" sz="2500">
                  <a:latin typeface="SF Pro Display Light"/>
                  <a:ea typeface="SF Pro Display Light"/>
                  <a:cs typeface="SF Pro Display Light"/>
                  <a:sym typeface="SF Pro Display Light"/>
                </a:defRPr>
              </a:pPr>
              <a:r>
                <a:t>Give details of what actually happens in the examples above</a:t>
              </a:r>
            </a:p>
            <a:p>
              <a:pPr>
                <a:spcBef>
                  <a:spcPts val="5500"/>
                </a:spcBef>
                <a:defRPr b="0" sz="2500">
                  <a:latin typeface="SF Pro Display Light"/>
                  <a:ea typeface="SF Pro Display Light"/>
                  <a:cs typeface="SF Pro Display Light"/>
                  <a:sym typeface="SF Pro Display Light"/>
                </a:defRPr>
              </a:pPr>
              <a:r>
                <a:t>Extrapolate learnings about what this or these example(s) teaches me about the value</a:t>
              </a:r>
            </a:p>
            <a:p>
              <a:pPr>
                <a:spcBef>
                  <a:spcPts val="5500"/>
                </a:spcBef>
                <a:defRPr b="0" sz="2500">
                  <a:latin typeface="SF Pro Display Light"/>
                  <a:ea typeface="SF Pro Display Light"/>
                  <a:cs typeface="SF Pro Display Light"/>
                  <a:sym typeface="SF Pro Display Light"/>
                </a:defRPr>
              </a:pPr>
              <a:r>
                <a:t>Formulate several questions that highlight the complexities inherent in this value OR What values might compete with this value?</a:t>
              </a:r>
            </a:p>
          </p:txBody>
        </p:sp>
        <p:grpSp>
          <p:nvGrpSpPr>
            <p:cNvPr id="204" name="Group"/>
            <p:cNvGrpSpPr/>
            <p:nvPr/>
          </p:nvGrpSpPr>
          <p:grpSpPr>
            <a:xfrm>
              <a:off x="5226272" y="0"/>
              <a:ext cx="406433" cy="410100"/>
              <a:chOff x="0" y="0"/>
              <a:chExt cx="406431" cy="410099"/>
            </a:xfrm>
          </p:grpSpPr>
          <p:sp>
            <p:nvSpPr>
              <p:cNvPr id="201"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02"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03" name="1"/>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1</a:t>
                </a:r>
              </a:p>
            </p:txBody>
          </p:sp>
        </p:grpSp>
        <p:grpSp>
          <p:nvGrpSpPr>
            <p:cNvPr id="208" name="Group"/>
            <p:cNvGrpSpPr/>
            <p:nvPr/>
          </p:nvGrpSpPr>
          <p:grpSpPr>
            <a:xfrm>
              <a:off x="5226272" y="2247949"/>
              <a:ext cx="406433" cy="410101"/>
              <a:chOff x="0" y="0"/>
              <a:chExt cx="406431" cy="410099"/>
            </a:xfrm>
          </p:grpSpPr>
          <p:sp>
            <p:nvSpPr>
              <p:cNvPr id="205"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06"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07" name="3"/>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3</a:t>
                </a:r>
              </a:p>
            </p:txBody>
          </p:sp>
        </p:grpSp>
        <p:grpSp>
          <p:nvGrpSpPr>
            <p:cNvPr id="212" name="Group"/>
            <p:cNvGrpSpPr/>
            <p:nvPr/>
          </p:nvGrpSpPr>
          <p:grpSpPr>
            <a:xfrm>
              <a:off x="5226272" y="1161873"/>
              <a:ext cx="406433" cy="410101"/>
              <a:chOff x="0" y="0"/>
              <a:chExt cx="406431" cy="410099"/>
            </a:xfrm>
          </p:grpSpPr>
          <p:sp>
            <p:nvSpPr>
              <p:cNvPr id="209"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10"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11" name="2"/>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2</a:t>
                </a:r>
              </a:p>
            </p:txBody>
          </p:sp>
        </p:grpSp>
        <p:grpSp>
          <p:nvGrpSpPr>
            <p:cNvPr id="216" name="Group"/>
            <p:cNvGrpSpPr/>
            <p:nvPr/>
          </p:nvGrpSpPr>
          <p:grpSpPr>
            <a:xfrm>
              <a:off x="5226272" y="3334025"/>
              <a:ext cx="406433" cy="410101"/>
              <a:chOff x="0" y="0"/>
              <a:chExt cx="406431" cy="410099"/>
            </a:xfrm>
          </p:grpSpPr>
          <p:sp>
            <p:nvSpPr>
              <p:cNvPr id="213"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14"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15" name="4"/>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4</a:t>
                </a:r>
              </a:p>
            </p:txBody>
          </p:sp>
        </p:grpSp>
        <p:grpSp>
          <p:nvGrpSpPr>
            <p:cNvPr id="220" name="Group"/>
            <p:cNvGrpSpPr/>
            <p:nvPr/>
          </p:nvGrpSpPr>
          <p:grpSpPr>
            <a:xfrm>
              <a:off x="5226272" y="4420101"/>
              <a:ext cx="406433" cy="410101"/>
              <a:chOff x="0" y="0"/>
              <a:chExt cx="406431" cy="410099"/>
            </a:xfrm>
          </p:grpSpPr>
          <p:sp>
            <p:nvSpPr>
              <p:cNvPr id="217"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18"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19" name="5"/>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5</a:t>
                </a:r>
              </a:p>
            </p:txBody>
          </p:sp>
        </p:grpSp>
        <p:grpSp>
          <p:nvGrpSpPr>
            <p:cNvPr id="224" name="Group"/>
            <p:cNvGrpSpPr/>
            <p:nvPr/>
          </p:nvGrpSpPr>
          <p:grpSpPr>
            <a:xfrm>
              <a:off x="5226272" y="5787426"/>
              <a:ext cx="406433" cy="410100"/>
              <a:chOff x="0" y="0"/>
              <a:chExt cx="406431" cy="410099"/>
            </a:xfrm>
          </p:grpSpPr>
          <p:sp>
            <p:nvSpPr>
              <p:cNvPr id="221"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22"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23" name="6"/>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6</a:t>
                </a:r>
              </a:p>
            </p:txBody>
          </p:sp>
        </p:grpSp>
      </p:grpSp>
      <p:sp>
        <p:nvSpPr>
          <p:cNvPr id="226" name="Thickening a Value"/>
          <p:cNvSpPr txBox="1"/>
          <p:nvPr>
            <p:ph type="title"/>
          </p:nvPr>
        </p:nvSpPr>
        <p:spPr>
          <a:xfrm>
            <a:off x="2335444" y="100785"/>
            <a:ext cx="8333912" cy="1407717"/>
          </a:xfrm>
          <a:prstGeom prst="rect">
            <a:avLst/>
          </a:prstGeom>
        </p:spPr>
        <p:txBody>
          <a:bodyPr/>
          <a:lstStyle>
            <a:lvl1pPr>
              <a:defRPr sz="7100">
                <a:solidFill>
                  <a:srgbClr val="64C5E5"/>
                </a:solidFill>
                <a:latin typeface="SF Pro Display Heavy"/>
                <a:ea typeface="SF Pro Display Heavy"/>
                <a:cs typeface="SF Pro Display Heavy"/>
                <a:sym typeface="SF Pro Display Heavy"/>
              </a:defRPr>
            </a:lvl1pPr>
          </a:lstStyle>
          <a:p>
            <a:pPr/>
            <a:r>
              <a:t>Thickening a Value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234" name="Group"/>
          <p:cNvGrpSpPr/>
          <p:nvPr/>
        </p:nvGrpSpPr>
        <p:grpSpPr>
          <a:xfrm>
            <a:off x="2474534" y="35785"/>
            <a:ext cx="7828533" cy="2139529"/>
            <a:chOff x="0" y="0"/>
            <a:chExt cx="7828532" cy="2139528"/>
          </a:xfrm>
        </p:grpSpPr>
        <p:sp>
          <p:nvSpPr>
            <p:cNvPr id="230" name="Compassion"/>
            <p:cNvSpPr txBox="1"/>
            <p:nvPr/>
          </p:nvSpPr>
          <p:spPr>
            <a:xfrm>
              <a:off x="1292473" y="247053"/>
              <a:ext cx="5470786" cy="10482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b="0" sz="7100">
                  <a:solidFill>
                    <a:srgbClr val="64C5E5"/>
                  </a:solidFill>
                  <a:latin typeface="SF Pro Display Heavy"/>
                  <a:ea typeface="SF Pro Display Heavy"/>
                  <a:cs typeface="SF Pro Display Heavy"/>
                  <a:sym typeface="SF Pro Display Heavy"/>
                </a:defRPr>
              </a:lvl1pPr>
            </a:lstStyle>
            <a:p>
              <a:pPr/>
              <a:r>
                <a:t>Compassion</a:t>
              </a:r>
            </a:p>
          </p:txBody>
        </p:sp>
        <p:sp>
          <p:nvSpPr>
            <p:cNvPr id="231" name="Rectangle"/>
            <p:cNvSpPr/>
            <p:nvPr/>
          </p:nvSpPr>
          <p:spPr>
            <a:xfrm>
              <a:off x="444373" y="196996"/>
              <a:ext cx="7166986" cy="1443763"/>
            </a:xfrm>
            <a:prstGeom prst="rect">
              <a:avLst/>
            </a:prstGeom>
            <a:noFill/>
            <a:ln w="38100" cap="flat">
              <a:solidFill>
                <a:srgbClr val="64C5E5"/>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32" name="Rectangle"/>
            <p:cNvSpPr/>
            <p:nvPr/>
          </p:nvSpPr>
          <p:spPr>
            <a:xfrm>
              <a:off x="0" y="1497806"/>
              <a:ext cx="5960646" cy="641723"/>
            </a:xfrm>
            <a:prstGeom prst="rect">
              <a:avLst/>
            </a:prstGeom>
            <a:solidFill>
              <a:srgbClr val="FFFFFF"/>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33" name="Rectangle"/>
            <p:cNvSpPr/>
            <p:nvPr/>
          </p:nvSpPr>
          <p:spPr>
            <a:xfrm>
              <a:off x="1867887" y="0"/>
              <a:ext cx="5960646" cy="457773"/>
            </a:xfrm>
            <a:prstGeom prst="rect">
              <a:avLst/>
            </a:prstGeom>
            <a:solidFill>
              <a:srgbClr val="FFFFFF"/>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sp>
        <p:nvSpPr>
          <p:cNvPr id="235" name="Compassion…"/>
          <p:cNvSpPr txBox="1"/>
          <p:nvPr/>
        </p:nvSpPr>
        <p:spPr>
          <a:xfrm>
            <a:off x="959311" y="2149311"/>
            <a:ext cx="11086177" cy="670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spcBef>
                <a:spcPts val="4600"/>
              </a:spcBef>
              <a:defRPr b="0">
                <a:latin typeface="SF Pro Display Light"/>
                <a:ea typeface="SF Pro Display Light"/>
                <a:cs typeface="SF Pro Display Light"/>
                <a:sym typeface="SF Pro Display Light"/>
              </a:defRPr>
            </a:pPr>
            <a:r>
              <a:t>Compassion</a:t>
            </a:r>
          </a:p>
          <a:p>
            <a:pPr>
              <a:spcBef>
                <a:spcPts val="4600"/>
              </a:spcBef>
              <a:defRPr b="0">
                <a:latin typeface="SF Pro Display Light"/>
                <a:ea typeface="SF Pro Display Light"/>
                <a:cs typeface="SF Pro Display Light"/>
                <a:sym typeface="SF Pro Display Light"/>
              </a:defRPr>
            </a:pPr>
            <a:r>
              <a:t>A feeling of deep sympathy and sorrow for another who is stricken by misfortune, accompanied by a strong desire to alleviate the suffering. Related ideas: love, kindness, sympathy, empathy, listening, relationship, caring…</a:t>
            </a:r>
          </a:p>
          <a:p>
            <a:pPr>
              <a:spcBef>
                <a:spcPts val="4600"/>
              </a:spcBef>
              <a:defRPr b="0">
                <a:latin typeface="SF Pro Display Light"/>
                <a:ea typeface="SF Pro Display Light"/>
                <a:cs typeface="SF Pro Display Light"/>
                <a:sym typeface="SF Pro Display Light"/>
              </a:defRPr>
            </a:pPr>
            <a:r>
              <a:t>Examples, quotes, cultural references: a hospital visit, Abraham arguing for Sodom, love your neighbor as yourself, Zaka, volunteering</a:t>
            </a:r>
          </a:p>
          <a:p>
            <a:pPr>
              <a:spcBef>
                <a:spcPts val="4600"/>
              </a:spcBef>
              <a:defRPr b="0">
                <a:latin typeface="SF Pro Display Light"/>
                <a:ea typeface="SF Pro Display Light"/>
                <a:cs typeface="SF Pro Display Light"/>
                <a:sym typeface="SF Pro Display Light"/>
              </a:defRPr>
            </a:pPr>
            <a:r>
              <a:t>I visited someone in the hospital who was all alone and really appreciated the visit</a:t>
            </a:r>
          </a:p>
          <a:p>
            <a:pPr>
              <a:spcBef>
                <a:spcPts val="4600"/>
              </a:spcBef>
              <a:defRPr b="0">
                <a:latin typeface="SF Pro Display Light"/>
                <a:ea typeface="SF Pro Display Light"/>
                <a:cs typeface="SF Pro Display Light"/>
                <a:sym typeface="SF Pro Display Light"/>
              </a:defRPr>
            </a:pPr>
            <a:r>
              <a:t>Now I know about compassion: Emotional, above and beyond, personal, imbalance, rare</a:t>
            </a:r>
          </a:p>
          <a:p>
            <a:pPr>
              <a:spcBef>
                <a:spcPts val="4600"/>
              </a:spcBef>
              <a:defRPr b="0">
                <a:latin typeface="SF Pro Display Light"/>
                <a:ea typeface="SF Pro Display Light"/>
                <a:cs typeface="SF Pro Display Light"/>
                <a:sym typeface="SF Pro Display Light"/>
              </a:defRPr>
            </a:pPr>
            <a:r>
              <a:t>What are the limits of compassion? Time, resources, other obligations? Can I choose the context in which my compassion is expressed? How much autonomy do I have?</a:t>
            </a:r>
          </a:p>
        </p:txBody>
      </p:sp>
      <p:grpSp>
        <p:nvGrpSpPr>
          <p:cNvPr id="239" name="Group"/>
          <p:cNvGrpSpPr/>
          <p:nvPr/>
        </p:nvGrpSpPr>
        <p:grpSpPr>
          <a:xfrm>
            <a:off x="6185584" y="1810260"/>
            <a:ext cx="406432" cy="410101"/>
            <a:chOff x="0" y="0"/>
            <a:chExt cx="406431" cy="410099"/>
          </a:xfrm>
        </p:grpSpPr>
        <p:sp>
          <p:nvSpPr>
            <p:cNvPr id="236"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37"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38" name="1"/>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1</a:t>
              </a:r>
            </a:p>
          </p:txBody>
        </p:sp>
      </p:grpSp>
      <p:grpSp>
        <p:nvGrpSpPr>
          <p:cNvPr id="243" name="Group"/>
          <p:cNvGrpSpPr/>
          <p:nvPr/>
        </p:nvGrpSpPr>
        <p:grpSpPr>
          <a:xfrm>
            <a:off x="6185584" y="4346745"/>
            <a:ext cx="406432" cy="410101"/>
            <a:chOff x="0" y="0"/>
            <a:chExt cx="406431" cy="410099"/>
          </a:xfrm>
        </p:grpSpPr>
        <p:sp>
          <p:nvSpPr>
            <p:cNvPr id="240"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41"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42" name="3"/>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3</a:t>
              </a:r>
            </a:p>
          </p:txBody>
        </p:sp>
      </p:grpSp>
      <p:grpSp>
        <p:nvGrpSpPr>
          <p:cNvPr id="247" name="Group"/>
          <p:cNvGrpSpPr/>
          <p:nvPr/>
        </p:nvGrpSpPr>
        <p:grpSpPr>
          <a:xfrm>
            <a:off x="6185584" y="2652914"/>
            <a:ext cx="406432" cy="410100"/>
            <a:chOff x="0" y="0"/>
            <a:chExt cx="406431" cy="410099"/>
          </a:xfrm>
        </p:grpSpPr>
        <p:sp>
          <p:nvSpPr>
            <p:cNvPr id="244"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45"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46" name="2"/>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2</a:t>
              </a:r>
            </a:p>
          </p:txBody>
        </p:sp>
      </p:grpSp>
      <p:grpSp>
        <p:nvGrpSpPr>
          <p:cNvPr id="251" name="Group"/>
          <p:cNvGrpSpPr/>
          <p:nvPr/>
        </p:nvGrpSpPr>
        <p:grpSpPr>
          <a:xfrm>
            <a:off x="6185584" y="5636950"/>
            <a:ext cx="406432" cy="410100"/>
            <a:chOff x="0" y="0"/>
            <a:chExt cx="406431" cy="410099"/>
          </a:xfrm>
        </p:grpSpPr>
        <p:sp>
          <p:nvSpPr>
            <p:cNvPr id="248"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49"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50" name="4"/>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4</a:t>
              </a:r>
            </a:p>
          </p:txBody>
        </p:sp>
      </p:grpSp>
      <p:grpSp>
        <p:nvGrpSpPr>
          <p:cNvPr id="255" name="Group"/>
          <p:cNvGrpSpPr/>
          <p:nvPr/>
        </p:nvGrpSpPr>
        <p:grpSpPr>
          <a:xfrm>
            <a:off x="6185584" y="6606507"/>
            <a:ext cx="406432" cy="410101"/>
            <a:chOff x="0" y="0"/>
            <a:chExt cx="406431" cy="410099"/>
          </a:xfrm>
        </p:grpSpPr>
        <p:sp>
          <p:nvSpPr>
            <p:cNvPr id="252"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53"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54" name="5"/>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5</a:t>
              </a:r>
            </a:p>
          </p:txBody>
        </p:sp>
      </p:grpSp>
      <p:grpSp>
        <p:nvGrpSpPr>
          <p:cNvPr id="259" name="Group"/>
          <p:cNvGrpSpPr/>
          <p:nvPr/>
        </p:nvGrpSpPr>
        <p:grpSpPr>
          <a:xfrm>
            <a:off x="6185584" y="7651784"/>
            <a:ext cx="406432" cy="410101"/>
            <a:chOff x="0" y="0"/>
            <a:chExt cx="406431" cy="410099"/>
          </a:xfrm>
        </p:grpSpPr>
        <p:sp>
          <p:nvSpPr>
            <p:cNvPr id="256"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57"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58" name="6"/>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6</a:t>
              </a:r>
            </a:p>
          </p:txBody>
        </p:sp>
      </p:gr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1" name="From Thick to Thin (to Thick)"/>
          <p:cNvSpPr txBox="1"/>
          <p:nvPr>
            <p:ph type="title"/>
          </p:nvPr>
        </p:nvSpPr>
        <p:spPr>
          <a:xfrm>
            <a:off x="952500" y="201329"/>
            <a:ext cx="11099800" cy="1014814"/>
          </a:xfrm>
          <a:prstGeom prst="rect">
            <a:avLst/>
          </a:prstGeom>
        </p:spPr>
        <p:txBody>
          <a:bodyPr/>
          <a:lstStyle>
            <a:lvl1pPr defTabSz="496570">
              <a:defRPr spc="181" sz="6035">
                <a:solidFill>
                  <a:srgbClr val="64C5E5"/>
                </a:solidFill>
                <a:latin typeface="SF Pro Display Heavy"/>
                <a:ea typeface="SF Pro Display Heavy"/>
                <a:cs typeface="SF Pro Display Heavy"/>
                <a:sym typeface="SF Pro Display Heavy"/>
              </a:defRPr>
            </a:lvl1pPr>
          </a:lstStyle>
          <a:p>
            <a:pPr/>
            <a:r>
              <a:t>From Thick to Thin (to Thick)</a:t>
            </a:r>
          </a:p>
        </p:txBody>
      </p:sp>
      <p:sp>
        <p:nvSpPr>
          <p:cNvPr id="262" name="Describe the program in 5-10 sentences. Don’t interpret or explain. Focus on the facts and central events.…"/>
          <p:cNvSpPr txBox="1"/>
          <p:nvPr/>
        </p:nvSpPr>
        <p:spPr>
          <a:xfrm>
            <a:off x="952500" y="1399801"/>
            <a:ext cx="11099800" cy="814264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p>
            <a:pPr algn="l" defTabSz="457200">
              <a:lnSpc>
                <a:spcPct val="120000"/>
              </a:lnSpc>
              <a:defRPr b="0" sz="2100">
                <a:latin typeface="SF Pro Display Light"/>
                <a:ea typeface="SF Pro Display Light"/>
                <a:cs typeface="SF Pro Display Light"/>
                <a:sym typeface="SF Pro Display Light"/>
              </a:defRPr>
            </a:pPr>
            <a:r>
              <a:t>Describe the program in 5-10 sentences. Don’t interpret or explain. Focus on the facts and central events.</a:t>
            </a:r>
          </a:p>
          <a:p>
            <a:pPr algn="l" defTabSz="457200">
              <a:lnSpc>
                <a:spcPct val="120000"/>
              </a:lnSpc>
              <a:defRPr b="0" sz="2100">
                <a:latin typeface="SF Pro Display Light"/>
                <a:ea typeface="SF Pro Display Light"/>
                <a:cs typeface="SF Pro Display Light"/>
                <a:sym typeface="SF Pro Display Light"/>
              </a:defRPr>
            </a:pPr>
          </a:p>
          <a:p>
            <a:pPr algn="l" defTabSz="457200">
              <a:lnSpc>
                <a:spcPct val="120000"/>
              </a:lnSpc>
              <a:defRPr b="0" sz="2100">
                <a:latin typeface="SF Pro Display Light"/>
                <a:ea typeface="SF Pro Display Light"/>
                <a:cs typeface="SF Pro Display Light"/>
                <a:sym typeface="SF Pro Display Light"/>
              </a:defRPr>
            </a:pPr>
            <a:r>
              <a:t>What educational questions arise from this program, for participants and for staff? </a:t>
            </a:r>
            <a:br/>
            <a:r>
              <a:t>List as many as you can.</a:t>
            </a:r>
            <a:br/>
            <a:br/>
            <a:r>
              <a:t>For each question, or group of questions, assign a #hashtag that names what that question is really about. Eg., #responsibility. Then, decide which of these #hashtags is the value that will become the focus of the educational opportunity.  [Note: You may want to “flip” the #hashtag to become a positive value.]</a:t>
            </a:r>
            <a:br/>
          </a:p>
          <a:p>
            <a:pPr algn="l" defTabSz="457200">
              <a:lnSpc>
                <a:spcPct val="120000"/>
              </a:lnSpc>
              <a:defRPr b="0" sz="2100">
                <a:latin typeface="SF Pro Display Light"/>
                <a:ea typeface="SF Pro Display Light"/>
                <a:cs typeface="SF Pro Display Light"/>
                <a:sym typeface="SF Pro Display Light"/>
              </a:defRPr>
            </a:pPr>
            <a:r>
              <a:t>Thicken the value that you’ve identified to be the focus of your program according to the thickening protocol.</a:t>
            </a:r>
          </a:p>
          <a:p>
            <a:pPr algn="l" defTabSz="457200">
              <a:lnSpc>
                <a:spcPct val="120000"/>
              </a:lnSpc>
              <a:defRPr b="0" sz="2100">
                <a:latin typeface="SF Pro Display Light"/>
                <a:ea typeface="SF Pro Display Light"/>
                <a:cs typeface="SF Pro Display Light"/>
                <a:sym typeface="SF Pro Display Light"/>
              </a:defRPr>
            </a:pPr>
          </a:p>
          <a:p>
            <a:pPr algn="l" defTabSz="457200">
              <a:lnSpc>
                <a:spcPct val="120000"/>
              </a:lnSpc>
              <a:defRPr b="0" sz="2100">
                <a:latin typeface="SF Pro Display Light"/>
                <a:ea typeface="SF Pro Display Light"/>
                <a:cs typeface="SF Pro Display Light"/>
                <a:sym typeface="SF Pro Display Light"/>
              </a:defRPr>
            </a:pPr>
            <a:r>
              <a:t>Brainstorm 3-5 places in the rest of the program where that value may show up for the participants.</a:t>
            </a:r>
            <a:br/>
          </a:p>
          <a:p>
            <a:pPr algn="l" defTabSz="457200">
              <a:lnSpc>
                <a:spcPct val="120000"/>
              </a:lnSpc>
              <a:defRPr b="0" sz="2100">
                <a:latin typeface="SF Pro Display Light"/>
                <a:ea typeface="SF Pro Display Light"/>
                <a:cs typeface="SF Pro Display Light"/>
                <a:sym typeface="SF Pro Display Light"/>
              </a:defRPr>
            </a:pPr>
            <a:r>
              <a:t>Formulate several questions that highlight the complexities inherent in this value? </a:t>
            </a:r>
            <a:br/>
            <a:r>
              <a:t>OR What is not so simple about this value?</a:t>
            </a:r>
          </a:p>
          <a:p>
            <a:pPr algn="l" defTabSz="457200">
              <a:lnSpc>
                <a:spcPct val="120000"/>
              </a:lnSpc>
              <a:defRPr b="0" sz="2100">
                <a:latin typeface="SF Pro Display Light"/>
                <a:ea typeface="SF Pro Display Light"/>
                <a:cs typeface="SF Pro Display Light"/>
                <a:sym typeface="SF Pro Display Light"/>
              </a:defRPr>
            </a:pPr>
          </a:p>
          <a:p>
            <a:pPr algn="l" defTabSz="457200">
              <a:lnSpc>
                <a:spcPct val="120000"/>
              </a:lnSpc>
              <a:defRPr b="0" sz="2100">
                <a:latin typeface="SF Pro Display Light"/>
                <a:ea typeface="SF Pro Display Light"/>
                <a:cs typeface="SF Pro Display Light"/>
                <a:sym typeface="SF Pro Display Light"/>
              </a:defRPr>
            </a:pPr>
            <a:r>
              <a:t>What kind of experience/s of this value can I offer my participants? How can we make space to explore this value more?</a:t>
            </a:r>
          </a:p>
        </p:txBody>
      </p:sp>
      <p:grpSp>
        <p:nvGrpSpPr>
          <p:cNvPr id="266" name="Group"/>
          <p:cNvGrpSpPr/>
          <p:nvPr/>
        </p:nvGrpSpPr>
        <p:grpSpPr>
          <a:xfrm>
            <a:off x="441049" y="1497875"/>
            <a:ext cx="406433" cy="410100"/>
            <a:chOff x="0" y="0"/>
            <a:chExt cx="406431" cy="410099"/>
          </a:xfrm>
        </p:grpSpPr>
        <p:sp>
          <p:nvSpPr>
            <p:cNvPr id="263"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64"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65" name="1"/>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1</a:t>
              </a:r>
            </a:p>
          </p:txBody>
        </p:sp>
      </p:grpSp>
      <p:grpSp>
        <p:nvGrpSpPr>
          <p:cNvPr id="270" name="Group"/>
          <p:cNvGrpSpPr/>
          <p:nvPr/>
        </p:nvGrpSpPr>
        <p:grpSpPr>
          <a:xfrm>
            <a:off x="441049" y="2636004"/>
            <a:ext cx="406433" cy="410100"/>
            <a:chOff x="0" y="0"/>
            <a:chExt cx="406431" cy="410099"/>
          </a:xfrm>
        </p:grpSpPr>
        <p:sp>
          <p:nvSpPr>
            <p:cNvPr id="267"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68"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69" name="2"/>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2</a:t>
              </a:r>
            </a:p>
          </p:txBody>
        </p:sp>
      </p:grpSp>
      <p:grpSp>
        <p:nvGrpSpPr>
          <p:cNvPr id="274" name="Group"/>
          <p:cNvGrpSpPr/>
          <p:nvPr/>
        </p:nvGrpSpPr>
        <p:grpSpPr>
          <a:xfrm>
            <a:off x="441049" y="3774133"/>
            <a:ext cx="406433" cy="410101"/>
            <a:chOff x="0" y="0"/>
            <a:chExt cx="406431" cy="410099"/>
          </a:xfrm>
        </p:grpSpPr>
        <p:sp>
          <p:nvSpPr>
            <p:cNvPr id="271"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72"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73" name="3"/>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3</a:t>
              </a:r>
            </a:p>
          </p:txBody>
        </p:sp>
      </p:grpSp>
      <p:grpSp>
        <p:nvGrpSpPr>
          <p:cNvPr id="278" name="Group"/>
          <p:cNvGrpSpPr/>
          <p:nvPr/>
        </p:nvGrpSpPr>
        <p:grpSpPr>
          <a:xfrm>
            <a:off x="441049" y="5738691"/>
            <a:ext cx="406433" cy="410100"/>
            <a:chOff x="0" y="0"/>
            <a:chExt cx="406431" cy="410099"/>
          </a:xfrm>
        </p:grpSpPr>
        <p:sp>
          <p:nvSpPr>
            <p:cNvPr id="275"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76"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77" name="4"/>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4</a:t>
              </a:r>
            </a:p>
          </p:txBody>
        </p:sp>
      </p:grpSp>
      <p:grpSp>
        <p:nvGrpSpPr>
          <p:cNvPr id="282" name="Group"/>
          <p:cNvGrpSpPr/>
          <p:nvPr/>
        </p:nvGrpSpPr>
        <p:grpSpPr>
          <a:xfrm>
            <a:off x="441049" y="6821522"/>
            <a:ext cx="406433" cy="410101"/>
            <a:chOff x="0" y="0"/>
            <a:chExt cx="406431" cy="410099"/>
          </a:xfrm>
        </p:grpSpPr>
        <p:sp>
          <p:nvSpPr>
            <p:cNvPr id="279"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80"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81" name="5"/>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5</a:t>
              </a:r>
            </a:p>
          </p:txBody>
        </p:sp>
      </p:grpSp>
      <p:grpSp>
        <p:nvGrpSpPr>
          <p:cNvPr id="286" name="Group"/>
          <p:cNvGrpSpPr/>
          <p:nvPr/>
        </p:nvGrpSpPr>
        <p:grpSpPr>
          <a:xfrm>
            <a:off x="441049" y="7639748"/>
            <a:ext cx="406433" cy="410101"/>
            <a:chOff x="0" y="0"/>
            <a:chExt cx="406431" cy="410099"/>
          </a:xfrm>
        </p:grpSpPr>
        <p:sp>
          <p:nvSpPr>
            <p:cNvPr id="283"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84"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85" name="6"/>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6</a:t>
              </a:r>
            </a:p>
          </p:txBody>
        </p:sp>
      </p:grpSp>
      <p:grpSp>
        <p:nvGrpSpPr>
          <p:cNvPr id="290" name="Group"/>
          <p:cNvGrpSpPr/>
          <p:nvPr/>
        </p:nvGrpSpPr>
        <p:grpSpPr>
          <a:xfrm>
            <a:off x="441049" y="8738279"/>
            <a:ext cx="406433" cy="410100"/>
            <a:chOff x="0" y="0"/>
            <a:chExt cx="406431" cy="410099"/>
          </a:xfrm>
        </p:grpSpPr>
        <p:sp>
          <p:nvSpPr>
            <p:cNvPr id="287" name="Square"/>
            <p:cNvSpPr/>
            <p:nvPr/>
          </p:nvSpPr>
          <p:spPr>
            <a:xfrm>
              <a:off x="31750" y="35418"/>
              <a:ext cx="374682" cy="374682"/>
            </a:xfrm>
            <a:prstGeom prst="rect">
              <a:avLst/>
            </a:prstGeom>
            <a:solidFill>
              <a:srgbClr val="64C5E5"/>
            </a:solidFill>
            <a:ln w="12700" cap="flat">
              <a:noFill/>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88" name="Square"/>
            <p:cNvSpPr/>
            <p:nvPr/>
          </p:nvSpPr>
          <p:spPr>
            <a:xfrm>
              <a:off x="0" y="0"/>
              <a:ext cx="374682" cy="374682"/>
            </a:xfrm>
            <a:prstGeom prst="rect">
              <a:avLst/>
            </a:prstGeom>
            <a:noFill/>
            <a:ln w="12700" cap="flat">
              <a:solidFill>
                <a:srgbClr val="000000"/>
              </a:solidFill>
              <a:prstDash val="solid"/>
              <a:miter lim="400000"/>
            </a:ln>
            <a:effectLst/>
          </p:spPr>
          <p:txBody>
            <a:bodyPr wrap="square" lIns="101600" tIns="101600" rIns="101600" bIns="101600" numCol="1" anchor="ctr">
              <a:noAutofit/>
            </a:bodyPr>
            <a:lstStyle/>
            <a:p>
              <a:pPr defTabSz="457200">
                <a:defRPr b="0" sz="1200">
                  <a:solidFill>
                    <a:srgbClr val="FFFFFF"/>
                  </a:solidFill>
                </a:defRPr>
              </a:pPr>
            </a:p>
          </p:txBody>
        </p:sp>
        <p:sp>
          <p:nvSpPr>
            <p:cNvPr id="289" name="7"/>
            <p:cNvSpPr txBox="1"/>
            <p:nvPr/>
          </p:nvSpPr>
          <p:spPr>
            <a:xfrm>
              <a:off x="120143" y="46975"/>
              <a:ext cx="197896" cy="35156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lvl1pPr algn="l" defTabSz="457200">
                <a:defRPr b="0" sz="1500">
                  <a:solidFill>
                    <a:srgbClr val="FFFFFF"/>
                  </a:solidFill>
                  <a:latin typeface="Roboto Slab Regular"/>
                  <a:ea typeface="Roboto Slab Regular"/>
                  <a:cs typeface="Roboto Slab Regular"/>
                  <a:sym typeface="Roboto Slab Regular"/>
                </a:defRPr>
              </a:lvl1pPr>
            </a:lstStyle>
            <a:p>
              <a:pPr/>
              <a:r>
                <a:t>7</a:t>
              </a:r>
            </a:p>
          </p:txBody>
        </p:sp>
      </p:grpSp>
      <p:grpSp>
        <p:nvGrpSpPr>
          <p:cNvPr id="293" name="Group"/>
          <p:cNvGrpSpPr/>
          <p:nvPr/>
        </p:nvGrpSpPr>
        <p:grpSpPr>
          <a:xfrm>
            <a:off x="602896" y="110242"/>
            <a:ext cx="767306" cy="779613"/>
            <a:chOff x="0" y="0"/>
            <a:chExt cx="767304" cy="779612"/>
          </a:xfrm>
        </p:grpSpPr>
        <p:sp>
          <p:nvSpPr>
            <p:cNvPr id="291" name="Line"/>
            <p:cNvSpPr/>
            <p:nvPr/>
          </p:nvSpPr>
          <p:spPr>
            <a:xfrm flipV="1">
              <a:off x="20229" y="9200"/>
              <a:ext cx="1" cy="770413"/>
            </a:xfrm>
            <a:prstGeom prst="line">
              <a:avLst/>
            </a:prstGeom>
            <a:noFill/>
            <a:ln w="25400" cap="flat">
              <a:solidFill>
                <a:srgbClr val="64C5E5"/>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92" name="Line"/>
            <p:cNvSpPr/>
            <p:nvPr/>
          </p:nvSpPr>
          <p:spPr>
            <a:xfrm flipH="1" flipV="1">
              <a:off x="-1" y="0"/>
              <a:ext cx="767306" cy="1"/>
            </a:xfrm>
            <a:prstGeom prst="line">
              <a:avLst/>
            </a:prstGeom>
            <a:noFill/>
            <a:ln w="25400" cap="flat">
              <a:solidFill>
                <a:srgbClr val="64C5E5"/>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grpSp>
        <p:nvGrpSpPr>
          <p:cNvPr id="296" name="Group"/>
          <p:cNvGrpSpPr/>
          <p:nvPr/>
        </p:nvGrpSpPr>
        <p:grpSpPr>
          <a:xfrm rot="10800000">
            <a:off x="11543564" y="611719"/>
            <a:ext cx="767306" cy="779613"/>
            <a:chOff x="0" y="0"/>
            <a:chExt cx="767304" cy="779612"/>
          </a:xfrm>
        </p:grpSpPr>
        <p:sp>
          <p:nvSpPr>
            <p:cNvPr id="294" name="Line"/>
            <p:cNvSpPr/>
            <p:nvPr/>
          </p:nvSpPr>
          <p:spPr>
            <a:xfrm flipV="1">
              <a:off x="20229" y="9200"/>
              <a:ext cx="1" cy="770413"/>
            </a:xfrm>
            <a:prstGeom prst="line">
              <a:avLst/>
            </a:prstGeom>
            <a:noFill/>
            <a:ln w="25400" cap="flat">
              <a:solidFill>
                <a:srgbClr val="64C5E5"/>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295" name="Line"/>
            <p:cNvSpPr/>
            <p:nvPr/>
          </p:nvSpPr>
          <p:spPr>
            <a:xfrm flipH="1" flipV="1">
              <a:off x="-1" y="0"/>
              <a:ext cx="767306" cy="1"/>
            </a:xfrm>
            <a:prstGeom prst="line">
              <a:avLst/>
            </a:prstGeom>
            <a:noFill/>
            <a:ln w="25400" cap="flat">
              <a:solidFill>
                <a:srgbClr val="64C5E5"/>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Rectangle"/>
          <p:cNvSpPr/>
          <p:nvPr/>
        </p:nvSpPr>
        <p:spPr>
          <a:xfrm>
            <a:off x="-43352" y="-93673"/>
            <a:ext cx="6388729" cy="9940946"/>
          </a:xfrm>
          <a:prstGeom prst="rect">
            <a:avLst/>
          </a:prstGeom>
          <a:solidFill>
            <a:srgbClr val="64C5E5"/>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26" name="Why are values at the heart of EJE?…"/>
          <p:cNvSpPr txBox="1"/>
          <p:nvPr/>
        </p:nvSpPr>
        <p:spPr>
          <a:xfrm>
            <a:off x="6477929" y="1195089"/>
            <a:ext cx="6388730" cy="73634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marL="368300" indent="-355600" algn="l" defTabSz="457200">
              <a:lnSpc>
                <a:spcPct val="120000"/>
              </a:lnSpc>
              <a:spcBef>
                <a:spcPts val="3800"/>
              </a:spcBef>
              <a:buSzPct val="100000"/>
              <a:buChar char="•"/>
              <a:defRPr b="0" sz="3800">
                <a:latin typeface="SF Pro Display Light"/>
                <a:ea typeface="SF Pro Display Light"/>
                <a:cs typeface="SF Pro Display Light"/>
                <a:sym typeface="SF Pro Display Light"/>
              </a:defRPr>
            </a:pPr>
            <a:r>
              <a:t>Why are values at the heart of EJE?</a:t>
            </a:r>
          </a:p>
          <a:p>
            <a:pPr marL="368300" indent="-355600" algn="l" defTabSz="457200">
              <a:lnSpc>
                <a:spcPct val="120000"/>
              </a:lnSpc>
              <a:spcBef>
                <a:spcPts val="3800"/>
              </a:spcBef>
              <a:buSzPct val="100000"/>
              <a:buChar char="•"/>
              <a:defRPr b="0" sz="3800">
                <a:latin typeface="SF Pro Display Light"/>
                <a:ea typeface="SF Pro Display Light"/>
                <a:cs typeface="SF Pro Display Light"/>
                <a:sym typeface="SF Pro Display Light"/>
              </a:defRPr>
            </a:pPr>
            <a:r>
              <a:t>What are values?</a:t>
            </a:r>
          </a:p>
          <a:p>
            <a:pPr marL="368300" indent="-355600" algn="l" defTabSz="457200">
              <a:lnSpc>
                <a:spcPct val="120000"/>
              </a:lnSpc>
              <a:spcBef>
                <a:spcPts val="3800"/>
              </a:spcBef>
              <a:buSzPct val="100000"/>
              <a:buChar char="•"/>
              <a:defRPr b="0" sz="3800">
                <a:latin typeface="SF Pro Display Light"/>
                <a:ea typeface="SF Pro Display Light"/>
                <a:cs typeface="SF Pro Display Light"/>
                <a:sym typeface="SF Pro Display Light"/>
              </a:defRPr>
            </a:pPr>
            <a:r>
              <a:t>How are values experienced?</a:t>
            </a:r>
          </a:p>
          <a:p>
            <a:pPr marL="368300" indent="-355600" algn="l" defTabSz="457200">
              <a:lnSpc>
                <a:spcPct val="120000"/>
              </a:lnSpc>
              <a:spcBef>
                <a:spcPts val="3800"/>
              </a:spcBef>
              <a:buSzPct val="100000"/>
              <a:buChar char="•"/>
              <a:defRPr b="0" sz="3800">
                <a:latin typeface="SF Pro Display Light"/>
                <a:ea typeface="SF Pro Display Light"/>
                <a:cs typeface="SF Pro Display Light"/>
                <a:sym typeface="SF Pro Display Light"/>
              </a:defRPr>
            </a:pPr>
            <a:r>
              <a:t>What is the role of a Jewish educator?</a:t>
            </a:r>
          </a:p>
          <a:p>
            <a:pPr marL="368300" indent="-355600" algn="l" defTabSz="457200">
              <a:lnSpc>
                <a:spcPct val="120000"/>
              </a:lnSpc>
              <a:spcBef>
                <a:spcPts val="3800"/>
              </a:spcBef>
              <a:buSzPct val="100000"/>
              <a:buChar char="•"/>
              <a:defRPr b="0" sz="3800">
                <a:latin typeface="SF Pro Display Light"/>
                <a:ea typeface="SF Pro Display Light"/>
                <a:cs typeface="SF Pro Display Light"/>
                <a:sym typeface="SF Pro Display Light"/>
              </a:defRPr>
            </a:pPr>
            <a:r>
              <a:t>What is a Jewish value?</a:t>
            </a:r>
          </a:p>
        </p:txBody>
      </p:sp>
      <p:sp>
        <p:nvSpPr>
          <p:cNvPr id="127" name="CORE QUESTIONS"/>
          <p:cNvSpPr txBox="1"/>
          <p:nvPr/>
        </p:nvSpPr>
        <p:spPr>
          <a:xfrm>
            <a:off x="280579" y="2862895"/>
            <a:ext cx="5740867" cy="402781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defRPr b="0" spc="212" sz="7100">
                <a:solidFill>
                  <a:srgbClr val="FFFFFF"/>
                </a:solidFill>
                <a:latin typeface="SF Pro Display Heavy"/>
                <a:ea typeface="SF Pro Display Heavy"/>
                <a:cs typeface="SF Pro Display Heavy"/>
                <a:sym typeface="SF Pro Display Heavy"/>
              </a:defRPr>
            </a:lvl1pPr>
          </a:lstStyle>
          <a:p>
            <a:pPr/>
            <a:r>
              <a:t>CORE QUESTIONS</a:t>
            </a:r>
          </a:p>
        </p:txBody>
      </p:sp>
      <p:pic>
        <p:nvPicPr>
          <p:cNvPr id="128" name="green-circle.png" descr="green-circle.png"/>
          <p:cNvPicPr>
            <a:picLocks noChangeAspect="1"/>
          </p:cNvPicPr>
          <p:nvPr/>
        </p:nvPicPr>
        <p:blipFill>
          <a:blip r:embed="rId3">
            <a:extLst/>
          </a:blip>
          <a:stretch>
            <a:fillRect/>
          </a:stretch>
        </p:blipFill>
        <p:spPr>
          <a:xfrm>
            <a:off x="11686992" y="277147"/>
            <a:ext cx="1017160" cy="855611"/>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Values provide us with rationales for certain course of action that are chosen over or against others"/>
          <p:cNvSpPr txBox="1"/>
          <p:nvPr/>
        </p:nvSpPr>
        <p:spPr>
          <a:xfrm>
            <a:off x="691386" y="6188566"/>
            <a:ext cx="11622028" cy="196137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lnSpc>
                <a:spcPct val="150000"/>
              </a:lnSpc>
              <a:defRPr b="0" sz="4000">
                <a:latin typeface="SF Pro Display Light"/>
                <a:ea typeface="SF Pro Display Light"/>
                <a:cs typeface="SF Pro Display Light"/>
                <a:sym typeface="SF Pro Display Light"/>
              </a:defRPr>
            </a:lvl1pPr>
          </a:lstStyle>
          <a:p>
            <a:pPr/>
            <a:r>
              <a:t>Values provide us with rationales for certain course of action that are chosen over or against others</a:t>
            </a:r>
          </a:p>
        </p:txBody>
      </p:sp>
      <p:grpSp>
        <p:nvGrpSpPr>
          <p:cNvPr id="135" name="Group"/>
          <p:cNvGrpSpPr/>
          <p:nvPr/>
        </p:nvGrpSpPr>
        <p:grpSpPr>
          <a:xfrm>
            <a:off x="-25400" y="-209660"/>
            <a:ext cx="13055600" cy="5363964"/>
            <a:chOff x="0" y="0"/>
            <a:chExt cx="13055600" cy="5363962"/>
          </a:xfrm>
        </p:grpSpPr>
        <p:sp>
          <p:nvSpPr>
            <p:cNvPr id="133" name="Rectangle"/>
            <p:cNvSpPr/>
            <p:nvPr/>
          </p:nvSpPr>
          <p:spPr>
            <a:xfrm>
              <a:off x="0" y="0"/>
              <a:ext cx="13055600" cy="5363963"/>
            </a:xfrm>
            <a:prstGeom prst="rect">
              <a:avLst/>
            </a:prstGeom>
            <a:solidFill>
              <a:srgbClr val="64C5E5"/>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34" name="The value in values"/>
            <p:cNvSpPr txBox="1"/>
            <p:nvPr/>
          </p:nvSpPr>
          <p:spPr>
            <a:xfrm>
              <a:off x="590594" y="724134"/>
              <a:ext cx="11874412" cy="391569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457200">
                <a:defRPr b="0" cap="all" spc="212" sz="7100">
                  <a:solidFill>
                    <a:srgbClr val="FFFFFF"/>
                  </a:solidFill>
                  <a:latin typeface="SF Pro Display Heavy"/>
                  <a:ea typeface="SF Pro Display Heavy"/>
                  <a:cs typeface="SF Pro Display Heavy"/>
                  <a:sym typeface="SF Pro Display Heavy"/>
                </a:defRPr>
              </a:lvl1pPr>
            </a:lstStyle>
            <a:p>
              <a:pPr/>
              <a:r>
                <a:t>The value in values</a:t>
              </a:r>
            </a:p>
          </p:txBody>
        </p:sp>
      </p:gr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Values are ideas and convictions that represent world views about ideas and significance, and whose adoption can guide personal choices, behaviors and actions"/>
          <p:cNvSpPr txBox="1"/>
          <p:nvPr/>
        </p:nvSpPr>
        <p:spPr>
          <a:xfrm>
            <a:off x="5932607" y="669255"/>
            <a:ext cx="6565829" cy="84150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lnSpc>
                <a:spcPct val="150000"/>
              </a:lnSpc>
              <a:defRPr b="0" sz="4000">
                <a:latin typeface="SF Pro Display Light"/>
                <a:ea typeface="SF Pro Display Light"/>
                <a:cs typeface="SF Pro Display Light"/>
                <a:sym typeface="SF Pro Display Light"/>
              </a:defRPr>
            </a:lvl1pPr>
          </a:lstStyle>
          <a:p>
            <a:pPr/>
            <a:r>
              <a:t>Values are ideas and convictions that represent world views about ideas and significance, and whose adoption can guide personal choices, behaviors and actions</a:t>
            </a:r>
          </a:p>
        </p:txBody>
      </p:sp>
      <p:grpSp>
        <p:nvGrpSpPr>
          <p:cNvPr id="142" name="Group"/>
          <p:cNvGrpSpPr/>
          <p:nvPr/>
        </p:nvGrpSpPr>
        <p:grpSpPr>
          <a:xfrm>
            <a:off x="-133111" y="-115624"/>
            <a:ext cx="5657129" cy="9984848"/>
            <a:chOff x="0" y="0"/>
            <a:chExt cx="5657127" cy="9984846"/>
          </a:xfrm>
        </p:grpSpPr>
        <p:sp>
          <p:nvSpPr>
            <p:cNvPr id="140" name="Rectangle"/>
            <p:cNvSpPr/>
            <p:nvPr/>
          </p:nvSpPr>
          <p:spPr>
            <a:xfrm>
              <a:off x="0" y="0"/>
              <a:ext cx="5657128" cy="9984847"/>
            </a:xfrm>
            <a:prstGeom prst="rect">
              <a:avLst/>
            </a:prstGeom>
            <a:solidFill>
              <a:srgbClr val="64C5E5"/>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41" name="WHAT IS A VALUE?"/>
            <p:cNvSpPr txBox="1"/>
            <p:nvPr/>
          </p:nvSpPr>
          <p:spPr>
            <a:xfrm>
              <a:off x="559043" y="948560"/>
              <a:ext cx="4539041" cy="808772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457200">
                <a:defRPr b="0" cap="all" spc="212" sz="7100">
                  <a:solidFill>
                    <a:srgbClr val="FFFFFF"/>
                  </a:solidFill>
                  <a:latin typeface="SF Pro Display Heavy"/>
                  <a:ea typeface="SF Pro Display Heavy"/>
                  <a:cs typeface="SF Pro Display Heavy"/>
                  <a:sym typeface="SF Pro Display Heavy"/>
                </a:defRPr>
              </a:lvl1pPr>
            </a:lstStyle>
            <a:p>
              <a:pPr/>
              <a:r>
                <a:t>WHAT IS A VALUE?</a:t>
              </a:r>
            </a:p>
          </p:txBody>
        </p:sp>
      </p:gr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Valuing is the work an individual does when considering, exploring, interacting with and potentially adopting a value"/>
          <p:cNvSpPr txBox="1"/>
          <p:nvPr/>
        </p:nvSpPr>
        <p:spPr>
          <a:xfrm>
            <a:off x="441605" y="6038276"/>
            <a:ext cx="12121590" cy="26527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lnSpc>
                <a:spcPct val="150000"/>
              </a:lnSpc>
              <a:defRPr b="0" sz="4000">
                <a:latin typeface="SF Pro Display Light"/>
                <a:ea typeface="SF Pro Display Light"/>
                <a:cs typeface="SF Pro Display Light"/>
                <a:sym typeface="SF Pro Display Light"/>
              </a:defRPr>
            </a:lvl1pPr>
          </a:lstStyle>
          <a:p>
            <a:pPr/>
            <a:r>
              <a:t>Valuing is the work an individual does when considering, exploring, interacting with and potentially adopting a value</a:t>
            </a:r>
          </a:p>
        </p:txBody>
      </p:sp>
      <p:grpSp>
        <p:nvGrpSpPr>
          <p:cNvPr id="149" name="Group"/>
          <p:cNvGrpSpPr/>
          <p:nvPr/>
        </p:nvGrpSpPr>
        <p:grpSpPr>
          <a:xfrm>
            <a:off x="-25400" y="-110364"/>
            <a:ext cx="13055600" cy="5451127"/>
            <a:chOff x="0" y="0"/>
            <a:chExt cx="13055600" cy="5451126"/>
          </a:xfrm>
        </p:grpSpPr>
        <p:sp>
          <p:nvSpPr>
            <p:cNvPr id="147" name="Rectangle"/>
            <p:cNvSpPr/>
            <p:nvPr/>
          </p:nvSpPr>
          <p:spPr>
            <a:xfrm>
              <a:off x="0" y="0"/>
              <a:ext cx="13055600" cy="5451127"/>
            </a:xfrm>
            <a:prstGeom prst="rect">
              <a:avLst/>
            </a:prstGeom>
            <a:solidFill>
              <a:srgbClr val="64C5E5"/>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48" name="VALUING"/>
            <p:cNvSpPr txBox="1"/>
            <p:nvPr/>
          </p:nvSpPr>
          <p:spPr>
            <a:xfrm>
              <a:off x="4145967" y="517856"/>
              <a:ext cx="4763666" cy="441541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defTabSz="457200">
                <a:defRPr b="0" cap="all" sz="7100">
                  <a:solidFill>
                    <a:srgbClr val="FFFFFF"/>
                  </a:solidFill>
                  <a:latin typeface="SF Pro Display Heavy"/>
                  <a:ea typeface="SF Pro Display Heavy"/>
                  <a:cs typeface="SF Pro Display Heavy"/>
                  <a:sym typeface="SF Pro Display Heavy"/>
                </a:defRPr>
              </a:lvl1pPr>
            </a:lstStyle>
            <a:p>
              <a:pPr/>
              <a:r>
                <a:t>VALUING</a:t>
              </a:r>
            </a:p>
          </p:txBody>
        </p:sp>
      </p:gr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Jewish Values are a thick expression of a value distinguished by its Jewish context, sources, historical and cultural influences"/>
          <p:cNvSpPr txBox="1"/>
          <p:nvPr/>
        </p:nvSpPr>
        <p:spPr>
          <a:xfrm>
            <a:off x="2317545" y="2888927"/>
            <a:ext cx="8369710" cy="397574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defTabSz="457200">
              <a:lnSpc>
                <a:spcPct val="150000"/>
              </a:lnSpc>
              <a:defRPr b="0" sz="3700">
                <a:latin typeface="SF Pro Display Light"/>
                <a:ea typeface="SF Pro Display Light"/>
                <a:cs typeface="SF Pro Display Light"/>
                <a:sym typeface="SF Pro Display Light"/>
              </a:defRPr>
            </a:pPr>
            <a:r>
              <a:rPr spc="111">
                <a:solidFill>
                  <a:srgbClr val="64C5E5"/>
                </a:solidFill>
                <a:latin typeface="SF Pro Display Bold"/>
                <a:ea typeface="SF Pro Display Bold"/>
                <a:cs typeface="SF Pro Display Bold"/>
                <a:sym typeface="SF Pro Display Bold"/>
              </a:rPr>
              <a:t>Jewish Values</a:t>
            </a:r>
            <a:r>
              <a:t> are a thick expression of a value distinguished by its Jewish context, sources, historical and cultural influences</a:t>
            </a:r>
          </a:p>
        </p:txBody>
      </p:sp>
      <p:grpSp>
        <p:nvGrpSpPr>
          <p:cNvPr id="157" name="Group"/>
          <p:cNvGrpSpPr/>
          <p:nvPr/>
        </p:nvGrpSpPr>
        <p:grpSpPr>
          <a:xfrm>
            <a:off x="1080436" y="1354257"/>
            <a:ext cx="10843928" cy="7045086"/>
            <a:chOff x="0" y="0"/>
            <a:chExt cx="10843926" cy="7045084"/>
          </a:xfrm>
        </p:grpSpPr>
        <p:sp>
          <p:nvSpPr>
            <p:cNvPr id="154" name="Rectangle"/>
            <p:cNvSpPr/>
            <p:nvPr/>
          </p:nvSpPr>
          <p:spPr>
            <a:xfrm>
              <a:off x="512282" y="516694"/>
              <a:ext cx="9649434" cy="6011696"/>
            </a:xfrm>
            <a:prstGeom prst="rect">
              <a:avLst/>
            </a:prstGeom>
            <a:noFill/>
            <a:ln w="38100" cap="flat">
              <a:solidFill>
                <a:srgbClr val="64C5E5"/>
              </a:solidFill>
              <a:prstDash val="solid"/>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55" name="Rectangle"/>
            <p:cNvSpPr/>
            <p:nvPr/>
          </p:nvSpPr>
          <p:spPr>
            <a:xfrm>
              <a:off x="0" y="6347924"/>
              <a:ext cx="8616582" cy="697161"/>
            </a:xfrm>
            <a:prstGeom prst="rect">
              <a:avLst/>
            </a:prstGeom>
            <a:solidFill>
              <a:srgbClr val="FFFFFF"/>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sp>
          <p:nvSpPr>
            <p:cNvPr id="156" name="Rectangle"/>
            <p:cNvSpPr/>
            <p:nvPr/>
          </p:nvSpPr>
          <p:spPr>
            <a:xfrm>
              <a:off x="2227345" y="0"/>
              <a:ext cx="8616582" cy="697160"/>
            </a:xfrm>
            <a:prstGeom prst="rect">
              <a:avLst/>
            </a:prstGeom>
            <a:solidFill>
              <a:srgbClr val="FFFFFF"/>
            </a:solidFill>
            <a:ln w="12700" cap="flat">
              <a:noFill/>
              <a:miter lim="400000"/>
            </a:ln>
            <a:effectLst/>
          </p:spPr>
          <p:txBody>
            <a:bodyPr wrap="square" lIns="50800" tIns="50800" rIns="50800" bIns="50800" numCol="1" anchor="ctr">
              <a:noAutofit/>
            </a:bodyPr>
            <a:lstStyle/>
            <a:p>
              <a:pPr>
                <a:defRPr b="0" sz="2200">
                  <a:solidFill>
                    <a:srgbClr val="FFFFFF"/>
                  </a:solidFill>
                  <a:latin typeface="+mn-lt"/>
                  <a:ea typeface="+mn-ea"/>
                  <a:cs typeface="+mn-cs"/>
                  <a:sym typeface="Helvetica Neue Medium"/>
                </a:defRPr>
              </a:pPr>
            </a:p>
          </p:txBody>
        </p:sp>
      </p:grpSp>
      <p:pic>
        <p:nvPicPr>
          <p:cNvPr id="158" name="m2 icons-45.png" descr="m2 icons-45.png"/>
          <p:cNvPicPr>
            <a:picLocks noChangeAspect="1"/>
          </p:cNvPicPr>
          <p:nvPr/>
        </p:nvPicPr>
        <p:blipFill>
          <a:blip r:embed="rId3">
            <a:extLst/>
          </a:blip>
          <a:stretch>
            <a:fillRect/>
          </a:stretch>
        </p:blipFill>
        <p:spPr>
          <a:xfrm>
            <a:off x="9533766" y="7424087"/>
            <a:ext cx="928600" cy="99212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Rectangle"/>
          <p:cNvSpPr/>
          <p:nvPr/>
        </p:nvSpPr>
        <p:spPr>
          <a:xfrm>
            <a:off x="-25400" y="-31133"/>
            <a:ext cx="5091230" cy="9815866"/>
          </a:xfrm>
          <a:prstGeom prst="rect">
            <a:avLst/>
          </a:prstGeom>
          <a:solidFill>
            <a:srgbClr val="64C5E5"/>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63" name="What is the role of a Jewish educator?"/>
          <p:cNvSpPr txBox="1"/>
          <p:nvPr/>
        </p:nvSpPr>
        <p:spPr>
          <a:xfrm>
            <a:off x="255656" y="1566582"/>
            <a:ext cx="4529117" cy="662043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defRPr b="0" sz="7100">
                <a:solidFill>
                  <a:srgbClr val="FFFFFF"/>
                </a:solidFill>
                <a:latin typeface="SF Pro Display Heavy"/>
                <a:ea typeface="SF Pro Display Heavy"/>
                <a:cs typeface="SF Pro Display Heavy"/>
                <a:sym typeface="SF Pro Display Heavy"/>
              </a:defRPr>
            </a:lvl1pPr>
          </a:lstStyle>
          <a:p>
            <a:pPr/>
            <a:r>
              <a:t>What is the role of a Jewish educator?</a:t>
            </a:r>
          </a:p>
        </p:txBody>
      </p:sp>
      <p:sp>
        <p:nvSpPr>
          <p:cNvPr id="164" name="To help learners thicken thin ideas (zooming in)…"/>
          <p:cNvSpPr txBox="1"/>
          <p:nvPr/>
        </p:nvSpPr>
        <p:spPr>
          <a:xfrm>
            <a:off x="5424408" y="514992"/>
            <a:ext cx="7116498" cy="872361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marL="368300" indent="-368300" algn="l" defTabSz="457200">
              <a:lnSpc>
                <a:spcPct val="120000"/>
              </a:lnSpc>
              <a:spcBef>
                <a:spcPts val="4800"/>
              </a:spcBef>
              <a:buSzPct val="100000"/>
              <a:buChar char="•"/>
              <a:defRPr b="0" sz="3100">
                <a:latin typeface="SF Pro Display Light"/>
                <a:ea typeface="SF Pro Display Light"/>
                <a:cs typeface="SF Pro Display Light"/>
                <a:sym typeface="SF Pro Display Light"/>
              </a:defRPr>
            </a:pPr>
            <a:r>
              <a:t>To help learners thicken thin ideas (zooming in)</a:t>
            </a:r>
          </a:p>
          <a:p>
            <a:pPr marL="368300" indent="-368300" algn="l" defTabSz="457200">
              <a:lnSpc>
                <a:spcPct val="120000"/>
              </a:lnSpc>
              <a:spcBef>
                <a:spcPts val="4800"/>
              </a:spcBef>
              <a:buSzPct val="100000"/>
              <a:buChar char="•"/>
              <a:defRPr b="0" sz="3100">
                <a:latin typeface="SF Pro Display Light"/>
                <a:ea typeface="SF Pro Display Light"/>
                <a:cs typeface="SF Pro Display Light"/>
                <a:sym typeface="SF Pro Display Light"/>
              </a:defRPr>
            </a:pPr>
            <a:r>
              <a:t>To take learners on a journey to explore thick expressions </a:t>
            </a:r>
          </a:p>
          <a:p>
            <a:pPr marL="368300" indent="-368300" algn="l" defTabSz="457200">
              <a:lnSpc>
                <a:spcPct val="120000"/>
              </a:lnSpc>
              <a:spcBef>
                <a:spcPts val="4800"/>
              </a:spcBef>
              <a:buSzPct val="100000"/>
              <a:buChar char="•"/>
              <a:defRPr b="0" sz="3100">
                <a:latin typeface="SF Pro Display Light"/>
                <a:ea typeface="SF Pro Display Light"/>
                <a:cs typeface="SF Pro Display Light"/>
                <a:sym typeface="SF Pro Display Light"/>
              </a:defRPr>
            </a:pPr>
            <a:r>
              <a:t>To derive thin ideas (abstractions) from thick contexts (zooming out)</a:t>
            </a:r>
          </a:p>
          <a:p>
            <a:pPr marL="368300" indent="-368300" algn="l" defTabSz="457200">
              <a:lnSpc>
                <a:spcPct val="120000"/>
              </a:lnSpc>
              <a:spcBef>
                <a:spcPts val="4800"/>
              </a:spcBef>
              <a:buSzPct val="100000"/>
              <a:buChar char="•"/>
              <a:defRPr b="0" sz="3100">
                <a:latin typeface="SF Pro Display Light"/>
                <a:ea typeface="SF Pro Display Light"/>
                <a:cs typeface="SF Pro Display Light"/>
                <a:sym typeface="SF Pro Display Light"/>
              </a:defRPr>
            </a:pPr>
            <a:r>
              <a:t>To show how thin ideas can be thickened in different contexts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Rectangle"/>
          <p:cNvSpPr/>
          <p:nvPr/>
        </p:nvSpPr>
        <p:spPr>
          <a:xfrm>
            <a:off x="-25400" y="-81861"/>
            <a:ext cx="13055600" cy="4816302"/>
          </a:xfrm>
          <a:prstGeom prst="rect">
            <a:avLst/>
          </a:prstGeom>
          <a:solidFill>
            <a:srgbClr val="64C5E5"/>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67" name="How are values experienced?"/>
          <p:cNvSpPr txBox="1"/>
          <p:nvPr/>
        </p:nvSpPr>
        <p:spPr>
          <a:xfrm>
            <a:off x="977222" y="1430073"/>
            <a:ext cx="11050356" cy="241218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defRPr b="0" spc="212" sz="7100">
                <a:solidFill>
                  <a:srgbClr val="FFFFFF"/>
                </a:solidFill>
                <a:latin typeface="SF Pro Display Heavy"/>
                <a:ea typeface="SF Pro Display Heavy"/>
                <a:cs typeface="SF Pro Display Heavy"/>
                <a:sym typeface="SF Pro Display Heavy"/>
              </a:defRPr>
            </a:lvl1pPr>
          </a:lstStyle>
          <a:p>
            <a:pPr/>
            <a:r>
              <a:t>How are values experienced?</a:t>
            </a:r>
          </a:p>
        </p:txBody>
      </p:sp>
      <p:sp>
        <p:nvSpPr>
          <p:cNvPr id="168" name="It is universal…"/>
          <p:cNvSpPr txBox="1"/>
          <p:nvPr/>
        </p:nvSpPr>
        <p:spPr>
          <a:xfrm>
            <a:off x="796149" y="5593147"/>
            <a:ext cx="11412503" cy="317575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570625" anchor="ctr"/>
          <a:lstStyle/>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It is universal</a:t>
            </a:r>
          </a:p>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It encourages solidarity and common understandings</a:t>
            </a:r>
          </a:p>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It has no expression in behavior</a:t>
            </a:r>
          </a:p>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It ascribes meaning</a:t>
            </a:r>
          </a:p>
        </p:txBody>
      </p:sp>
      <p:sp>
        <p:nvSpPr>
          <p:cNvPr id="169" name="Characteristics of a thin idea of a value"/>
          <p:cNvSpPr txBox="1"/>
          <p:nvPr/>
        </p:nvSpPr>
        <p:spPr>
          <a:xfrm>
            <a:off x="0" y="4783735"/>
            <a:ext cx="13004801" cy="76011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defTabSz="457200">
              <a:defRPr b="0" i="1" spc="140" sz="3500">
                <a:solidFill>
                  <a:srgbClr val="D8223A"/>
                </a:solidFill>
                <a:latin typeface="SF Pro Display Medium"/>
                <a:ea typeface="SF Pro Display Medium"/>
                <a:cs typeface="SF Pro Display Medium"/>
                <a:sym typeface="SF Pro Display Medium"/>
              </a:defRPr>
            </a:pPr>
            <a:r>
              <a:t>Characteristics of a </a:t>
            </a:r>
            <a:r>
              <a:rPr u="sng"/>
              <a:t>thin</a:t>
            </a:r>
            <a:r>
              <a:t> idea of a value</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Rectangle"/>
          <p:cNvSpPr/>
          <p:nvPr/>
        </p:nvSpPr>
        <p:spPr>
          <a:xfrm>
            <a:off x="-25400" y="-91016"/>
            <a:ext cx="13055600" cy="4835776"/>
          </a:xfrm>
          <a:prstGeom prst="rect">
            <a:avLst/>
          </a:prstGeom>
          <a:solidFill>
            <a:srgbClr val="64C5E5"/>
          </a:solidFill>
          <a:ln w="12700">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74" name="Characteristics of a thick expression of a value"/>
          <p:cNvSpPr txBox="1"/>
          <p:nvPr/>
        </p:nvSpPr>
        <p:spPr>
          <a:xfrm>
            <a:off x="23151" y="4782787"/>
            <a:ext cx="12958498" cy="7382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defTabSz="457200">
              <a:defRPr b="0" i="1" sz="3500">
                <a:solidFill>
                  <a:srgbClr val="D8223A"/>
                </a:solidFill>
                <a:latin typeface="SF Pro Display Medium"/>
                <a:ea typeface="SF Pro Display Medium"/>
                <a:cs typeface="SF Pro Display Medium"/>
                <a:sym typeface="SF Pro Display Medium"/>
              </a:defRPr>
            </a:pPr>
            <a:r>
              <a:t>Characteristics of a </a:t>
            </a:r>
            <a:r>
              <a:rPr u="sng"/>
              <a:t>thick</a:t>
            </a:r>
            <a:r>
              <a:t> expression of a value</a:t>
            </a:r>
          </a:p>
        </p:txBody>
      </p:sp>
      <p:sp>
        <p:nvSpPr>
          <p:cNvPr id="175" name="It is particular…"/>
          <p:cNvSpPr txBox="1"/>
          <p:nvPr/>
        </p:nvSpPr>
        <p:spPr>
          <a:xfrm>
            <a:off x="514482" y="5705671"/>
            <a:ext cx="11975836" cy="329126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598791" anchor="ctr"/>
          <a:lstStyle/>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It is particular </a:t>
            </a:r>
          </a:p>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It implies difference, complexity, even disagreement</a:t>
            </a:r>
          </a:p>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It manifests itself in a cultural context</a:t>
            </a:r>
          </a:p>
          <a:p>
            <a:pPr marL="368300" indent="-368300" algn="l" defTabSz="457200">
              <a:lnSpc>
                <a:spcPct val="120000"/>
              </a:lnSpc>
              <a:spcBef>
                <a:spcPts val="1100"/>
              </a:spcBef>
              <a:buSzPct val="100000"/>
              <a:buChar char="•"/>
              <a:defRPr b="0" sz="3500">
                <a:latin typeface="SF Pro Display Light"/>
                <a:ea typeface="SF Pro Display Light"/>
                <a:cs typeface="SF Pro Display Light"/>
                <a:sym typeface="SF Pro Display Light"/>
              </a:defRPr>
            </a:pPr>
            <a:r>
              <a:t>It has expression</a:t>
            </a:r>
          </a:p>
        </p:txBody>
      </p:sp>
      <p:sp>
        <p:nvSpPr>
          <p:cNvPr id="176" name="How are values experienced?"/>
          <p:cNvSpPr txBox="1"/>
          <p:nvPr/>
        </p:nvSpPr>
        <p:spPr>
          <a:xfrm>
            <a:off x="1207789" y="1257661"/>
            <a:ext cx="10589222" cy="269997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lvl1pPr defTabSz="457200">
              <a:defRPr b="0" sz="7100">
                <a:solidFill>
                  <a:srgbClr val="FFFFFF"/>
                </a:solidFill>
                <a:latin typeface="SF Pro Display Heavy"/>
                <a:ea typeface="SF Pro Display Heavy"/>
                <a:cs typeface="SF Pro Display Heavy"/>
                <a:sym typeface="SF Pro Display Heavy"/>
              </a:defRPr>
            </a:lvl1pPr>
          </a:lstStyle>
          <a:p>
            <a:pPr/>
            <a:r>
              <a:t>How are values experienced?</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