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1" r:id="rId4"/>
    <p:sldId id="259" r:id="rId5"/>
    <p:sldId id="258" r:id="rId6"/>
    <p:sldId id="262" r:id="rId7"/>
    <p:sldId id="260"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56" autoAdjust="0"/>
    <p:restoredTop sz="94660"/>
  </p:normalViewPr>
  <p:slideViewPr>
    <p:cSldViewPr snapToGrid="0">
      <p:cViewPr varScale="1">
        <p:scale>
          <a:sx n="73" d="100"/>
          <a:sy n="73" d="100"/>
        </p:scale>
        <p:origin x="8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9C48B30-7669-48E8-AEB0-7914275AF19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4A3FDA87-9B75-4F00-AB4E-0EF3E7095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C405A210-7DEC-49C2-9F06-69A69C41A903}"/>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D0AF429D-5F88-4CE7-B37A-788147F521B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6ACE154-7F4A-4E20-B903-9D442EE438DD}"/>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255903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5E5C747-860E-4162-9E36-DE994031A3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D49ED695-522B-4AD2-BF18-57F473AE5C27}"/>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7FF0C6E-3D2C-47B3-B882-B99C6CB2DE82}"/>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2DE71238-62D0-43F6-8FDA-395C442412A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B0FF84F-5F91-4631-9338-7E0A691E8300}"/>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283862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88F47BAA-B884-4560-BE41-56FA543451CE}"/>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016E203-A347-4769-8FA7-956736E2589D}"/>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EF5FD07-878E-4310-995F-8C41CF1FBF23}"/>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90D0B8E0-1D44-4682-B81D-66268089CF0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B3741C2-FB42-460F-80F4-4E695FD95041}"/>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226111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B035B0-F0C5-40CA-8752-46A6C2E655D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6CE8EE5-6564-4F7A-B9CB-4D816AE46861}"/>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A97E251-FCC3-4C6B-8B55-FB09DCB07E79}"/>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8EB6234D-04D9-4BEC-B892-1501258D1F9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51B7B40-BC98-4D0A-8851-F13236849EF1}"/>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337469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EB40E8E-E261-4CBC-825A-177DC5FF74FC}"/>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0619DF4-B08E-4640-B319-7AB26FB87E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BC8AD5ED-6096-4C7C-A732-A578791FD58E}"/>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FA1C62FE-1BCB-43BE-86E1-C4C66CE6C86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26077BD-E3E2-425E-A429-64DB81574932}"/>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1765796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8C52BE8-09C5-4B04-AB09-5CDFFC7AD93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081963F-2855-42B8-B764-4AA07D010707}"/>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A23274C2-5A89-4B01-9D84-E3D4893075CB}"/>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D793AE5F-C55A-4EF8-BB53-899AA8CB4DF0}"/>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6" name="מציין מיקום של כותרת תחתונה 5">
            <a:extLst>
              <a:ext uri="{FF2B5EF4-FFF2-40B4-BE49-F238E27FC236}">
                <a16:creationId xmlns:a16="http://schemas.microsoft.com/office/drawing/2014/main" id="{59C5A897-548D-4041-A612-E1DAA75B9E8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2751DE9-6DAD-4D02-B514-9A776CA57101}"/>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75674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B3D842-D7F4-466A-A60C-2C6EE8CC1F3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E07FB206-82B0-4704-95BC-91C34A050E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83947B70-1B77-40F3-8209-E4C3D8AE6D18}"/>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AF77831-8B65-4D58-93D6-8775BC242E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67C87654-7A00-48D1-939B-9DF7DB76BED9}"/>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80DB6559-DB5D-4145-B344-57FA94E63242}"/>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8" name="מציין מיקום של כותרת תחתונה 7">
            <a:extLst>
              <a:ext uri="{FF2B5EF4-FFF2-40B4-BE49-F238E27FC236}">
                <a16:creationId xmlns:a16="http://schemas.microsoft.com/office/drawing/2014/main" id="{B9BA1DFE-F023-402A-8D8E-1D8C31ECA7A9}"/>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91A90156-285A-4BD7-B21F-5A4F73B4AC47}"/>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379366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91478D-A5FE-4B77-BBFE-73A7F5269D0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917BB1E9-1C8A-44EE-8380-EF2965695854}"/>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4" name="מציין מיקום של כותרת תחתונה 3">
            <a:extLst>
              <a:ext uri="{FF2B5EF4-FFF2-40B4-BE49-F238E27FC236}">
                <a16:creationId xmlns:a16="http://schemas.microsoft.com/office/drawing/2014/main" id="{EA372146-8558-4F62-8D4E-7987F6C078C6}"/>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4D0B7BA-56A2-4AE3-8EA1-DBC51F4F826B}"/>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73725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EECA6599-6D06-4369-8339-C42AE3A7F874}"/>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3" name="מציין מיקום של כותרת תחתונה 2">
            <a:extLst>
              <a:ext uri="{FF2B5EF4-FFF2-40B4-BE49-F238E27FC236}">
                <a16:creationId xmlns:a16="http://schemas.microsoft.com/office/drawing/2014/main" id="{D8BEF3A8-F850-4F0A-BC87-E6DBD8570D78}"/>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D5C89EE-013B-4C8E-829F-44B7CC260938}"/>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330364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4CDB48C-9912-40E6-86D0-78804741C28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166F17F-2D88-4598-AEA4-EDDAD20AA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7FBBA624-1D8D-4B4E-8FD0-B483D39C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A1545B9E-B015-49AF-BE27-1AF562D37EAD}"/>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6" name="מציין מיקום של כותרת תחתונה 5">
            <a:extLst>
              <a:ext uri="{FF2B5EF4-FFF2-40B4-BE49-F238E27FC236}">
                <a16:creationId xmlns:a16="http://schemas.microsoft.com/office/drawing/2014/main" id="{D245A0DD-BC06-4406-AE0C-2B50A4D6B6D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5EB952A-69DA-4846-89CC-CE8F67CDF317}"/>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311106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C7EEC76-76D3-44B1-A6AF-1EA6A861E477}"/>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E6C5EAD4-1675-472B-989F-B947BB4F0C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7DA008E-9FF5-49EB-A819-A3B0EE348F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FFA942CB-3E1B-4928-BE32-B84212487EDE}"/>
              </a:ext>
            </a:extLst>
          </p:cNvPr>
          <p:cNvSpPr>
            <a:spLocks noGrp="1"/>
          </p:cNvSpPr>
          <p:nvPr>
            <p:ph type="dt" sz="half" idx="10"/>
          </p:nvPr>
        </p:nvSpPr>
        <p:spPr/>
        <p:txBody>
          <a:bodyPr/>
          <a:lstStyle/>
          <a:p>
            <a:fld id="{8B97C0CA-F10F-4476-9070-8AA7EDDF5B47}" type="datetimeFigureOut">
              <a:rPr lang="he-IL" smtClean="0"/>
              <a:t>ד'/אייר/תשע"ח</a:t>
            </a:fld>
            <a:endParaRPr lang="he-IL"/>
          </a:p>
        </p:txBody>
      </p:sp>
      <p:sp>
        <p:nvSpPr>
          <p:cNvPr id="6" name="מציין מיקום של כותרת תחתונה 5">
            <a:extLst>
              <a:ext uri="{FF2B5EF4-FFF2-40B4-BE49-F238E27FC236}">
                <a16:creationId xmlns:a16="http://schemas.microsoft.com/office/drawing/2014/main" id="{A8A7F7CB-E00F-498D-A5A7-4DC6A53BFEF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6CF3752-9D6F-4CDB-97E8-2DB9864A3D6F}"/>
              </a:ext>
            </a:extLst>
          </p:cNvPr>
          <p:cNvSpPr>
            <a:spLocks noGrp="1"/>
          </p:cNvSpPr>
          <p:nvPr>
            <p:ph type="sldNum" sz="quarter" idx="12"/>
          </p:nvPr>
        </p:nvSpPr>
        <p:spPr/>
        <p:txBody>
          <a:bodyPr/>
          <a:lstStyle/>
          <a:p>
            <a:fld id="{52383A12-332F-4B00-8FFB-F40CB21ED952}" type="slidenum">
              <a:rPr lang="he-IL" smtClean="0"/>
              <a:t>‹#›</a:t>
            </a:fld>
            <a:endParaRPr lang="he-IL"/>
          </a:p>
        </p:txBody>
      </p:sp>
    </p:spTree>
    <p:extLst>
      <p:ext uri="{BB962C8B-B14F-4D97-AF65-F5344CB8AC3E}">
        <p14:creationId xmlns:p14="http://schemas.microsoft.com/office/powerpoint/2010/main" val="129047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CE7FE4D-96FA-4108-92E3-CBB6CDFB009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271D798-BFC6-4067-B6F2-838DB71234A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3A57703-2EC8-4AFC-8A57-57693A451AF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B97C0CA-F10F-4476-9070-8AA7EDDF5B47}" type="datetimeFigureOut">
              <a:rPr lang="he-IL" smtClean="0"/>
              <a:t>ד'/אייר/תשע"ח</a:t>
            </a:fld>
            <a:endParaRPr lang="he-IL"/>
          </a:p>
        </p:txBody>
      </p:sp>
      <p:sp>
        <p:nvSpPr>
          <p:cNvPr id="5" name="מציין מיקום של כותרת תחתונה 4">
            <a:extLst>
              <a:ext uri="{FF2B5EF4-FFF2-40B4-BE49-F238E27FC236}">
                <a16:creationId xmlns:a16="http://schemas.microsoft.com/office/drawing/2014/main" id="{7747C3E3-81A1-41D8-8F58-DEAAA9E106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63F9FF6C-A397-4427-9151-5F42562CB6B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2383A12-332F-4B00-8FFB-F40CB21ED952}" type="slidenum">
              <a:rPr lang="he-IL" smtClean="0"/>
              <a:t>‹#›</a:t>
            </a:fld>
            <a:endParaRPr lang="he-IL"/>
          </a:p>
        </p:txBody>
      </p:sp>
    </p:spTree>
    <p:extLst>
      <p:ext uri="{BB962C8B-B14F-4D97-AF65-F5344CB8AC3E}">
        <p14:creationId xmlns:p14="http://schemas.microsoft.com/office/powerpoint/2010/main" val="2876167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531B8A-9958-42F9-A6C2-E0A26B7A8ED1}"/>
              </a:ext>
            </a:extLst>
          </p:cNvPr>
          <p:cNvSpPr txBox="1"/>
          <p:nvPr/>
        </p:nvSpPr>
        <p:spPr>
          <a:xfrm>
            <a:off x="720090" y="445771"/>
            <a:ext cx="2480310" cy="923330"/>
          </a:xfrm>
          <a:prstGeom prst="rect">
            <a:avLst/>
          </a:prstGeom>
          <a:noFill/>
        </p:spPr>
        <p:txBody>
          <a:bodyPr wrap="square" rtlCol="1">
            <a:spAutoFit/>
          </a:bodyPr>
          <a:lstStyle/>
          <a:p>
            <a:r>
              <a:rPr lang="he-IL" dirty="0" smtClean="0"/>
              <a:t>(לוגו אוורסט)</a:t>
            </a:r>
            <a:endParaRPr lang="he-IL" dirty="0"/>
          </a:p>
          <a:p>
            <a:r>
              <a:rPr lang="en-US" dirty="0" smtClean="0"/>
              <a:t>Paving a Way to the Top</a:t>
            </a:r>
            <a:endParaRPr lang="he-IL" dirty="0"/>
          </a:p>
          <a:p>
            <a:endParaRPr lang="he-IL" dirty="0"/>
          </a:p>
        </p:txBody>
      </p:sp>
      <p:sp>
        <p:nvSpPr>
          <p:cNvPr id="5" name="TextBox 4">
            <a:extLst>
              <a:ext uri="{FF2B5EF4-FFF2-40B4-BE49-F238E27FC236}">
                <a16:creationId xmlns:a16="http://schemas.microsoft.com/office/drawing/2014/main" id="{3961CC59-CEAC-4810-A07F-AD4BA457B943}"/>
              </a:ext>
            </a:extLst>
          </p:cNvPr>
          <p:cNvSpPr txBox="1"/>
          <p:nvPr/>
        </p:nvSpPr>
        <p:spPr>
          <a:xfrm>
            <a:off x="2137410" y="2042398"/>
            <a:ext cx="5406390" cy="369332"/>
          </a:xfrm>
          <a:prstGeom prst="rect">
            <a:avLst/>
          </a:prstGeom>
          <a:noFill/>
        </p:spPr>
        <p:txBody>
          <a:bodyPr wrap="square" rtlCol="1">
            <a:spAutoFit/>
          </a:bodyPr>
          <a:lstStyle/>
          <a:p>
            <a:r>
              <a:rPr lang="he-IL" dirty="0" smtClean="0"/>
              <a:t>(תמונה </a:t>
            </a:r>
            <a:r>
              <a:rPr lang="he-IL" dirty="0"/>
              <a:t>של יד עם </a:t>
            </a:r>
            <a:r>
              <a:rPr lang="he-IL" dirty="0" smtClean="0"/>
              <a:t>צמח)</a:t>
            </a:r>
            <a:endParaRPr lang="he-IL" dirty="0"/>
          </a:p>
        </p:txBody>
      </p:sp>
      <p:sp>
        <p:nvSpPr>
          <p:cNvPr id="6" name="TextBox 5">
            <a:extLst>
              <a:ext uri="{FF2B5EF4-FFF2-40B4-BE49-F238E27FC236}">
                <a16:creationId xmlns:a16="http://schemas.microsoft.com/office/drawing/2014/main" id="{4E765F6A-AC70-403F-9A21-FC10C13173DD}"/>
              </a:ext>
            </a:extLst>
          </p:cNvPr>
          <p:cNvSpPr txBox="1"/>
          <p:nvPr/>
        </p:nvSpPr>
        <p:spPr>
          <a:xfrm>
            <a:off x="1314450" y="2868930"/>
            <a:ext cx="2663190" cy="1200329"/>
          </a:xfrm>
          <a:prstGeom prst="rect">
            <a:avLst/>
          </a:prstGeom>
          <a:noFill/>
        </p:spPr>
        <p:txBody>
          <a:bodyPr wrap="square" rtlCol="1">
            <a:spAutoFit/>
          </a:bodyPr>
          <a:lstStyle/>
          <a:p>
            <a:pPr algn="l"/>
            <a:r>
              <a:rPr lang="en-US" dirty="0" smtClean="0"/>
              <a:t>All a child needs is one adult who believes </a:t>
            </a:r>
            <a:r>
              <a:rPr lang="en-US" dirty="0"/>
              <a:t>in them (Rabbi </a:t>
            </a:r>
            <a:r>
              <a:rPr lang="en-US" dirty="0" err="1"/>
              <a:t>Shlomo</a:t>
            </a:r>
            <a:r>
              <a:rPr lang="en-US" dirty="0"/>
              <a:t> </a:t>
            </a:r>
            <a:r>
              <a:rPr lang="en-US" dirty="0" err="1" smtClean="0"/>
              <a:t>Carlebach</a:t>
            </a:r>
            <a:r>
              <a:rPr lang="en-US" dirty="0" smtClean="0"/>
              <a:t>)</a:t>
            </a:r>
            <a:endParaRPr lang="he-IL" dirty="0"/>
          </a:p>
        </p:txBody>
      </p:sp>
      <p:sp>
        <p:nvSpPr>
          <p:cNvPr id="7" name="TextBox 6">
            <a:extLst>
              <a:ext uri="{FF2B5EF4-FFF2-40B4-BE49-F238E27FC236}">
                <a16:creationId xmlns:a16="http://schemas.microsoft.com/office/drawing/2014/main" id="{BC42BCAD-10E3-42B2-A263-1A638F0ECE4E}"/>
              </a:ext>
            </a:extLst>
          </p:cNvPr>
          <p:cNvSpPr txBox="1"/>
          <p:nvPr/>
        </p:nvSpPr>
        <p:spPr>
          <a:xfrm>
            <a:off x="3726180" y="5429251"/>
            <a:ext cx="5017770" cy="1200329"/>
          </a:xfrm>
          <a:prstGeom prst="rect">
            <a:avLst/>
          </a:prstGeom>
          <a:noFill/>
        </p:spPr>
        <p:txBody>
          <a:bodyPr wrap="square" rtlCol="1">
            <a:spAutoFit/>
          </a:bodyPr>
          <a:lstStyle/>
          <a:p>
            <a:pPr algn="l"/>
            <a:r>
              <a:rPr lang="en-US" dirty="0" smtClean="0"/>
              <a:t>The Everest Program – founded by </a:t>
            </a:r>
            <a:r>
              <a:rPr lang="en-US" dirty="0" err="1" smtClean="0"/>
              <a:t>Ma’anim</a:t>
            </a:r>
            <a:r>
              <a:rPr lang="en-US" dirty="0" smtClean="0"/>
              <a:t>, a nonprofit which strives to develop innovative solutions in education and welfare for people living in poverty.</a:t>
            </a:r>
            <a:endParaRPr lang="he-IL" dirty="0"/>
          </a:p>
        </p:txBody>
      </p:sp>
    </p:spTree>
    <p:extLst>
      <p:ext uri="{BB962C8B-B14F-4D97-AF65-F5344CB8AC3E}">
        <p14:creationId xmlns:p14="http://schemas.microsoft.com/office/powerpoint/2010/main" val="77931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3503B8-2FF7-4E5C-806A-B8DD6F893A66}"/>
              </a:ext>
            </a:extLst>
          </p:cNvPr>
          <p:cNvSpPr txBox="1"/>
          <p:nvPr/>
        </p:nvSpPr>
        <p:spPr>
          <a:xfrm>
            <a:off x="3432810" y="259764"/>
            <a:ext cx="5509260" cy="646331"/>
          </a:xfrm>
          <a:prstGeom prst="rect">
            <a:avLst/>
          </a:prstGeom>
          <a:noFill/>
        </p:spPr>
        <p:txBody>
          <a:bodyPr wrap="square" rtlCol="1">
            <a:spAutoFit/>
          </a:bodyPr>
          <a:lstStyle/>
          <a:p>
            <a:pPr algn="l"/>
            <a:r>
              <a:rPr lang="en-US" dirty="0" smtClean="0"/>
              <a:t>To get to the top you need to have faith, to train yourself, but also… to receive help.</a:t>
            </a:r>
            <a:endParaRPr lang="he-IL" dirty="0"/>
          </a:p>
        </p:txBody>
      </p:sp>
      <p:sp>
        <p:nvSpPr>
          <p:cNvPr id="5" name="TextBox 4">
            <a:extLst>
              <a:ext uri="{FF2B5EF4-FFF2-40B4-BE49-F238E27FC236}">
                <a16:creationId xmlns:a16="http://schemas.microsoft.com/office/drawing/2014/main" id="{810F796A-2760-4BA7-9BF2-75DF006F0420}"/>
              </a:ext>
            </a:extLst>
          </p:cNvPr>
          <p:cNvSpPr txBox="1"/>
          <p:nvPr/>
        </p:nvSpPr>
        <p:spPr>
          <a:xfrm>
            <a:off x="597626" y="1272583"/>
            <a:ext cx="4549140" cy="5355312"/>
          </a:xfrm>
          <a:prstGeom prst="rect">
            <a:avLst/>
          </a:prstGeom>
          <a:noFill/>
        </p:spPr>
        <p:txBody>
          <a:bodyPr wrap="square" rtlCol="1">
            <a:spAutoFit/>
          </a:bodyPr>
          <a:lstStyle/>
          <a:p>
            <a:pPr algn="l"/>
            <a:r>
              <a:rPr lang="en-US" dirty="0" smtClean="0"/>
              <a:t>National Insurance Institute for Israel data indicates the following:</a:t>
            </a:r>
          </a:p>
          <a:p>
            <a:pPr algn="l"/>
            <a:r>
              <a:rPr lang="en-US" dirty="0" smtClean="0"/>
              <a:t>A third of Israel’s children – approximately 850,000 – live under the poverty threshold.</a:t>
            </a:r>
          </a:p>
          <a:p>
            <a:pPr algn="l"/>
            <a:r>
              <a:rPr lang="en-US" dirty="0" smtClean="0"/>
              <a:t>Among them are thousands of talented children who will lose their personal potential if there is no one to discover them, believe in them and guarantee their progress, and then – the loss will be not only theirs, but the entire Israeli society’s.</a:t>
            </a:r>
          </a:p>
          <a:p>
            <a:pPr algn="l"/>
            <a:r>
              <a:rPr lang="en-US" dirty="0" smtClean="0"/>
              <a:t>The Everest Program is a joint venture by the </a:t>
            </a:r>
            <a:r>
              <a:rPr lang="en-US" dirty="0" err="1" smtClean="0"/>
              <a:t>Ma’anim</a:t>
            </a:r>
            <a:r>
              <a:rPr lang="en-US" dirty="0" smtClean="0"/>
              <a:t> organization and the Szold Institute – the leading national institute in behavioral science research. The two bodies joined forces to scout gifted children who live in (socially) rural areas and provide them with a </a:t>
            </a:r>
            <a:r>
              <a:rPr lang="en-US" b="1" dirty="0" smtClean="0"/>
              <a:t>life-altering </a:t>
            </a:r>
            <a:r>
              <a:rPr lang="en-US" dirty="0" smtClean="0"/>
              <a:t>opportunity, to realize their potential and become citizens who will enrich Israeli society.</a:t>
            </a:r>
            <a:endParaRPr lang="he-IL" dirty="0"/>
          </a:p>
        </p:txBody>
      </p:sp>
      <p:sp>
        <p:nvSpPr>
          <p:cNvPr id="6" name="TextBox 5">
            <a:extLst>
              <a:ext uri="{FF2B5EF4-FFF2-40B4-BE49-F238E27FC236}">
                <a16:creationId xmlns:a16="http://schemas.microsoft.com/office/drawing/2014/main" id="{5C4C2355-1ECF-44F9-9056-E660904D959A}"/>
              </a:ext>
            </a:extLst>
          </p:cNvPr>
          <p:cNvSpPr txBox="1"/>
          <p:nvPr/>
        </p:nvSpPr>
        <p:spPr>
          <a:xfrm>
            <a:off x="6823710" y="1863090"/>
            <a:ext cx="3806190" cy="369332"/>
          </a:xfrm>
          <a:prstGeom prst="rect">
            <a:avLst/>
          </a:prstGeom>
          <a:noFill/>
        </p:spPr>
        <p:txBody>
          <a:bodyPr wrap="square" rtlCol="1">
            <a:spAutoFit/>
          </a:bodyPr>
          <a:lstStyle/>
          <a:p>
            <a:r>
              <a:rPr lang="en-US" dirty="0" smtClean="0"/>
              <a:t>)</a:t>
            </a:r>
            <a:r>
              <a:rPr lang="he-IL" dirty="0" smtClean="0"/>
              <a:t>תמונה</a:t>
            </a:r>
            <a:r>
              <a:rPr lang="en-US" dirty="0" smtClean="0"/>
              <a:t>(</a:t>
            </a:r>
            <a:r>
              <a:rPr lang="he-IL" dirty="0" smtClean="0"/>
              <a:t> </a:t>
            </a:r>
            <a:endParaRPr lang="he-IL" dirty="0"/>
          </a:p>
        </p:txBody>
      </p:sp>
    </p:spTree>
    <p:extLst>
      <p:ext uri="{BB962C8B-B14F-4D97-AF65-F5344CB8AC3E}">
        <p14:creationId xmlns:p14="http://schemas.microsoft.com/office/powerpoint/2010/main" val="436634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F858B87-11B1-48AA-B180-8AD04A2B9061}"/>
              </a:ext>
            </a:extLst>
          </p:cNvPr>
          <p:cNvSpPr txBox="1"/>
          <p:nvPr/>
        </p:nvSpPr>
        <p:spPr>
          <a:xfrm>
            <a:off x="1360170" y="-79653"/>
            <a:ext cx="9166860" cy="6186309"/>
          </a:xfrm>
          <a:prstGeom prst="rect">
            <a:avLst/>
          </a:prstGeom>
          <a:noFill/>
        </p:spPr>
        <p:txBody>
          <a:bodyPr wrap="square" rtlCol="1">
            <a:spAutoFit/>
          </a:bodyPr>
          <a:lstStyle/>
          <a:p>
            <a:pPr lvl="0"/>
            <a:r>
              <a:rPr lang="en-US" dirty="0"/>
              <a:t> </a:t>
            </a:r>
            <a:endParaRPr lang="en-US" dirty="0" smtClean="0"/>
          </a:p>
          <a:p>
            <a:pPr algn="l"/>
            <a:r>
              <a:rPr lang="en-US" dirty="0" smtClean="0"/>
              <a:t>Program Aims and Measures of Success:</a:t>
            </a:r>
          </a:p>
          <a:p>
            <a:pPr algn="l"/>
            <a:endParaRPr lang="en-US" dirty="0" smtClean="0"/>
          </a:p>
          <a:p>
            <a:pPr algn="l"/>
            <a:r>
              <a:rPr lang="en-US" b="1" dirty="0" smtClean="0"/>
              <a:t>1. Developing a Personal Program for Each Participant Based on Their Talents and Needs</a:t>
            </a:r>
          </a:p>
          <a:p>
            <a:pPr algn="l"/>
            <a:r>
              <a:rPr lang="en-US" b="1" dirty="0" smtClean="0"/>
              <a:t>A. Measure of Success</a:t>
            </a:r>
            <a:r>
              <a:rPr lang="en-US" dirty="0" smtClean="0"/>
              <a:t> – 75% of all professionals and graduate mentors who work with the participants, and a sample of the participants’ parents, will report a high or very high suitability of the personal program to each participant.</a:t>
            </a:r>
          </a:p>
          <a:p>
            <a:pPr algn="l"/>
            <a:r>
              <a:rPr lang="en-US" b="1" dirty="0" smtClean="0"/>
              <a:t>B. Measure of Success</a:t>
            </a:r>
            <a:r>
              <a:rPr lang="en-US" dirty="0" smtClean="0"/>
              <a:t> – 75% of the participants will persist in their personal program, meaning they’ll attend all activities included in it according to reports by the professionals and program coordinators.</a:t>
            </a:r>
            <a:endParaRPr lang="en-US" b="1" dirty="0" smtClean="0"/>
          </a:p>
          <a:p>
            <a:r>
              <a:rPr lang="en-US" dirty="0" smtClean="0"/>
              <a:t> </a:t>
            </a:r>
            <a:endParaRPr lang="en-US" b="1" dirty="0" smtClean="0"/>
          </a:p>
          <a:p>
            <a:pPr algn="l"/>
            <a:r>
              <a:rPr lang="en-US" b="1" dirty="0" smtClean="0"/>
              <a:t>2. Providing Personal Mentorship by a Program Graduate for every Participant and Their Family</a:t>
            </a:r>
          </a:p>
          <a:p>
            <a:pPr algn="l"/>
            <a:r>
              <a:rPr lang="en-US" b="1" dirty="0"/>
              <a:t>A. Measure of Success – </a:t>
            </a:r>
            <a:r>
              <a:rPr lang="en-US" dirty="0"/>
              <a:t>75% of graduate mentors will maintain their mentorship of the participants and their families, as in meet with them at least three times a month, according to </a:t>
            </a:r>
          </a:p>
          <a:p>
            <a:pPr algn="l"/>
            <a:r>
              <a:rPr lang="en-US" dirty="0"/>
              <a:t>the program coordinators’ reports.</a:t>
            </a:r>
          </a:p>
          <a:p>
            <a:pPr algn="l"/>
            <a:r>
              <a:rPr lang="en-US" b="1" dirty="0"/>
              <a:t>B. Measure of Success – </a:t>
            </a:r>
            <a:r>
              <a:rPr lang="en-US" dirty="0"/>
              <a:t>75% of the </a:t>
            </a:r>
            <a:r>
              <a:rPr lang="en-US" dirty="0" smtClean="0"/>
              <a:t>participants’ parents </a:t>
            </a:r>
            <a:r>
              <a:rPr lang="en-US" dirty="0"/>
              <a:t>surveyed will report satisfaction with the mentors’ performance.</a:t>
            </a:r>
            <a:endParaRPr lang="en-US" b="1" dirty="0"/>
          </a:p>
          <a:p>
            <a:pPr algn="l"/>
            <a:endParaRPr lang="en-US" b="1" dirty="0" smtClean="0"/>
          </a:p>
          <a:p>
            <a:pPr algn="l"/>
            <a:r>
              <a:rPr lang="en-US" b="1" dirty="0" smtClean="0"/>
              <a:t>3. Excellence in the Program’s Fields</a:t>
            </a:r>
          </a:p>
          <a:p>
            <a:pPr algn="l"/>
            <a:r>
              <a:rPr lang="en-US" b="1" dirty="0"/>
              <a:t>A. Measure of Success –</a:t>
            </a:r>
            <a:r>
              <a:rPr lang="en-US" dirty="0"/>
              <a:t> 75% of the program’s participants will obtain high achievements in their chosen </a:t>
            </a:r>
            <a:r>
              <a:rPr lang="en-US" dirty="0" smtClean="0"/>
              <a:t>fields, </a:t>
            </a:r>
            <a:r>
              <a:rPr lang="en-US" dirty="0"/>
              <a:t>according to the opinion of the professionals who will work with them and/or participation in and winning competitions, special national programs, etc.</a:t>
            </a:r>
            <a:r>
              <a:rPr lang="en-US" b="1" dirty="0"/>
              <a:t> </a:t>
            </a:r>
          </a:p>
        </p:txBody>
      </p:sp>
    </p:spTree>
    <p:extLst>
      <p:ext uri="{BB962C8B-B14F-4D97-AF65-F5344CB8AC3E}">
        <p14:creationId xmlns:p14="http://schemas.microsoft.com/office/powerpoint/2010/main" val="226870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0FF2BA1B-BC36-4EB7-AB0C-A5C934DBAB23}"/>
              </a:ext>
            </a:extLst>
          </p:cNvPr>
          <p:cNvSpPr>
            <a:spLocks noGrp="1"/>
          </p:cNvSpPr>
          <p:nvPr>
            <p:ph type="subTitle" idx="1"/>
          </p:nvPr>
        </p:nvSpPr>
        <p:spPr>
          <a:xfrm>
            <a:off x="1798320" y="527368"/>
            <a:ext cx="9144000" cy="1655762"/>
          </a:xfrm>
        </p:spPr>
        <p:txBody>
          <a:bodyPr/>
          <a:lstStyle/>
          <a:p>
            <a:r>
              <a:rPr lang="en-US" dirty="0" smtClean="0"/>
              <a:t>Program Founders</a:t>
            </a:r>
          </a:p>
          <a:p>
            <a:endParaRPr lang="he-IL" dirty="0"/>
          </a:p>
        </p:txBody>
      </p:sp>
      <p:sp>
        <p:nvSpPr>
          <p:cNvPr id="4" name="TextBox 3">
            <a:extLst>
              <a:ext uri="{FF2B5EF4-FFF2-40B4-BE49-F238E27FC236}">
                <a16:creationId xmlns:a16="http://schemas.microsoft.com/office/drawing/2014/main" id="{3A0588B0-BD39-4501-99F3-457B726E7A5E}"/>
              </a:ext>
            </a:extLst>
          </p:cNvPr>
          <p:cNvSpPr txBox="1"/>
          <p:nvPr/>
        </p:nvSpPr>
        <p:spPr>
          <a:xfrm>
            <a:off x="1451610" y="1447908"/>
            <a:ext cx="2217420" cy="1754326"/>
          </a:xfrm>
          <a:prstGeom prst="rect">
            <a:avLst/>
          </a:prstGeom>
          <a:noFill/>
        </p:spPr>
        <p:txBody>
          <a:bodyPr wrap="square" rtlCol="1">
            <a:spAutoFit/>
          </a:bodyPr>
          <a:lstStyle/>
          <a:p>
            <a:pPr algn="ctr"/>
            <a:r>
              <a:rPr lang="en-US" dirty="0" smtClean="0"/>
              <a:t>Chairman – Mr. Avraham </a:t>
            </a:r>
            <a:r>
              <a:rPr lang="en-US" dirty="0" err="1" smtClean="0"/>
              <a:t>Wortzman</a:t>
            </a:r>
            <a:r>
              <a:rPr lang="en-US" dirty="0" smtClean="0"/>
              <a:t>, former Deputy Minister of Education and Social Entrepreneur</a:t>
            </a:r>
            <a:endParaRPr lang="he-IL" dirty="0"/>
          </a:p>
        </p:txBody>
      </p:sp>
      <p:sp>
        <p:nvSpPr>
          <p:cNvPr id="5" name="TextBox 4">
            <a:extLst>
              <a:ext uri="{FF2B5EF4-FFF2-40B4-BE49-F238E27FC236}">
                <a16:creationId xmlns:a16="http://schemas.microsoft.com/office/drawing/2014/main" id="{968E4F6A-56E5-43A4-B4FC-A381B20183D0}"/>
              </a:ext>
            </a:extLst>
          </p:cNvPr>
          <p:cNvSpPr txBox="1"/>
          <p:nvPr/>
        </p:nvSpPr>
        <p:spPr>
          <a:xfrm>
            <a:off x="9679004" y="3608714"/>
            <a:ext cx="1143000" cy="369332"/>
          </a:xfrm>
          <a:prstGeom prst="rect">
            <a:avLst/>
          </a:prstGeom>
          <a:noFill/>
        </p:spPr>
        <p:txBody>
          <a:bodyPr wrap="square" rtlCol="1">
            <a:spAutoFit/>
          </a:bodyPr>
          <a:lstStyle/>
          <a:p>
            <a:r>
              <a:rPr lang="en-US" dirty="0" smtClean="0"/>
              <a:t>)</a:t>
            </a:r>
            <a:r>
              <a:rPr lang="he-IL" dirty="0" smtClean="0"/>
              <a:t>תמונה</a:t>
            </a:r>
            <a:r>
              <a:rPr lang="en-US" dirty="0" smtClean="0"/>
              <a:t>(</a:t>
            </a:r>
            <a:endParaRPr lang="he-IL" dirty="0"/>
          </a:p>
        </p:txBody>
      </p:sp>
      <p:sp>
        <p:nvSpPr>
          <p:cNvPr id="8" name="TextBox 7">
            <a:extLst>
              <a:ext uri="{FF2B5EF4-FFF2-40B4-BE49-F238E27FC236}">
                <a16:creationId xmlns:a16="http://schemas.microsoft.com/office/drawing/2014/main" id="{0FAD4072-3E91-405A-811C-D9D8E52AC666}"/>
              </a:ext>
            </a:extLst>
          </p:cNvPr>
          <p:cNvSpPr txBox="1"/>
          <p:nvPr/>
        </p:nvSpPr>
        <p:spPr>
          <a:xfrm>
            <a:off x="3933524" y="1447908"/>
            <a:ext cx="2217420" cy="1200329"/>
          </a:xfrm>
          <a:prstGeom prst="rect">
            <a:avLst/>
          </a:prstGeom>
          <a:noFill/>
        </p:spPr>
        <p:txBody>
          <a:bodyPr wrap="square" rtlCol="1">
            <a:spAutoFit/>
          </a:bodyPr>
          <a:lstStyle/>
          <a:p>
            <a:pPr algn="ctr"/>
            <a:r>
              <a:rPr lang="en-US" dirty="0" smtClean="0"/>
              <a:t>Dr. Rachel </a:t>
            </a:r>
            <a:r>
              <a:rPr lang="en-US" dirty="0" err="1" smtClean="0"/>
              <a:t>Zorman</a:t>
            </a:r>
            <a:r>
              <a:rPr lang="en-US" dirty="0"/>
              <a:t>, Head of The Henrietta Szold Institute</a:t>
            </a:r>
            <a:endParaRPr lang="he-IL" dirty="0"/>
          </a:p>
        </p:txBody>
      </p:sp>
      <p:sp>
        <p:nvSpPr>
          <p:cNvPr id="9" name="TextBox 8">
            <a:extLst>
              <a:ext uri="{FF2B5EF4-FFF2-40B4-BE49-F238E27FC236}">
                <a16:creationId xmlns:a16="http://schemas.microsoft.com/office/drawing/2014/main" id="{68439C15-2245-49C9-BB53-9D0557E22FE4}"/>
              </a:ext>
            </a:extLst>
          </p:cNvPr>
          <p:cNvSpPr txBox="1"/>
          <p:nvPr/>
        </p:nvSpPr>
        <p:spPr>
          <a:xfrm>
            <a:off x="7119085" y="3603078"/>
            <a:ext cx="1143000" cy="369332"/>
          </a:xfrm>
          <a:prstGeom prst="rect">
            <a:avLst/>
          </a:prstGeom>
          <a:noFill/>
        </p:spPr>
        <p:txBody>
          <a:bodyPr wrap="square" rtlCol="1">
            <a:spAutoFit/>
          </a:bodyPr>
          <a:lstStyle/>
          <a:p>
            <a:r>
              <a:rPr lang="en-US" dirty="0" smtClean="0"/>
              <a:t>)</a:t>
            </a:r>
            <a:r>
              <a:rPr lang="he-IL" dirty="0" smtClean="0"/>
              <a:t>תמונה</a:t>
            </a:r>
            <a:r>
              <a:rPr lang="en-US" dirty="0" smtClean="0"/>
              <a:t>(</a:t>
            </a:r>
            <a:endParaRPr lang="he-IL" dirty="0"/>
          </a:p>
        </p:txBody>
      </p:sp>
      <p:sp>
        <p:nvSpPr>
          <p:cNvPr id="10" name="TextBox 9">
            <a:extLst>
              <a:ext uri="{FF2B5EF4-FFF2-40B4-BE49-F238E27FC236}">
                <a16:creationId xmlns:a16="http://schemas.microsoft.com/office/drawing/2014/main" id="{8531D516-7580-44B9-96F5-4618CEA7C41B}"/>
              </a:ext>
            </a:extLst>
          </p:cNvPr>
          <p:cNvSpPr txBox="1"/>
          <p:nvPr/>
        </p:nvSpPr>
        <p:spPr>
          <a:xfrm>
            <a:off x="6652360" y="1472537"/>
            <a:ext cx="2076450" cy="923330"/>
          </a:xfrm>
          <a:prstGeom prst="rect">
            <a:avLst/>
          </a:prstGeom>
          <a:noFill/>
        </p:spPr>
        <p:txBody>
          <a:bodyPr wrap="square" rtlCol="1">
            <a:spAutoFit/>
          </a:bodyPr>
          <a:lstStyle/>
          <a:p>
            <a:pPr algn="ctr"/>
            <a:r>
              <a:rPr lang="en-US" dirty="0" smtClean="0"/>
              <a:t>Mr. Yehuda Am </a:t>
            </a:r>
            <a:r>
              <a:rPr lang="en-US" dirty="0" err="1" smtClean="0"/>
              <a:t>Shalem</a:t>
            </a:r>
            <a:r>
              <a:rPr lang="en-US" dirty="0" smtClean="0"/>
              <a:t>, Social Entrepreneur</a:t>
            </a:r>
            <a:endParaRPr lang="he-IL" dirty="0"/>
          </a:p>
        </p:txBody>
      </p:sp>
      <p:sp>
        <p:nvSpPr>
          <p:cNvPr id="11" name="TextBox 10">
            <a:extLst>
              <a:ext uri="{FF2B5EF4-FFF2-40B4-BE49-F238E27FC236}">
                <a16:creationId xmlns:a16="http://schemas.microsoft.com/office/drawing/2014/main" id="{4E8382EC-A210-4D51-9AF7-1AEE3B55EF5A}"/>
              </a:ext>
            </a:extLst>
          </p:cNvPr>
          <p:cNvSpPr txBox="1"/>
          <p:nvPr/>
        </p:nvSpPr>
        <p:spPr>
          <a:xfrm>
            <a:off x="4448007" y="3613230"/>
            <a:ext cx="1143000" cy="369332"/>
          </a:xfrm>
          <a:prstGeom prst="rect">
            <a:avLst/>
          </a:prstGeom>
          <a:noFill/>
        </p:spPr>
        <p:txBody>
          <a:bodyPr wrap="square" rtlCol="1">
            <a:spAutoFit/>
          </a:bodyPr>
          <a:lstStyle/>
          <a:p>
            <a:r>
              <a:rPr lang="en-US" dirty="0" smtClean="0"/>
              <a:t>)</a:t>
            </a:r>
            <a:r>
              <a:rPr lang="he-IL" dirty="0" smtClean="0"/>
              <a:t>תמונה</a:t>
            </a:r>
            <a:r>
              <a:rPr lang="en-US" dirty="0" smtClean="0"/>
              <a:t>(</a:t>
            </a:r>
            <a:endParaRPr lang="he-IL" dirty="0"/>
          </a:p>
        </p:txBody>
      </p:sp>
      <p:sp>
        <p:nvSpPr>
          <p:cNvPr id="12" name="TextBox 11">
            <a:extLst>
              <a:ext uri="{FF2B5EF4-FFF2-40B4-BE49-F238E27FC236}">
                <a16:creationId xmlns:a16="http://schemas.microsoft.com/office/drawing/2014/main" id="{579205D8-9A93-4D38-9AFF-39237B3AD9C7}"/>
              </a:ext>
            </a:extLst>
          </p:cNvPr>
          <p:cNvSpPr txBox="1"/>
          <p:nvPr/>
        </p:nvSpPr>
        <p:spPr>
          <a:xfrm>
            <a:off x="8983679" y="1472537"/>
            <a:ext cx="2533650" cy="923330"/>
          </a:xfrm>
          <a:prstGeom prst="rect">
            <a:avLst/>
          </a:prstGeom>
          <a:noFill/>
        </p:spPr>
        <p:txBody>
          <a:bodyPr wrap="square" rtlCol="1">
            <a:spAutoFit/>
          </a:bodyPr>
          <a:lstStyle/>
          <a:p>
            <a:pPr algn="ctr"/>
            <a:r>
              <a:rPr lang="en-US" dirty="0" smtClean="0"/>
              <a:t>Dr. Briana Preminger, Candidate for PhD in Education</a:t>
            </a:r>
            <a:endParaRPr lang="he-IL" dirty="0"/>
          </a:p>
        </p:txBody>
      </p:sp>
      <p:sp>
        <p:nvSpPr>
          <p:cNvPr id="13" name="TextBox 12">
            <a:extLst>
              <a:ext uri="{FF2B5EF4-FFF2-40B4-BE49-F238E27FC236}">
                <a16:creationId xmlns:a16="http://schemas.microsoft.com/office/drawing/2014/main" id="{D4DFC779-A9C1-46C5-A54B-9FA5B3D597D7}"/>
              </a:ext>
            </a:extLst>
          </p:cNvPr>
          <p:cNvSpPr txBox="1"/>
          <p:nvPr/>
        </p:nvSpPr>
        <p:spPr>
          <a:xfrm>
            <a:off x="1776930" y="3603078"/>
            <a:ext cx="1143000" cy="369332"/>
          </a:xfrm>
          <a:prstGeom prst="rect">
            <a:avLst/>
          </a:prstGeom>
          <a:noFill/>
        </p:spPr>
        <p:txBody>
          <a:bodyPr wrap="square" rtlCol="1">
            <a:spAutoFit/>
          </a:bodyPr>
          <a:lstStyle/>
          <a:p>
            <a:r>
              <a:rPr lang="en-US" dirty="0" smtClean="0"/>
              <a:t>)</a:t>
            </a:r>
            <a:r>
              <a:rPr lang="he-IL" dirty="0" smtClean="0"/>
              <a:t>תמונה</a:t>
            </a:r>
            <a:r>
              <a:rPr lang="en-US" dirty="0" smtClean="0"/>
              <a:t>(</a:t>
            </a:r>
            <a:endParaRPr lang="he-IL" dirty="0"/>
          </a:p>
        </p:txBody>
      </p:sp>
      <p:sp>
        <p:nvSpPr>
          <p:cNvPr id="15" name="TextBox 14">
            <a:extLst>
              <a:ext uri="{FF2B5EF4-FFF2-40B4-BE49-F238E27FC236}">
                <a16:creationId xmlns:a16="http://schemas.microsoft.com/office/drawing/2014/main" id="{524DBE52-1EFB-4421-9FB6-E7D4A9D11793}"/>
              </a:ext>
            </a:extLst>
          </p:cNvPr>
          <p:cNvSpPr txBox="1"/>
          <p:nvPr/>
        </p:nvSpPr>
        <p:spPr>
          <a:xfrm>
            <a:off x="1451610" y="4876738"/>
            <a:ext cx="1977390" cy="923330"/>
          </a:xfrm>
          <a:prstGeom prst="rect">
            <a:avLst/>
          </a:prstGeom>
          <a:noFill/>
        </p:spPr>
        <p:txBody>
          <a:bodyPr wrap="square" rtlCol="1">
            <a:spAutoFit/>
          </a:bodyPr>
          <a:lstStyle/>
          <a:p>
            <a:pPr algn="ctr"/>
            <a:r>
              <a:rPr lang="en-US" dirty="0" smtClean="0"/>
              <a:t>Ms. Sari </a:t>
            </a:r>
            <a:r>
              <a:rPr lang="en-US" dirty="0" err="1" smtClean="0"/>
              <a:t>Me’ir</a:t>
            </a:r>
            <a:r>
              <a:rPr lang="en-US" dirty="0" smtClean="0"/>
              <a:t>, Program Coordinator</a:t>
            </a:r>
            <a:endParaRPr lang="he-IL" dirty="0"/>
          </a:p>
        </p:txBody>
      </p:sp>
      <p:sp>
        <p:nvSpPr>
          <p:cNvPr id="16" name="TextBox 15">
            <a:extLst>
              <a:ext uri="{FF2B5EF4-FFF2-40B4-BE49-F238E27FC236}">
                <a16:creationId xmlns:a16="http://schemas.microsoft.com/office/drawing/2014/main" id="{F4A59BEB-9FF8-45A5-8847-6E26FF2BC6A9}"/>
              </a:ext>
            </a:extLst>
          </p:cNvPr>
          <p:cNvSpPr txBox="1"/>
          <p:nvPr/>
        </p:nvSpPr>
        <p:spPr>
          <a:xfrm>
            <a:off x="1776930" y="6083949"/>
            <a:ext cx="1143000" cy="369332"/>
          </a:xfrm>
          <a:prstGeom prst="rect">
            <a:avLst/>
          </a:prstGeom>
          <a:noFill/>
        </p:spPr>
        <p:txBody>
          <a:bodyPr wrap="square" rtlCol="1">
            <a:spAutoFit/>
          </a:bodyPr>
          <a:lstStyle/>
          <a:p>
            <a:r>
              <a:rPr lang="en-US" dirty="0" smtClean="0"/>
              <a:t>)</a:t>
            </a:r>
            <a:r>
              <a:rPr lang="he-IL" dirty="0" smtClean="0"/>
              <a:t>תמונה</a:t>
            </a:r>
            <a:r>
              <a:rPr lang="en-US" dirty="0" smtClean="0"/>
              <a:t>(</a:t>
            </a:r>
            <a:endParaRPr lang="he-IL" dirty="0"/>
          </a:p>
        </p:txBody>
      </p:sp>
    </p:spTree>
    <p:extLst>
      <p:ext uri="{BB962C8B-B14F-4D97-AF65-F5344CB8AC3E}">
        <p14:creationId xmlns:p14="http://schemas.microsoft.com/office/powerpoint/2010/main" val="148853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890DA2-FE40-4225-A2DD-2705DB28DAA2}"/>
              </a:ext>
            </a:extLst>
          </p:cNvPr>
          <p:cNvSpPr txBox="1"/>
          <p:nvPr/>
        </p:nvSpPr>
        <p:spPr>
          <a:xfrm>
            <a:off x="2194560" y="337721"/>
            <a:ext cx="7258049" cy="646331"/>
          </a:xfrm>
          <a:prstGeom prst="rect">
            <a:avLst/>
          </a:prstGeom>
          <a:noFill/>
        </p:spPr>
        <p:txBody>
          <a:bodyPr wrap="square" rtlCol="1">
            <a:spAutoFit/>
          </a:bodyPr>
          <a:lstStyle/>
          <a:p>
            <a:r>
              <a:rPr lang="en-US" dirty="0" smtClean="0"/>
              <a:t>Scouting Today for the </a:t>
            </a:r>
            <a:r>
              <a:rPr lang="en-US" dirty="0"/>
              <a:t>S</a:t>
            </a:r>
            <a:r>
              <a:rPr lang="en-US" dirty="0" smtClean="0"/>
              <a:t>cientists, Inventors and Artists of Tomorrow.</a:t>
            </a:r>
          </a:p>
          <a:p>
            <a:endParaRPr lang="he-IL" dirty="0"/>
          </a:p>
        </p:txBody>
      </p:sp>
      <p:sp>
        <p:nvSpPr>
          <p:cNvPr id="5" name="TextBox 4">
            <a:extLst>
              <a:ext uri="{FF2B5EF4-FFF2-40B4-BE49-F238E27FC236}">
                <a16:creationId xmlns:a16="http://schemas.microsoft.com/office/drawing/2014/main" id="{8BA7F13D-DA3F-483A-A86D-A624A30A09ED}"/>
              </a:ext>
            </a:extLst>
          </p:cNvPr>
          <p:cNvSpPr txBox="1"/>
          <p:nvPr/>
        </p:nvSpPr>
        <p:spPr>
          <a:xfrm>
            <a:off x="2933156" y="1120951"/>
            <a:ext cx="5154930" cy="646331"/>
          </a:xfrm>
          <a:prstGeom prst="rect">
            <a:avLst/>
          </a:prstGeom>
          <a:noFill/>
        </p:spPr>
        <p:txBody>
          <a:bodyPr wrap="square" rtlCol="1">
            <a:spAutoFit/>
          </a:bodyPr>
          <a:lstStyle/>
          <a:p>
            <a:r>
              <a:rPr lang="en-US" b="1" dirty="0"/>
              <a:t>Program Model and Uniqueness</a:t>
            </a:r>
          </a:p>
          <a:p>
            <a:r>
              <a:rPr lang="he-IL" b="1" dirty="0" smtClean="0"/>
              <a:t> </a:t>
            </a:r>
            <a:endParaRPr lang="he-IL" b="1" dirty="0"/>
          </a:p>
        </p:txBody>
      </p:sp>
      <p:sp>
        <p:nvSpPr>
          <p:cNvPr id="6" name="TextBox 5">
            <a:extLst>
              <a:ext uri="{FF2B5EF4-FFF2-40B4-BE49-F238E27FC236}">
                <a16:creationId xmlns:a16="http://schemas.microsoft.com/office/drawing/2014/main" id="{1A48D88B-CD87-43C4-AEBD-B94735D59B89}"/>
              </a:ext>
            </a:extLst>
          </p:cNvPr>
          <p:cNvSpPr txBox="1"/>
          <p:nvPr/>
        </p:nvSpPr>
        <p:spPr>
          <a:xfrm>
            <a:off x="3775167" y="1444116"/>
            <a:ext cx="6061164" cy="5632311"/>
          </a:xfrm>
          <a:prstGeom prst="rect">
            <a:avLst/>
          </a:prstGeom>
          <a:noFill/>
        </p:spPr>
        <p:txBody>
          <a:bodyPr wrap="square" rtlCol="1">
            <a:spAutoFit/>
          </a:bodyPr>
          <a:lstStyle/>
          <a:p>
            <a:pPr algn="l"/>
            <a:endParaRPr lang="en-US" dirty="0"/>
          </a:p>
          <a:p>
            <a:pPr marL="285750" indent="-285750" algn="l">
              <a:buFontTx/>
              <a:buChar char="-"/>
            </a:pPr>
            <a:r>
              <a:rPr lang="en-US" dirty="0" smtClean="0"/>
              <a:t>Scouting participants </a:t>
            </a:r>
            <a:r>
              <a:rPr lang="en-US" b="1" dirty="0" smtClean="0"/>
              <a:t>– </a:t>
            </a:r>
            <a:r>
              <a:rPr lang="en-US" dirty="0" smtClean="0"/>
              <a:t>the Szold Institute researchers will lead the rigorous, unique process of scouting out the children suited to the program. Scouting will be done via an exposure program during summer camp, where children will be exposed to sciences, music, arts and sports. The goal is to evaluate each child’s perseverance and openness, as well as the program’s odds of helping them maximize their skills and potential.</a:t>
            </a:r>
          </a:p>
          <a:p>
            <a:pPr marL="285750" indent="-285750" algn="l">
              <a:buFontTx/>
              <a:buChar char="-"/>
            </a:pPr>
            <a:r>
              <a:rPr lang="en-US" dirty="0" smtClean="0"/>
              <a:t>Enrollment in the program spans 11 years for each child, from the second to the twelfth grade.</a:t>
            </a:r>
          </a:p>
          <a:p>
            <a:pPr marL="285750" indent="-285750" algn="l">
              <a:buFontTx/>
              <a:buChar char="-"/>
            </a:pPr>
            <a:r>
              <a:rPr lang="en-US" dirty="0" smtClean="0"/>
              <a:t>The program provides, throughout, an extensive, in-depth mentorship by a graduate who mentors each child and their family and maintains contact with the educational staff.</a:t>
            </a:r>
          </a:p>
          <a:p>
            <a:pPr marL="285750" indent="-285750" algn="l">
              <a:buFontTx/>
              <a:buChar char="-"/>
            </a:pPr>
            <a:r>
              <a:rPr lang="en-US" dirty="0" smtClean="0"/>
              <a:t>Three “inspiration meetings” a year with </a:t>
            </a:r>
            <a:r>
              <a:rPr lang="en-US" dirty="0"/>
              <a:t>inspirational</a:t>
            </a:r>
            <a:r>
              <a:rPr lang="en-US" dirty="0" smtClean="0"/>
              <a:t> key people and successful projects.</a:t>
            </a:r>
          </a:p>
          <a:p>
            <a:pPr marL="285750" indent="-285750" algn="l">
              <a:buFontTx/>
              <a:buChar char="-"/>
            </a:pPr>
            <a:r>
              <a:rPr lang="en-US" dirty="0" smtClean="0"/>
              <a:t>The entire program will be substantiated, from beginning to end, by a structured professional process of measurement and evaluation.  </a:t>
            </a:r>
          </a:p>
          <a:p>
            <a:pPr marL="285750" indent="-285750" algn="l">
              <a:buFontTx/>
              <a:buChar char="-"/>
            </a:pPr>
            <a:endParaRPr lang="en-US" dirty="0" smtClean="0"/>
          </a:p>
        </p:txBody>
      </p:sp>
    </p:spTree>
    <p:extLst>
      <p:ext uri="{BB962C8B-B14F-4D97-AF65-F5344CB8AC3E}">
        <p14:creationId xmlns:p14="http://schemas.microsoft.com/office/powerpoint/2010/main" val="3921960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56AADF-A4BF-455F-BC2D-74C3883726BC}"/>
              </a:ext>
            </a:extLst>
          </p:cNvPr>
          <p:cNvSpPr txBox="1"/>
          <p:nvPr/>
        </p:nvSpPr>
        <p:spPr>
          <a:xfrm>
            <a:off x="754380" y="754380"/>
            <a:ext cx="10892790" cy="4801314"/>
          </a:xfrm>
          <a:prstGeom prst="rect">
            <a:avLst/>
          </a:prstGeom>
          <a:noFill/>
        </p:spPr>
        <p:txBody>
          <a:bodyPr wrap="square" rtlCol="1">
            <a:spAutoFit/>
          </a:bodyPr>
          <a:lstStyle/>
          <a:p>
            <a:r>
              <a:rPr lang="he-IL" dirty="0" smtClean="0"/>
              <a:t>     </a:t>
            </a:r>
            <a:endParaRPr lang="en-US" dirty="0" smtClean="0"/>
          </a:p>
          <a:p>
            <a:pPr algn="ctr"/>
            <a:r>
              <a:rPr lang="en-US" dirty="0" smtClean="0"/>
              <a:t>How Much </a:t>
            </a:r>
            <a:r>
              <a:rPr lang="en-US" dirty="0"/>
              <a:t>D</a:t>
            </a:r>
            <a:r>
              <a:rPr lang="en-US" dirty="0" smtClean="0"/>
              <a:t>oes </a:t>
            </a:r>
            <a:r>
              <a:rPr lang="en-US" dirty="0"/>
              <a:t>I</a:t>
            </a:r>
            <a:r>
              <a:rPr lang="en-US" dirty="0" smtClean="0"/>
              <a:t>t </a:t>
            </a:r>
            <a:r>
              <a:rPr lang="en-US" dirty="0"/>
              <a:t>C</a:t>
            </a:r>
            <a:r>
              <a:rPr lang="en-US" dirty="0" smtClean="0"/>
              <a:t>ost to Realize a Child’s Potential?</a:t>
            </a:r>
          </a:p>
          <a:p>
            <a:pPr algn="l"/>
            <a:endParaRPr lang="en-US" dirty="0"/>
          </a:p>
          <a:p>
            <a:pPr algn="l"/>
            <a:r>
              <a:rPr lang="en-US" dirty="0" smtClean="0"/>
              <a:t>The Everest Empowerment Program (middle school – 3 years)</a:t>
            </a:r>
          </a:p>
          <a:p>
            <a:pPr algn="l"/>
            <a:r>
              <a:rPr lang="en-US" dirty="0" smtClean="0"/>
              <a:t>Yearly cost - $2,700 per child</a:t>
            </a:r>
          </a:p>
          <a:p>
            <a:pPr algn="l"/>
            <a:endParaRPr lang="en-US" dirty="0"/>
          </a:p>
          <a:p>
            <a:pPr algn="l"/>
            <a:r>
              <a:rPr lang="en-US" dirty="0" smtClean="0"/>
              <a:t>The Everest Excellence Program (elementary school – second to twelfth grade)</a:t>
            </a:r>
          </a:p>
          <a:p>
            <a:pPr algn="l"/>
            <a:r>
              <a:rPr lang="en-US" dirty="0" smtClean="0"/>
              <a:t>Yearly cost - $2,500 per child</a:t>
            </a:r>
          </a:p>
          <a:p>
            <a:pPr algn="l"/>
            <a:endParaRPr lang="en-US" dirty="0"/>
          </a:p>
          <a:p>
            <a:pPr algn="l"/>
            <a:r>
              <a:rPr lang="en-US" dirty="0" smtClean="0"/>
              <a:t>The above cost includes: summer activities – exposure, mentorship, classes, “inspiration meetings”.</a:t>
            </a:r>
          </a:p>
          <a:p>
            <a:pPr algn="l"/>
            <a:r>
              <a:rPr lang="en-US" dirty="0" smtClean="0"/>
              <a:t>Executive costs will be covered by local authorities.</a:t>
            </a:r>
          </a:p>
          <a:p>
            <a:pPr algn="l"/>
            <a:r>
              <a:rPr lang="en-US" dirty="0" smtClean="0"/>
              <a:t>Government ministries will cover 50% of the annual cost for each participant.</a:t>
            </a:r>
          </a:p>
          <a:p>
            <a:pPr algn="l"/>
            <a:r>
              <a:rPr lang="en-US" dirty="0" smtClean="0"/>
              <a:t>The program, in its first stage, will operate in five municipalities and include:</a:t>
            </a:r>
          </a:p>
          <a:p>
            <a:pPr algn="l"/>
            <a:r>
              <a:rPr lang="en-US" dirty="0" smtClean="0"/>
              <a:t>First year – 100 participants.</a:t>
            </a:r>
          </a:p>
          <a:p>
            <a:pPr algn="l"/>
            <a:r>
              <a:rPr lang="en-US" dirty="0" smtClean="0"/>
              <a:t>Second year – 150 participants.</a:t>
            </a:r>
          </a:p>
          <a:p>
            <a:pPr algn="l"/>
            <a:r>
              <a:rPr lang="en-US" dirty="0" smtClean="0"/>
              <a:t>Third year – 300 participants.</a:t>
            </a:r>
            <a:endParaRPr lang="he-IL" dirty="0"/>
          </a:p>
          <a:p>
            <a:r>
              <a:rPr lang="he-IL" dirty="0" smtClean="0"/>
              <a:t> </a:t>
            </a:r>
            <a:endParaRPr lang="he-IL" dirty="0"/>
          </a:p>
        </p:txBody>
      </p:sp>
    </p:spTree>
    <p:extLst>
      <p:ext uri="{BB962C8B-B14F-4D97-AF65-F5344CB8AC3E}">
        <p14:creationId xmlns:p14="http://schemas.microsoft.com/office/powerpoint/2010/main" val="10292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8ABB4D-5178-4B86-9D6E-972AAAFC1CED}"/>
              </a:ext>
            </a:extLst>
          </p:cNvPr>
          <p:cNvSpPr txBox="1"/>
          <p:nvPr/>
        </p:nvSpPr>
        <p:spPr>
          <a:xfrm>
            <a:off x="3678555" y="1371600"/>
            <a:ext cx="4834890" cy="4801314"/>
          </a:xfrm>
          <a:prstGeom prst="rect">
            <a:avLst/>
          </a:prstGeom>
          <a:noFill/>
        </p:spPr>
        <p:txBody>
          <a:bodyPr wrap="square" rtlCol="1">
            <a:spAutoFit/>
          </a:bodyPr>
          <a:lstStyle/>
          <a:p>
            <a:pPr algn="l"/>
            <a:r>
              <a:rPr lang="en-US" dirty="0" smtClean="0"/>
              <a:t>What Every Child Will Receive:</a:t>
            </a:r>
          </a:p>
          <a:p>
            <a:pPr algn="l"/>
            <a:endParaRPr lang="en-US" dirty="0" smtClean="0"/>
          </a:p>
          <a:p>
            <a:pPr marL="285750" indent="-285750" algn="l">
              <a:buFont typeface="Arial" panose="020B0604020202020204" pitchFamily="34" charset="0"/>
              <a:buChar char="•"/>
            </a:pPr>
            <a:r>
              <a:rPr lang="en-US" dirty="0" smtClean="0"/>
              <a:t>Classes suited to their individual talents: cyber, robotics, chess, ballet, music, sports, etc.</a:t>
            </a:r>
          </a:p>
          <a:p>
            <a:pPr marL="285750" indent="-285750" algn="l">
              <a:buFont typeface="Arial" panose="020B0604020202020204" pitchFamily="34" charset="0"/>
              <a:buChar char="•"/>
            </a:pPr>
            <a:r>
              <a:rPr lang="en-US" dirty="0" smtClean="0"/>
              <a:t>Didactic and psychological assessments and emotional therapy.</a:t>
            </a:r>
          </a:p>
          <a:p>
            <a:pPr marL="285750" indent="-285750" algn="l">
              <a:buFont typeface="Arial" panose="020B0604020202020204" pitchFamily="34" charset="0"/>
              <a:buChar char="•"/>
            </a:pPr>
            <a:r>
              <a:rPr lang="en-US" dirty="0" smtClean="0"/>
              <a:t>Specific type of enrichment: language, life skills, etc.</a:t>
            </a:r>
          </a:p>
          <a:p>
            <a:pPr marL="285750" indent="-285750" algn="l">
              <a:buFont typeface="Arial" panose="020B0604020202020204" pitchFamily="34" charset="0"/>
              <a:buChar char="•"/>
            </a:pPr>
            <a:r>
              <a:rPr lang="en-US" dirty="0" smtClean="0"/>
              <a:t>Fulfillment of a personal dream or wish.</a:t>
            </a:r>
          </a:p>
          <a:p>
            <a:pPr marL="285750" indent="-285750" algn="l">
              <a:buFont typeface="Arial" panose="020B0604020202020204" pitchFamily="34" charset="0"/>
              <a:buChar char="•"/>
            </a:pPr>
            <a:r>
              <a:rPr lang="en-US" dirty="0" smtClean="0"/>
              <a:t>Unique equipment – musical instruments, a computer, digital equipment.</a:t>
            </a:r>
          </a:p>
          <a:p>
            <a:pPr marL="285750" indent="-285750" algn="l">
              <a:buFont typeface="Arial" panose="020B0604020202020204" pitchFamily="34" charset="0"/>
              <a:buChar char="•"/>
            </a:pPr>
            <a:r>
              <a:rPr lang="en-US" dirty="0" smtClean="0"/>
              <a:t>Tours, competitions and enriching social gatherings that bring all walks of life together.</a:t>
            </a:r>
          </a:p>
          <a:p>
            <a:pPr marL="285750" indent="-285750" algn="l">
              <a:buFont typeface="Arial" panose="020B0604020202020204" pitchFamily="34" charset="0"/>
              <a:buChar char="•"/>
            </a:pPr>
            <a:r>
              <a:rPr lang="en-US" dirty="0" smtClean="0"/>
              <a:t>Meetings with exemplary, groundbreaking</a:t>
            </a:r>
            <a:r>
              <a:rPr lang="en-US" dirty="0"/>
              <a:t> </a:t>
            </a:r>
            <a:r>
              <a:rPr lang="en-US" dirty="0" smtClean="0"/>
              <a:t>and inspirational figures from different fields in Israeli society. </a:t>
            </a:r>
            <a:endParaRPr lang="he-IL" dirty="0"/>
          </a:p>
          <a:p>
            <a:endParaRPr lang="he-IL" dirty="0"/>
          </a:p>
        </p:txBody>
      </p:sp>
    </p:spTree>
    <p:extLst>
      <p:ext uri="{BB962C8B-B14F-4D97-AF65-F5344CB8AC3E}">
        <p14:creationId xmlns:p14="http://schemas.microsoft.com/office/powerpoint/2010/main" val="221451116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688</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ערכת נושא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Miriam Faust</cp:lastModifiedBy>
  <cp:revision>63</cp:revision>
  <dcterms:created xsi:type="dcterms:W3CDTF">2018-04-16T20:24:26Z</dcterms:created>
  <dcterms:modified xsi:type="dcterms:W3CDTF">2018-04-18T21:46:41Z</dcterms:modified>
</cp:coreProperties>
</file>