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9C48B30-7669-48E8-AEB0-7914275AF1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A3FDA87-9B75-4F00-AB4E-0EF3E70951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405A210-7DEC-49C2-9F06-69A69C41A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C0CA-F10F-4476-9070-8AA7EDDF5B47}" type="datetimeFigureOut">
              <a:rPr lang="he-IL" smtClean="0"/>
              <a:t>ט"ו/אייר/תשע"ח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0AF429D-5F88-4CE7-B37A-788147F52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6ACE154-7F4A-4E20-B903-9D442EE43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3A12-332F-4B00-8FFB-F40CB21ED9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903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5E5C747-860E-4162-9E36-DE994031A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49ED695-522B-4AD2-BF18-57F473AE5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7FF0C6E-3D2C-47B3-B882-B99C6CB2D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C0CA-F10F-4476-9070-8AA7EDDF5B47}" type="datetimeFigureOut">
              <a:rPr lang="he-IL" smtClean="0"/>
              <a:t>ט"ו/אייר/תשע"ח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DE71238-62D0-43F6-8FDA-395C44241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B0FF84F-5F91-4631-9338-7E0A691E8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3A12-332F-4B00-8FFB-F40CB21ED9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8624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88F47BAA-B884-4560-BE41-56FA543451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016E203-A347-4769-8FA7-956736E25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EF5FD07-878E-4310-995F-8C41CF1FB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C0CA-F10F-4476-9070-8AA7EDDF5B47}" type="datetimeFigureOut">
              <a:rPr lang="he-IL" smtClean="0"/>
              <a:t>ט"ו/אייר/תשע"ח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0D0B8E0-1D44-4682-B81D-66268089C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B3741C2-FB42-460F-80F4-4E695FD95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3A12-332F-4B00-8FFB-F40CB21ED9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111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B035B0-F0C5-40CA-8752-46A6C2E6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6CE8EE5-6564-4F7A-B9CB-4D816AE46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97E251-FCC3-4C6B-8B55-FB09DCB0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C0CA-F10F-4476-9070-8AA7EDDF5B47}" type="datetimeFigureOut">
              <a:rPr lang="he-IL" smtClean="0"/>
              <a:t>ט"ו/אייר/תשע"ח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EB6234D-04D9-4BEC-B892-1501258D1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51B7B40-BC98-4D0A-8851-F1323684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3A12-332F-4B00-8FFB-F40CB21ED9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469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EB40E8E-E261-4CBC-825A-177DC5FF7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0619DF4-B08E-4640-B319-7AB26FB87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C8AD5ED-6096-4C7C-A732-A578791FD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C0CA-F10F-4476-9070-8AA7EDDF5B47}" type="datetimeFigureOut">
              <a:rPr lang="he-IL" smtClean="0"/>
              <a:t>ט"ו/אייר/תשע"ח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A1C62FE-1BCB-43BE-86E1-C4C66CE6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26077BD-E3E2-425E-A429-64DB81574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3A12-332F-4B00-8FFB-F40CB21ED9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5796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C52BE8-09C5-4B04-AB09-5CDFFC7AD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081963F-2855-42B8-B764-4AA07D0107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23274C2-5A89-4B01-9D84-E3D489307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793AE5F-C55A-4EF8-BB53-899AA8CB4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C0CA-F10F-4476-9070-8AA7EDDF5B47}" type="datetimeFigureOut">
              <a:rPr lang="he-IL" smtClean="0"/>
              <a:t>ט"ו/אייר/תשע"ח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9C5A897-548D-4041-A612-E1DAA75B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2751DE9-6DAD-4D02-B514-9A776CA57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3A12-332F-4B00-8FFB-F40CB21ED9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674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4B3D842-D7F4-466A-A60C-2C6EE8CC1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07FB206-82B0-4704-95BC-91C34A050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3947B70-1B77-40F3-8209-E4C3D8AE6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EAF77831-8B65-4D58-93D6-8775BC242E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67C87654-7A00-48D1-939B-9DF7DB76BE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0DB6559-DB5D-4145-B344-57FA94E63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C0CA-F10F-4476-9070-8AA7EDDF5B47}" type="datetimeFigureOut">
              <a:rPr lang="he-IL" smtClean="0"/>
              <a:t>ט"ו/אייר/תשע"ח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9BA1DFE-F023-402A-8D8E-1D8C31ECA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91A90156-285A-4BD7-B21F-5A4F73B4A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3A12-332F-4B00-8FFB-F40CB21ED9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366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F91478D-A5FE-4B77-BBFE-73A7F5269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917BB1E9-1C8A-44EE-8380-EF2965695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C0CA-F10F-4476-9070-8AA7EDDF5B47}" type="datetimeFigureOut">
              <a:rPr lang="he-IL" smtClean="0"/>
              <a:t>ט"ו/אייר/תשע"ח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EA372146-8558-4F62-8D4E-7987F6C0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4D0B7BA-56A2-4AE3-8EA1-DBC51F4F8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3A12-332F-4B00-8FFB-F40CB21ED9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725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EECA6599-6D06-4369-8339-C42AE3A7F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C0CA-F10F-4476-9070-8AA7EDDF5B47}" type="datetimeFigureOut">
              <a:rPr lang="he-IL" smtClean="0"/>
              <a:t>ט"ו/אייר/תשע"ח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D8BEF3A8-F850-4F0A-BC87-E6DBD8570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5C89EE-013B-4C8E-829F-44B7CC260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3A12-332F-4B00-8FFB-F40CB21ED9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364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4CDB48C-9912-40E6-86D0-78804741C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166F17F-2D88-4598-AEA4-EDDAD20AA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FBBA624-1D8D-4B4E-8FD0-B483D39C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1545B9E-B015-49AF-BE27-1AF562D37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C0CA-F10F-4476-9070-8AA7EDDF5B47}" type="datetimeFigureOut">
              <a:rPr lang="he-IL" smtClean="0"/>
              <a:t>ט"ו/אייר/תשע"ח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245A0DD-BC06-4406-AE0C-2B50A4D6B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5EB952A-69DA-4846-89CC-CE8F67CDF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3A12-332F-4B00-8FFB-F40CB21ED9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106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7EEC76-76D3-44B1-A6AF-1EA6A861E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E6C5EAD4-1675-472B-989F-B947BB4F0C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7DA008E-9FF5-49EB-A819-A3B0EE348F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FA942CB-3E1B-4928-BE32-B84212487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7C0CA-F10F-4476-9070-8AA7EDDF5B47}" type="datetimeFigureOut">
              <a:rPr lang="he-IL" smtClean="0"/>
              <a:t>ט"ו/אייר/תשע"ח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8A7F7CB-E00F-498D-A5A7-4DC6A53BF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6CF3752-9D6F-4CDB-97E8-2DB9864A3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3A12-332F-4B00-8FFB-F40CB21ED9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047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5CE7FE4D-96FA-4108-92E3-CBB6CDFB0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271D798-BFC6-4067-B6F2-838DB7123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3A57703-2EC8-4AFC-8A57-57693A451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7C0CA-F10F-4476-9070-8AA7EDDF5B47}" type="datetimeFigureOut">
              <a:rPr lang="he-IL" smtClean="0"/>
              <a:t>ט"ו/אייר/תשע"ח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747C3E3-81A1-41D8-8F58-DEAAA9E10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3F9FF6C-A397-4427-9151-5F42562CB6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83A12-332F-4B00-8FFB-F40CB21ED95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616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531B8A-9958-42F9-A6C2-E0A26B7A8ED1}"/>
              </a:ext>
            </a:extLst>
          </p:cNvPr>
          <p:cNvSpPr txBox="1"/>
          <p:nvPr/>
        </p:nvSpPr>
        <p:spPr>
          <a:xfrm>
            <a:off x="720090" y="445771"/>
            <a:ext cx="248031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לוגו אוורסט</a:t>
            </a:r>
          </a:p>
          <a:p>
            <a:r>
              <a:rPr lang="he-IL" dirty="0"/>
              <a:t>סוללים דרך לפסגה</a:t>
            </a:r>
          </a:p>
          <a:p>
            <a:endParaRPr lang="he-I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61CC59-CEAC-4810-A07F-AD4BA457B943}"/>
              </a:ext>
            </a:extLst>
          </p:cNvPr>
          <p:cNvSpPr txBox="1"/>
          <p:nvPr/>
        </p:nvSpPr>
        <p:spPr>
          <a:xfrm>
            <a:off x="2137410" y="2042398"/>
            <a:ext cx="54063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תמונה של יד עם צמח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765F6A-AC70-403F-9A21-FC10C13173DD}"/>
              </a:ext>
            </a:extLst>
          </p:cNvPr>
          <p:cNvSpPr txBox="1"/>
          <p:nvPr/>
        </p:nvSpPr>
        <p:spPr>
          <a:xfrm>
            <a:off x="1314450" y="2868930"/>
            <a:ext cx="266319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כל מה שילד צריך זה מבוגר אחד שיאמין בו</a:t>
            </a:r>
          </a:p>
          <a:p>
            <a:r>
              <a:rPr lang="he-IL" dirty="0"/>
              <a:t>(הרב שלמה קרליבך)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42BCAD-10E3-42B2-A263-1A638F0ECE4E}"/>
              </a:ext>
            </a:extLst>
          </p:cNvPr>
          <p:cNvSpPr txBox="1"/>
          <p:nvPr/>
        </p:nvSpPr>
        <p:spPr>
          <a:xfrm>
            <a:off x="3726180" y="5429251"/>
            <a:ext cx="501777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תכנית אוורסט –מיסודה של עמותת מענים</a:t>
            </a:r>
          </a:p>
          <a:p>
            <a:r>
              <a:rPr lang="he-IL" dirty="0"/>
              <a:t>הפועלת לפתח מענים חדשניים בתחומי חינוך ורווחה לאנשים החיים בעוני .</a:t>
            </a:r>
          </a:p>
        </p:txBody>
      </p:sp>
    </p:spTree>
    <p:extLst>
      <p:ext uri="{BB962C8B-B14F-4D97-AF65-F5344CB8AC3E}">
        <p14:creationId xmlns:p14="http://schemas.microsoft.com/office/powerpoint/2010/main" val="779311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B3503B8-2FF7-4E5C-806A-B8DD6F893A66}"/>
              </a:ext>
            </a:extLst>
          </p:cNvPr>
          <p:cNvSpPr txBox="1"/>
          <p:nvPr/>
        </p:nvSpPr>
        <p:spPr>
          <a:xfrm>
            <a:off x="3432810" y="259764"/>
            <a:ext cx="550926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כדי להגיע לפסגה צריך להאמין, להתאמן אבל גם ...</a:t>
            </a:r>
          </a:p>
          <a:p>
            <a:r>
              <a:rPr lang="he-IL" dirty="0"/>
              <a:t>לקבל עזרה 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0F796A-2760-4BA7-9BF2-75DF006F0420}"/>
              </a:ext>
            </a:extLst>
          </p:cNvPr>
          <p:cNvSpPr txBox="1"/>
          <p:nvPr/>
        </p:nvSpPr>
        <p:spPr>
          <a:xfrm>
            <a:off x="571500" y="1196757"/>
            <a:ext cx="380619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מנתוני הביטוח הלאומי עולה :</a:t>
            </a:r>
          </a:p>
          <a:p>
            <a:r>
              <a:rPr lang="he-IL" dirty="0"/>
              <a:t>ששליש מילדי ישראל –כ850,000 ילדים-</a:t>
            </a:r>
          </a:p>
          <a:p>
            <a:r>
              <a:rPr lang="he-IL" dirty="0"/>
              <a:t>חיים מתחת לקו העוני.</a:t>
            </a:r>
          </a:p>
          <a:p>
            <a:r>
              <a:rPr lang="he-IL" dirty="0"/>
              <a:t>יש בניהם עשרות אלפי ילדים מוכשרים </a:t>
            </a:r>
          </a:p>
          <a:p>
            <a:r>
              <a:rPr lang="he-IL" dirty="0"/>
              <a:t>שיאבדו את הפוטנציאל האישי שלהם</a:t>
            </a:r>
          </a:p>
          <a:p>
            <a:r>
              <a:rPr lang="he-IL" dirty="0"/>
              <a:t> אם לא יהיה מי שיגלה אותם , יאמין בהם ויבטיח את קידומם , ואז-ההפסד יהיה לא רק שלהם אלה של החברה הישראלית כולה .</a:t>
            </a:r>
          </a:p>
          <a:p>
            <a:r>
              <a:rPr lang="he-IL" dirty="0"/>
              <a:t>תכנית אוורסט היא מיזם משותף של ארגון מענים ושל מכון סאלד –המכון הארצי המוביל למחקר במדעי ההתנהגות.</a:t>
            </a:r>
          </a:p>
          <a:p>
            <a:r>
              <a:rPr lang="he-IL" dirty="0"/>
              <a:t>שני הגופים חברו יחד כדי לאתר ילדים בעלי כישרונות הגדלים בפריפריה החברתית ולהעניק להם הזדמנות </a:t>
            </a:r>
          </a:p>
          <a:p>
            <a:r>
              <a:rPr lang="he-IL" b="1" dirty="0"/>
              <a:t>משנה- חיים </a:t>
            </a:r>
            <a:r>
              <a:rPr lang="he-IL" dirty="0"/>
              <a:t>,לממש את הפוטנציאל האישי שלהם במלואו ולהפוך לאזרחים שיעשירו את החברה הישראלית 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4C2355-1ECF-44F9-9056-E660904D959A}"/>
              </a:ext>
            </a:extLst>
          </p:cNvPr>
          <p:cNvSpPr txBox="1"/>
          <p:nvPr/>
        </p:nvSpPr>
        <p:spPr>
          <a:xfrm>
            <a:off x="6823710" y="1863090"/>
            <a:ext cx="38061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תמונה </a:t>
            </a:r>
          </a:p>
        </p:txBody>
      </p:sp>
    </p:spTree>
    <p:extLst>
      <p:ext uri="{BB962C8B-B14F-4D97-AF65-F5344CB8AC3E}">
        <p14:creationId xmlns:p14="http://schemas.microsoft.com/office/powerpoint/2010/main" val="43663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0FF2BA1B-BC36-4EB7-AB0C-A5C934DBA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8320" y="527368"/>
            <a:ext cx="9144000" cy="1655762"/>
          </a:xfrm>
        </p:spPr>
        <p:txBody>
          <a:bodyPr/>
          <a:lstStyle/>
          <a:p>
            <a:r>
              <a:rPr lang="he-IL" dirty="0"/>
              <a:t>מייסדי התכנית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0588B0-BD39-4501-99F3-457B726E7A5E}"/>
              </a:ext>
            </a:extLst>
          </p:cNvPr>
          <p:cNvSpPr txBox="1"/>
          <p:nvPr/>
        </p:nvSpPr>
        <p:spPr>
          <a:xfrm>
            <a:off x="9231630" y="1216749"/>
            <a:ext cx="221742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יו'ר מר אברהם וורצמן</a:t>
            </a:r>
          </a:p>
          <a:p>
            <a:pPr algn="ctr"/>
            <a:r>
              <a:rPr lang="he-IL" dirty="0"/>
              <a:t>סגן שר החינוך לשעבר</a:t>
            </a:r>
          </a:p>
          <a:p>
            <a:pPr algn="ctr"/>
            <a:r>
              <a:rPr lang="he-IL" dirty="0"/>
              <a:t>ויזם חברתי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8E4F6A-56E5-43A4-B4FC-A381B20183D0}"/>
              </a:ext>
            </a:extLst>
          </p:cNvPr>
          <p:cNvSpPr txBox="1"/>
          <p:nvPr/>
        </p:nvSpPr>
        <p:spPr>
          <a:xfrm>
            <a:off x="9799320" y="2183130"/>
            <a:ext cx="1143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תמונה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AD4072-3E91-405A-811C-D9D8E52AC666}"/>
              </a:ext>
            </a:extLst>
          </p:cNvPr>
          <p:cNvSpPr txBox="1"/>
          <p:nvPr/>
        </p:nvSpPr>
        <p:spPr>
          <a:xfrm>
            <a:off x="6678930" y="1216749"/>
            <a:ext cx="22174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הגברת דר' רחל זורמן  </a:t>
            </a:r>
          </a:p>
          <a:p>
            <a:pPr algn="ctr"/>
            <a:r>
              <a:rPr lang="he-IL" dirty="0"/>
              <a:t>מנהלת מכון סאלד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439C15-2245-49C9-BB53-9D0557E22FE4}"/>
              </a:ext>
            </a:extLst>
          </p:cNvPr>
          <p:cNvSpPr txBox="1"/>
          <p:nvPr/>
        </p:nvSpPr>
        <p:spPr>
          <a:xfrm>
            <a:off x="7357110" y="2027109"/>
            <a:ext cx="1143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תמונה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31D516-7580-44B9-96F5-4618CEA7C41B}"/>
              </a:ext>
            </a:extLst>
          </p:cNvPr>
          <p:cNvSpPr txBox="1"/>
          <p:nvPr/>
        </p:nvSpPr>
        <p:spPr>
          <a:xfrm>
            <a:off x="4213860" y="1188968"/>
            <a:ext cx="20764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מר יהודה עם שלם</a:t>
            </a:r>
          </a:p>
          <a:p>
            <a:pPr algn="ctr"/>
            <a:r>
              <a:rPr lang="he-IL" dirty="0"/>
              <a:t>יזם חברתי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8382EC-A210-4D51-9AF7-1AEE3B55EF5A}"/>
              </a:ext>
            </a:extLst>
          </p:cNvPr>
          <p:cNvSpPr txBox="1"/>
          <p:nvPr/>
        </p:nvSpPr>
        <p:spPr>
          <a:xfrm>
            <a:off x="4680585" y="2105120"/>
            <a:ext cx="1143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תמונה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9205D8-9A93-4D38-9AFF-39237B3AD9C7}"/>
              </a:ext>
            </a:extLst>
          </p:cNvPr>
          <p:cNvSpPr txBox="1"/>
          <p:nvPr/>
        </p:nvSpPr>
        <p:spPr>
          <a:xfrm>
            <a:off x="1173480" y="1216749"/>
            <a:ext cx="25336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דר' בריאנה </a:t>
            </a:r>
            <a:r>
              <a:rPr lang="he-IL" dirty="0" err="1"/>
              <a:t>פרימנגר</a:t>
            </a:r>
            <a:r>
              <a:rPr lang="he-IL" dirty="0"/>
              <a:t>  </a:t>
            </a:r>
          </a:p>
          <a:p>
            <a:r>
              <a:rPr lang="he-IL" dirty="0"/>
              <a:t>דוקטורנטית לחינוך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DFC779-A9C1-46C5-A54B-9FA5B3D597D7}"/>
              </a:ext>
            </a:extLst>
          </p:cNvPr>
          <p:cNvSpPr txBox="1"/>
          <p:nvPr/>
        </p:nvSpPr>
        <p:spPr>
          <a:xfrm>
            <a:off x="2316480" y="2043072"/>
            <a:ext cx="1143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תמונה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4DBE52-1EFB-4421-9FB6-E7D4A9D11793}"/>
              </a:ext>
            </a:extLst>
          </p:cNvPr>
          <p:cNvSpPr txBox="1"/>
          <p:nvPr/>
        </p:nvSpPr>
        <p:spPr>
          <a:xfrm>
            <a:off x="9471660" y="3244334"/>
            <a:ext cx="197739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   הגברת שרי מאיר </a:t>
            </a:r>
          </a:p>
          <a:p>
            <a:pPr algn="ctr"/>
            <a:r>
              <a:rPr lang="he-IL" dirty="0"/>
              <a:t>רכזת התכנית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A59BEB-9FF8-45A5-8847-6E26FF2BC6A9}"/>
              </a:ext>
            </a:extLst>
          </p:cNvPr>
          <p:cNvSpPr txBox="1"/>
          <p:nvPr/>
        </p:nvSpPr>
        <p:spPr>
          <a:xfrm>
            <a:off x="9799320" y="3890665"/>
            <a:ext cx="1143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תמונה</a:t>
            </a:r>
          </a:p>
        </p:txBody>
      </p:sp>
    </p:spTree>
    <p:extLst>
      <p:ext uri="{BB962C8B-B14F-4D97-AF65-F5344CB8AC3E}">
        <p14:creationId xmlns:p14="http://schemas.microsoft.com/office/powerpoint/2010/main" val="1488536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9890DA2-FE40-4225-A2DD-2705DB28DAA2}"/>
              </a:ext>
            </a:extLst>
          </p:cNvPr>
          <p:cNvSpPr txBox="1"/>
          <p:nvPr/>
        </p:nvSpPr>
        <p:spPr>
          <a:xfrm>
            <a:off x="2194560" y="337721"/>
            <a:ext cx="72580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מאתרים היום את המדענים ,הממציאים והאמנים של המחר 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A7F13D-DA3F-483A-A86D-A624A30A09ED}"/>
              </a:ext>
            </a:extLst>
          </p:cNvPr>
          <p:cNvSpPr txBox="1"/>
          <p:nvPr/>
        </p:nvSpPr>
        <p:spPr>
          <a:xfrm>
            <a:off x="2846070" y="797510"/>
            <a:ext cx="515493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מודל וייחודיות התכנית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48D88B-CD87-43C4-AEBD-B94735D59B89}"/>
              </a:ext>
            </a:extLst>
          </p:cNvPr>
          <p:cNvSpPr txBox="1"/>
          <p:nvPr/>
        </p:nvSpPr>
        <p:spPr>
          <a:xfrm>
            <a:off x="4823460" y="1257299"/>
            <a:ext cx="410337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&gt;איתור המשתתפים -חוקרי מכון סאלד יובילו את התהליך היסודי והייחודי לאיתור הילדים.</a:t>
            </a:r>
          </a:p>
          <a:p>
            <a:r>
              <a:rPr lang="he-IL" dirty="0"/>
              <a:t>האיתור מתבצע ע"י תכנית חשיפה במסגרת קייטנת הקיץ בה נחשפים הילדים לתחומי המדעים , מוזיקה ,אומנות וספורט.</a:t>
            </a:r>
          </a:p>
          <a:p>
            <a:r>
              <a:rPr lang="he-IL" dirty="0"/>
              <a:t>יבחנו יכולת ההתמדה ,הפתיחות ואת סיכויי התכנית לסייע לכל ילד לממש את כישוריו ואת הפוטנציאל שלו.</a:t>
            </a:r>
          </a:p>
          <a:p>
            <a:r>
              <a:rPr lang="he-IL" dirty="0"/>
              <a:t>&gt; משך התכנית לכל ילד 11 שנים</a:t>
            </a:r>
          </a:p>
          <a:p>
            <a:r>
              <a:rPr lang="he-IL" dirty="0"/>
              <a:t> מכיתה ב' - יב' .</a:t>
            </a:r>
          </a:p>
          <a:p>
            <a:r>
              <a:rPr lang="he-IL" dirty="0"/>
              <a:t>&gt;התכנית מעניקה ליווי מעמיק ומקיף של מלווה (מנטור) בוגר לאורך התכנית אשר מלווה כל ילד ומשפחתו ועומד בקשר עם הצוות החינוכי.</a:t>
            </a:r>
          </a:p>
          <a:p>
            <a:r>
              <a:rPr lang="he-IL" dirty="0"/>
              <a:t>&gt;שלושה מפגשי השראה בשנה עם אנשי מפתח ופרויקטים מצליחים מעוררי השראה.</a:t>
            </a:r>
          </a:p>
          <a:p>
            <a:r>
              <a:rPr lang="he-IL" dirty="0"/>
              <a:t>&gt;התכנית כולה תגובה מתחילתה ולכל אורכה בתהליך מקצועי מובנה של מדידה והערכה .</a:t>
            </a:r>
          </a:p>
        </p:txBody>
      </p:sp>
    </p:spTree>
    <p:extLst>
      <p:ext uri="{BB962C8B-B14F-4D97-AF65-F5344CB8AC3E}">
        <p14:creationId xmlns:p14="http://schemas.microsoft.com/office/powerpoint/2010/main" val="3921960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F858B87-11B1-48AA-B180-8AD04A2B9061}"/>
              </a:ext>
            </a:extLst>
          </p:cNvPr>
          <p:cNvSpPr txBox="1"/>
          <p:nvPr/>
        </p:nvSpPr>
        <p:spPr>
          <a:xfrm>
            <a:off x="1360170" y="-79653"/>
            <a:ext cx="916686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יעדי התכנית ומדדי ההצלחה :</a:t>
            </a:r>
          </a:p>
          <a:p>
            <a:endParaRPr lang="he-IL" dirty="0"/>
          </a:p>
          <a:p>
            <a:pPr lvl="0"/>
            <a:r>
              <a:rPr lang="he-IL" b="1" dirty="0"/>
              <a:t>1</a:t>
            </a:r>
            <a:r>
              <a:rPr lang="he-IL" dirty="0"/>
              <a:t>. </a:t>
            </a:r>
            <a:r>
              <a:rPr lang="he-IL" b="1" dirty="0"/>
              <a:t>פיתוח תכנית אישית לכל משתתף בהתאם לכישרונותיו וצרכיו </a:t>
            </a:r>
            <a:endParaRPr lang="en-US" dirty="0"/>
          </a:p>
          <a:p>
            <a:pPr lvl="0"/>
            <a:r>
              <a:rPr lang="he-IL" b="1" dirty="0"/>
              <a:t>א. מדד להצלחה</a:t>
            </a:r>
            <a:r>
              <a:rPr lang="he-IL" dirty="0"/>
              <a:t> –75% מאנשי המקצוע והמנחים הבוגרים שילוו את המשתתפים ומדגם של ההורים ידווחו על מידת התאמה גבוהה או גבוהה מאד של התכנית האישית לכל משתתף.</a:t>
            </a:r>
            <a:endParaRPr lang="en-US" dirty="0"/>
          </a:p>
          <a:p>
            <a:pPr lvl="0"/>
            <a:r>
              <a:rPr lang="he-IL" b="1" dirty="0"/>
              <a:t>ב. מדד להצלחה</a:t>
            </a:r>
            <a:r>
              <a:rPr lang="he-IL" dirty="0"/>
              <a:t> – 75% מהמשתתפים יתמידו בתכנית האישית, כלומר, יגיעו לכל הפעילויות שהותוו בתכנית, בהתאם לדיווחי אנשי המקצוע ורכזי התכנית.</a:t>
            </a:r>
            <a:endParaRPr lang="en-US" dirty="0"/>
          </a:p>
          <a:p>
            <a:r>
              <a:rPr lang="he-IL" dirty="0"/>
              <a:t> </a:t>
            </a:r>
            <a:endParaRPr lang="en-US" dirty="0"/>
          </a:p>
          <a:p>
            <a:pPr lvl="0"/>
            <a:r>
              <a:rPr lang="he-IL" b="1" dirty="0"/>
              <a:t>2. מתן ליווי אישי של מנחה בוגר לכל משתתף ומשפחתו </a:t>
            </a:r>
            <a:endParaRPr lang="en-US" dirty="0"/>
          </a:p>
          <a:p>
            <a:pPr lvl="0"/>
            <a:r>
              <a:rPr lang="he-IL" b="1" dirty="0"/>
              <a:t>א. מדד להצלחה – </a:t>
            </a:r>
            <a:r>
              <a:rPr lang="he-IL" dirty="0"/>
              <a:t>75% מהמנחים הבוגרים יתמידו בליווי המשתתפים והמשפחות, כלומר ייפגשו אתם בתדירות של לפחות שלוש פעמים בחודש, בהתאם לדיווחי רכזי התכנית.</a:t>
            </a:r>
            <a:endParaRPr lang="en-US" dirty="0"/>
          </a:p>
          <a:p>
            <a:pPr lvl="0"/>
            <a:r>
              <a:rPr lang="he-IL" b="1" dirty="0"/>
              <a:t>ב. מדד להצלחה –</a:t>
            </a:r>
            <a:r>
              <a:rPr lang="he-IL" dirty="0"/>
              <a:t> 75% ממדגם ההורים ידווחו על שביעות רצון מתפקודם של המנחים.</a:t>
            </a:r>
            <a:endParaRPr lang="en-US" dirty="0"/>
          </a:p>
          <a:p>
            <a:r>
              <a:rPr lang="en-US" dirty="0"/>
              <a:t>  </a:t>
            </a:r>
          </a:p>
          <a:p>
            <a:pPr lvl="0"/>
            <a:r>
              <a:rPr lang="he-IL" b="1" dirty="0"/>
              <a:t>3. הצטיינות בתחומי התוכן של התכנית</a:t>
            </a:r>
            <a:endParaRPr lang="en-US" dirty="0"/>
          </a:p>
          <a:p>
            <a:r>
              <a:rPr lang="he-IL" b="1" dirty="0" err="1"/>
              <a:t>א.מדד</a:t>
            </a:r>
            <a:r>
              <a:rPr lang="he-IL" b="1" dirty="0"/>
              <a:t> להצלחה – </a:t>
            </a:r>
            <a:r>
              <a:rPr lang="he-IL" dirty="0"/>
              <a:t>75% ממשתתפי התכנית יגיעו להישגים גבוהים בתחומי התוכן שבהם בחרו, בהתאם לחוות דעתם של אנשי המקצוע שיעבדו אתם, ו/או השתתפות וזכייה בתחרויות, בתכניות ארציות מיוחדות, </a:t>
            </a:r>
            <a:r>
              <a:rPr lang="he-IL" dirty="0" err="1"/>
              <a:t>וכו</a:t>
            </a:r>
            <a:r>
              <a:rPr lang="he-IL" dirty="0"/>
              <a:t>...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68706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56AADF-A4BF-455F-BC2D-74C3883726BC}"/>
              </a:ext>
            </a:extLst>
          </p:cNvPr>
          <p:cNvSpPr txBox="1"/>
          <p:nvPr/>
        </p:nvSpPr>
        <p:spPr>
          <a:xfrm>
            <a:off x="754380" y="754380"/>
            <a:ext cx="10892790" cy="48013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כמה עולה להגשים פוטנציאל של ילד ?</a:t>
            </a:r>
          </a:p>
          <a:p>
            <a:endParaRPr lang="he-IL" dirty="0"/>
          </a:p>
          <a:p>
            <a:r>
              <a:rPr lang="he-IL" dirty="0"/>
              <a:t>תכנית אוורסט העצמה (חטיבת בניים – 3 שנים ).            </a:t>
            </a:r>
          </a:p>
          <a:p>
            <a:r>
              <a:rPr lang="he-IL" dirty="0"/>
              <a:t>עלות שנתית – 2700$ לילד לשנה .</a:t>
            </a:r>
          </a:p>
          <a:p>
            <a:r>
              <a:rPr lang="he-IL" dirty="0"/>
              <a:t>      </a:t>
            </a:r>
          </a:p>
          <a:p>
            <a:r>
              <a:rPr lang="he-IL" dirty="0"/>
              <a:t>תכנית אוורסט מצוינות (ייסודי- ב' –יב' ).</a:t>
            </a:r>
          </a:p>
          <a:p>
            <a:r>
              <a:rPr lang="he-IL" dirty="0"/>
              <a:t>עלות שנתית -2500&amp; לילד לשנה.</a:t>
            </a:r>
          </a:p>
          <a:p>
            <a:endParaRPr lang="he-IL" dirty="0"/>
          </a:p>
          <a:p>
            <a:r>
              <a:rPr lang="he-IL" dirty="0"/>
              <a:t>העלות כוללת : פעילות קיץ –חשיפה ,מנטור , חוג , מפגשי השראה .</a:t>
            </a:r>
          </a:p>
          <a:p>
            <a:r>
              <a:rPr lang="he-IL" dirty="0"/>
              <a:t>הוצאות המנהלה ימומנו ע"י הרשויות המקומיות .</a:t>
            </a:r>
          </a:p>
          <a:p>
            <a:r>
              <a:rPr lang="he-IL" dirty="0"/>
              <a:t>משרדי הממשלה יממנו 50% מעלות שנתית של משתתף .</a:t>
            </a:r>
          </a:p>
          <a:p>
            <a:r>
              <a:rPr lang="he-IL" dirty="0"/>
              <a:t>התכנית תפעל בשלב ראשון בחמישה יישובים ותכלול :</a:t>
            </a:r>
          </a:p>
          <a:p>
            <a:r>
              <a:rPr lang="he-IL" dirty="0"/>
              <a:t>שנה א' -100 משתתפים.</a:t>
            </a:r>
          </a:p>
          <a:p>
            <a:r>
              <a:rPr lang="he-IL" dirty="0"/>
              <a:t>שנה ב' -150 משתתפים.</a:t>
            </a:r>
          </a:p>
          <a:p>
            <a:r>
              <a:rPr lang="he-IL" dirty="0"/>
              <a:t>שנה ג'-300 משתתפים.</a:t>
            </a:r>
          </a:p>
          <a:p>
            <a:r>
              <a:rPr lang="he-IL" dirty="0"/>
              <a:t>     </a:t>
            </a:r>
          </a:p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922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8ABB4D-5178-4B86-9D6E-972AAAFC1CED}"/>
              </a:ext>
            </a:extLst>
          </p:cNvPr>
          <p:cNvSpPr txBox="1"/>
          <p:nvPr/>
        </p:nvSpPr>
        <p:spPr>
          <a:xfrm>
            <a:off x="3678555" y="1371600"/>
            <a:ext cx="4834890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מה יקבל כל ילד :</a:t>
            </a:r>
          </a:p>
          <a:p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חוגים המותאמים לכישרונו הספציפי : </a:t>
            </a:r>
          </a:p>
          <a:p>
            <a:r>
              <a:rPr lang="he-IL" dirty="0"/>
              <a:t>סייבר ,רובוטיקה ,שחמט ,בלט ,מוסיקה , ספורט וכד'</a:t>
            </a:r>
          </a:p>
          <a:p>
            <a:r>
              <a:rPr lang="he-IL" dirty="0"/>
              <a:t>* אבחונים דידקטיים ופסיכולוגיים וטיפולים רגשיים.</a:t>
            </a:r>
          </a:p>
          <a:p>
            <a:r>
              <a:rPr lang="he-IL" dirty="0"/>
              <a:t>*העשרה נקודתית שפה ,כישורי חיים וכד'.</a:t>
            </a:r>
          </a:p>
          <a:p>
            <a:r>
              <a:rPr lang="he-IL" dirty="0"/>
              <a:t>*הגשמת חלום או משאלה אישית .</a:t>
            </a:r>
          </a:p>
          <a:p>
            <a:r>
              <a:rPr lang="he-IL" dirty="0"/>
              <a:t>*מתן ציוד ייחודי – כלי נגינה , מחשב ,ציוד דיגיטלי .</a:t>
            </a:r>
          </a:p>
          <a:p>
            <a:r>
              <a:rPr lang="he-IL" dirty="0"/>
              <a:t>*סיורים ,תחרויות ומפגשים חברתיים מעשירים וחוצי מגזרים .</a:t>
            </a:r>
          </a:p>
          <a:p>
            <a:r>
              <a:rPr lang="he-IL" dirty="0"/>
              <a:t>*פגישות עם דמויות מופת פורצות דרך ונותנות השראה מתחומים שונים בחברה הישראלית 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1451116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596</Words>
  <Application>Microsoft Office PowerPoint</Application>
  <PresentationFormat>Widescreen</PresentationFormat>
  <Paragraphs>85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ערכת נושא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Miriam Faust</cp:lastModifiedBy>
  <cp:revision>14</cp:revision>
  <dcterms:created xsi:type="dcterms:W3CDTF">2018-04-16T20:24:26Z</dcterms:created>
  <dcterms:modified xsi:type="dcterms:W3CDTF">2018-04-30T12:55:50Z</dcterms:modified>
</cp:coreProperties>
</file>