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1.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3.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4.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5.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8.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9.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0.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1.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Lst>
  <p:notesMasterIdLst>
    <p:notesMasterId r:id="rId41"/>
  </p:notesMasterIdLst>
  <p:handoutMasterIdLst>
    <p:handoutMasterId r:id="rId42"/>
  </p:handoutMasterIdLst>
  <p:sldIdLst>
    <p:sldId id="256" r:id="rId8"/>
    <p:sldId id="258" r:id="rId9"/>
    <p:sldId id="269" r:id="rId10"/>
    <p:sldId id="257" r:id="rId11"/>
    <p:sldId id="259" r:id="rId12"/>
    <p:sldId id="260" r:id="rId13"/>
    <p:sldId id="261" r:id="rId14"/>
    <p:sldId id="263" r:id="rId15"/>
    <p:sldId id="262" r:id="rId16"/>
    <p:sldId id="264" r:id="rId17"/>
    <p:sldId id="265" r:id="rId18"/>
    <p:sldId id="266" r:id="rId19"/>
    <p:sldId id="267" r:id="rId20"/>
    <p:sldId id="268" r:id="rId21"/>
    <p:sldId id="270" r:id="rId22"/>
    <p:sldId id="271" r:id="rId23"/>
    <p:sldId id="272" r:id="rId24"/>
    <p:sldId id="273" r:id="rId25"/>
    <p:sldId id="275" r:id="rId26"/>
    <p:sldId id="274" r:id="rId27"/>
    <p:sldId id="276" r:id="rId28"/>
    <p:sldId id="277" r:id="rId29"/>
    <p:sldId id="278" r:id="rId30"/>
    <p:sldId id="279" r:id="rId31"/>
    <p:sldId id="280" r:id="rId32"/>
    <p:sldId id="281" r:id="rId33"/>
    <p:sldId id="282" r:id="rId34"/>
    <p:sldId id="284" r:id="rId35"/>
    <p:sldId id="285" r:id="rId36"/>
    <p:sldId id="286" r:id="rId37"/>
    <p:sldId id="283" r:id="rId38"/>
    <p:sldId id="289" r:id="rId39"/>
    <p:sldId id="288"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1">
          <p15:clr>
            <a:srgbClr val="A4A3A4"/>
          </p15:clr>
        </p15:guide>
        <p15:guide id="2" pos="28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64A70B"/>
    <a:srgbClr val="4F9039"/>
    <a:srgbClr val="1F3651"/>
    <a:srgbClr val="F7FCFF"/>
    <a:srgbClr val="EBF7FF"/>
    <a:srgbClr val="E7F6FF"/>
    <a:srgbClr val="66B2B9"/>
    <a:srgbClr val="76C3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08" autoAdjust="0"/>
    <p:restoredTop sz="93707" autoAdjust="0"/>
  </p:normalViewPr>
  <p:slideViewPr>
    <p:cSldViewPr snapToGrid="0" snapToObjects="1" showGuides="1">
      <p:cViewPr varScale="1">
        <p:scale>
          <a:sx n="70" d="100"/>
          <a:sy n="70" d="100"/>
        </p:scale>
        <p:origin x="84" y="78"/>
      </p:cViewPr>
      <p:guideLst>
        <p:guide orient="horz" pos="2331"/>
        <p:guide pos="2856"/>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0" d="100"/>
          <a:sy n="80" d="100"/>
        </p:scale>
        <p:origin x="11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838D1F82-0189-4453-B358-BA530D332183}" type="slidenum">
              <a:rPr lang="en-CA" smtClean="0"/>
              <a:t>‹#›</a:t>
            </a:fld>
            <a:endParaRPr lang="fr-CA"/>
          </a:p>
        </p:txBody>
      </p:sp>
    </p:spTree>
    <p:extLst>
      <p:ext uri="{BB962C8B-B14F-4D97-AF65-F5344CB8AC3E}">
        <p14:creationId xmlns:p14="http://schemas.microsoft.com/office/powerpoint/2010/main" val="71934347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4" tIns="46582" rIns="93164" bIns="46582" rtlCol="0" anchor="b"/>
          <a:lstStyle>
            <a:lvl1pPr algn="r">
              <a:defRPr sz="1200"/>
            </a:lvl1pPr>
          </a:lstStyle>
          <a:p>
            <a:fld id="{432A4AE8-486F-409D-8F2D-FC95C7C5C37D}" type="slidenum">
              <a:rPr lang="en-US" smtClean="0"/>
              <a:t>‹#›</a:t>
            </a:fld>
            <a:endParaRPr lang="fr-CA"/>
          </a:p>
        </p:txBody>
      </p:sp>
    </p:spTree>
    <p:extLst>
      <p:ext uri="{BB962C8B-B14F-4D97-AF65-F5344CB8AC3E}">
        <p14:creationId xmlns:p14="http://schemas.microsoft.com/office/powerpoint/2010/main" val="94798414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95583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Examinons les formes pour le consentement.</a:t>
            </a:r>
          </a:p>
          <a:p>
            <a:endParaRPr lang="fr-CA" dirty="0"/>
          </a:p>
          <a:p>
            <a:pPr defTabSz="914266">
              <a:defRPr/>
            </a:pPr>
            <a:r>
              <a:rPr lang="fr-CA" dirty="0"/>
              <a:t>Il existe deux formes de consentement: explicite, également considérée comme « référence absolue », ou formelle.</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86850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consentement explicite peut être effectué oralement, par exemple via un centre d’appel, or consentement écrit. Vous pouvez l’obtenir sur un formulaire Web, formulaires d’abonnement, ou sur un</a:t>
            </a:r>
            <a:r>
              <a:rPr lang="fr-CA" baseline="0" dirty="0"/>
              <a:t> </a:t>
            </a:r>
            <a:r>
              <a:rPr lang="fr-CA" dirty="0"/>
              <a:t>point de vente.</a:t>
            </a:r>
          </a:p>
          <a:p>
            <a:endParaRPr lang="fr-CA" baseline="0" dirty="0"/>
          </a:p>
          <a:p>
            <a:r>
              <a:rPr lang="fr-CA" dirty="0"/>
              <a:t>L’avantage du consentement explicite et pourquoi il est considéré comme la référence absolue est parce que le consentement n’expire jamais - sauf si le consentement est retiré.</a:t>
            </a:r>
          </a:p>
          <a:p>
            <a:endParaRPr lang="fr-CA" dirty="0"/>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895632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Alors quelles sont les règles pour obtenir le consentement explicite?</a:t>
            </a:r>
          </a:p>
          <a:p>
            <a:r>
              <a:rPr lang="fr-CA" dirty="0"/>
              <a:t>La législation anti-pourriel canadienne décrit des exigences spécifiques pour qu’il soit considéré comme valide.</a:t>
            </a:r>
          </a:p>
          <a:p>
            <a:endParaRPr lang="fr-CA" baseline="0" dirty="0"/>
          </a:p>
          <a:p>
            <a:pPr marL="171425" indent="-171425">
              <a:buFont typeface="Arial" panose="020B0604020202020204" pitchFamily="34" charset="0"/>
              <a:buChar char="•"/>
            </a:pPr>
            <a:r>
              <a:rPr lang="fr-CA" dirty="0"/>
              <a:t>L’objectif du MEC doit être clairement expliqué; et non pas « Je vous envoie ce MEC pour mieux vous servir » - c’est beaucoup trop vague.</a:t>
            </a:r>
          </a:p>
          <a:p>
            <a:pPr marL="171425" indent="-171425">
              <a:buFont typeface="Arial" panose="020B0604020202020204" pitchFamily="34" charset="0"/>
              <a:buChar char="•"/>
            </a:pPr>
            <a:r>
              <a:rPr lang="fr-CA" dirty="0"/>
              <a:t>Vous devez être très spécifique avec les objectifs des MEC que vous enverrez. Ce qui signifie que lorsque vous envoyez un MEC, il doit être destiné uniquement aux objectifs convenus lorsque le consentement a été obtenu.</a:t>
            </a:r>
          </a:p>
          <a:p>
            <a:endParaRPr lang="fr-CA" baseline="0" dirty="0"/>
          </a:p>
          <a:p>
            <a:r>
              <a:rPr lang="fr-CA" dirty="0"/>
              <a:t>Concernant la tenue des registres, il est de la responsabilité de l’organisation de démontrer que le consentement a été accordé.</a:t>
            </a:r>
          </a:p>
          <a:p>
            <a:endParaRPr lang="fr-CA" baseline="0" dirty="0"/>
          </a:p>
          <a:p>
            <a:r>
              <a:rPr lang="fr-CA" dirty="0"/>
              <a:t>Dans le cas d’un consentement oral, le fardeau repose véritablement sur l’entreprise. Pour prouver le consentement, la CRTC déclare que vous devez avoir un tiers indépendant qui puisse vérifier le consentement, ou vous devez disposer d’un enregistrement audio du consentement n’ayant fait l’objet d’aucune modification.</a:t>
            </a:r>
          </a:p>
          <a:p>
            <a:endParaRPr lang="fr-CA" baseline="0" dirty="0"/>
          </a:p>
          <a:p>
            <a:pPr defTabSz="914266">
              <a:defRPr/>
            </a:pPr>
            <a:r>
              <a:rPr lang="fr-CA" dirty="0"/>
              <a:t>Maintenant, en ce qui concerne le monde d’une concession automobile, aucune de ces situations ne sera probablement pas la même méthode.</a:t>
            </a:r>
          </a:p>
          <a:p>
            <a:endParaRPr lang="fr-CA" baseline="0" dirty="0"/>
          </a:p>
          <a:p>
            <a:r>
              <a:rPr lang="fr-CA" dirty="0"/>
              <a:t>Une question qui pourra se poser sera de savoir si vous aviez avant la législation anti-pourriel canadienne sur votre site Web un formulaire conforme à la LPRPDE, et si ces contacts sont considérés comme ayant obtenu un consentement explicite?  En bref, la réponse est oui, mais le formulaire, même s’il est conforme à la LPRPDE, devrait également répondre aux exigences sur la forme et le contenu de la législation anti-pourriel canadienne. En complément, est-ce que vous avez une preuve de l’obtention de ce consentement?</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83452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deuxième forme de consentement est formelle.</a:t>
            </a:r>
          </a:p>
          <a:p>
            <a:endParaRPr lang="fr-CA" baseline="0" dirty="0"/>
          </a:p>
          <a:p>
            <a:r>
              <a:rPr lang="fr-CA" dirty="0"/>
              <a:t>Il y a plusieurs règles décrites par la législation anti-pourriel canadienne pour le consentement formel. Selon la législation anti-pourriel canadienne :</a:t>
            </a:r>
          </a:p>
          <a:p>
            <a:pPr marL="171425" indent="-171425">
              <a:buFont typeface="Arial" panose="020B0604020202020204" pitchFamily="34" charset="0"/>
              <a:buChar char="•"/>
            </a:pPr>
            <a:r>
              <a:rPr lang="fr-CA" dirty="0"/>
              <a:t>Le consentement sera formel dans de nombreuses situations</a:t>
            </a:r>
          </a:p>
          <a:p>
            <a:endParaRPr lang="fr-CA" baseline="0" dirty="0"/>
          </a:p>
          <a:p>
            <a:r>
              <a:rPr lang="fr-CA" dirty="0"/>
              <a:t>Si vous l’avez, il prendra fin au bout de 24 mois. Ou si un formulaire ou demande a été soumis, vous aurez alors 6 mois. À moins que, dans les deux cas, le tiers ait retiré son consentement.</a:t>
            </a:r>
          </a:p>
          <a:p>
            <a:endParaRPr lang="fr-CA" baseline="0" dirty="0"/>
          </a:p>
          <a:p>
            <a:r>
              <a:rPr lang="fr-CA" dirty="0"/>
              <a:t>L’autre remarque importante pour le consentement formel est que dans de nombreuses circonstances, mais pas toujours, le consentement est</a:t>
            </a:r>
            <a:r>
              <a:rPr lang="fr-CA" baseline="0" dirty="0"/>
              <a:t> </a:t>
            </a:r>
            <a:r>
              <a:rPr lang="fr-CA" dirty="0"/>
              <a:t>réinitialisé par le biais d’une nouvelle transaction.</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65327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Essentiellement, la législation appuie les relations d’affaires existantes, la législation anti-courriel canadienne déclare qu’une personne a une relation d’affaires existante quand l’expéditeur et le destinataire ont déjà fait des affaires ensemble, et qu’au cours des 2 années précédentes, votre relation incluait l’envoi de messages électroniques commerciaux.</a:t>
            </a:r>
          </a:p>
          <a:p>
            <a:endParaRPr lang="fr-CA" baseline="0" dirty="0"/>
          </a:p>
          <a:p>
            <a:r>
              <a:rPr lang="fr-CA" dirty="0"/>
              <a:t>Lors d’une réponse à une demande ou application, vous disposez de 6 mois de consentement à l’envoi de MEC.</a:t>
            </a:r>
          </a:p>
          <a:p>
            <a:endParaRPr lang="fr-CA" baseline="0" dirty="0"/>
          </a:p>
          <a:p>
            <a:r>
              <a:rPr lang="fr-CA" dirty="0"/>
              <a:t>Si vous avez une relation d’affaires existante avant le 1er juillet 2015, vous vous trouverez certainement sous la provision de transition qui fournit 12 mois supplémentaires de consentement formel, pour un total de 36 mois (jusqu’au 17 juillet). </a:t>
            </a:r>
          </a:p>
          <a:p>
            <a:endParaRPr lang="fr-CA" baseline="0" dirty="0"/>
          </a:p>
          <a:p>
            <a:r>
              <a:rPr lang="fr-CA" dirty="0"/>
              <a:t>Un dernier point sur le consentement formel, est que si quelqu’un a manifestement publié son information sans aucune restriction, vous pourrez également lui envoyer des MEC. Par exemple, si vous avez un courriel sur la page de votre site « À propos de nous », quelqu’un peut vous envoyer un MEC sans pénalité.</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86815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VIDÉO –  41:10</a:t>
            </a:r>
            <a:endParaRPr lang="fr-CA" dirty="0"/>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8977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02132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02132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67725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Vidéo</a:t>
            </a:r>
            <a:endParaRPr lang="fr-CA" dirty="0"/>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81670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37990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840210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052968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665984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 – se termine au bout de 53:28</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654897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551499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 – 53:30</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922638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VIDÉO – se termine au bout de 01:02:50 </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269658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862613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22319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45839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marketing numérique dans le monde de l’automobile a changé pour toujours. La législation anti-pourriel canadienne présente des directives de conformité très strictes qui doivent être respectées par les concessions automobiles pour la commercialisation numérique de nouvelles perspectives du marché et clients actuels. Pour plusieurs raisons, la législation anti-pourriel canadienne est la section de loi anti-pourriel la plus robuste, et la plus complexe.</a:t>
            </a:r>
          </a:p>
          <a:p>
            <a:endParaRPr lang="fr-CA" baseline="0" dirty="0"/>
          </a:p>
          <a:p>
            <a:r>
              <a:rPr lang="fr-CA" dirty="0"/>
              <a:t>Lors du passage en revue du questionnaire de l’étudiant, ceci devrait être une révision pour environ la moitié d’entre vous, aussi, n’hésitez pas à m’interrompre lors de la conférence si vous avez des questions, ou souhaitez faire un commentaire sur un processus qui a été appliqué par votre concession.</a:t>
            </a:r>
          </a:p>
          <a:p>
            <a:endParaRPr lang="fr-CA" baseline="0" dirty="0"/>
          </a:p>
          <a:p>
            <a:r>
              <a:rPr lang="fr-CA" dirty="0"/>
              <a:t>Je veux commencer par demander combien d’entre vous savez si votre concession ou FEO dispose d’une stratégie actuellement en place pour la législation anti-pourriel canadienne?</a:t>
            </a:r>
          </a:p>
          <a:p>
            <a:endParaRPr lang="fr-CA" dirty="0"/>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1503948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244132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1939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589804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endParaRPr lang="en-US" dirty="0">
              <a:latin typeface="Arial" panose="020B0604020202020204" pitchFamily="34" charset="0"/>
              <a:cs typeface="Arial" panose="020B0604020202020204" pitchFamily="34" charset="0"/>
            </a:endParaRP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85968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63354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contexte de la législation anti-pourriel canadienne a longue histoire qui remonte au début de l’année 2004 quand le gouvernement a établi un travail fédéral sur le pourriel.</a:t>
            </a:r>
          </a:p>
          <a:p>
            <a:endParaRPr lang="fr-CA" dirty="0"/>
          </a:p>
          <a:p>
            <a:r>
              <a:rPr lang="fr-CA" dirty="0"/>
              <a:t>Après plus de 10 ans de planification, en arrivant jusqu’à décembre 2013 quand le gouvernement fédéral a finalement annoncé les provisions, plus connues aujourd’hui sous le nom de la législation anti-pourriel canadienne. Pour accompagner cette annonce, un délai de 6 mois avait été accordé aux entreprises pour leur permettre de respecter les exigences de conformité. En complément, les entreprises avaient reçu 12 mois supplémentaires de « consentement transitoire » pour les clients avec lesquels ils avaient déjà une relation professionnelle existante avant le 1er juillet.</a:t>
            </a:r>
          </a:p>
          <a:p>
            <a:endParaRPr lang="fr-CA" baseline="0" dirty="0"/>
          </a:p>
          <a:p>
            <a:r>
              <a:rPr lang="fr-CA" dirty="0"/>
              <a:t>Le 1er juillet, la nouvelle loi est entrée pleinement en vigueur - malgré le fait que de nombreux concessionnaires et FEO n’étaient pas complètement prêts. Mais franchement, qui pourrait leur faire des reproches, n’ayant eu que 6 mois pour comprendre la loi et mettre en place des garanties et des processus. </a:t>
            </a:r>
          </a:p>
          <a:p>
            <a:endParaRPr lang="fr-CA" baseline="0" dirty="0"/>
          </a:p>
          <a:p>
            <a:r>
              <a:rPr lang="fr-CA" dirty="0"/>
              <a:t>J’ai lu un article au début du mois d’août avec une mise à jour sur la législation anti-pourriel canadienne faisant référence à la CRTC, qui dirige actuellement la législation anti-pourriel canadienne, qui recevait en moyenne 1 700 réclamations par jour - incroyable n’est-ce pas?! Depuis, j’ai travaillé avec une concession sur la côte Ouest qui a déjà reçu un avertissement, et vous voyez qu’il s’agit d’une loi qui est prise très au sérieux.</a:t>
            </a:r>
          </a:p>
          <a:p>
            <a:endParaRPr lang="fr-CA" baseline="0" dirty="0"/>
          </a:p>
          <a:p>
            <a:r>
              <a:rPr lang="fr-CA" dirty="0"/>
              <a:t>La conférence d’aujourd’hui va se concentrer uniquement sur les composants du 1er juillet, mais il est important de savoir qu’il y a également 2 autres dates qui sont très importantes pour vous. </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18807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Par conséquent, commençons par une vue d’ensemble sur ce que le gouvernement essaie d’accomplir par la législation anti-pourriel canadienne, quel est l’objectif?  Le but sur l’écran est littéralement tiré de la législation. </a:t>
            </a:r>
          </a:p>
          <a:p>
            <a:r>
              <a:rPr lang="fr-CA" dirty="0"/>
              <a:t>Le but de cette loi est de promouvoir l’efficacité et l’adaptabilité de l’économie canadienne par la régulation des pratiques commerciales. </a:t>
            </a:r>
          </a:p>
          <a:p>
            <a:endParaRPr lang="fr-CA" baseline="0" dirty="0"/>
          </a:p>
          <a:p>
            <a:r>
              <a:rPr lang="fr-CA" dirty="0"/>
              <a:t>Pour résumer, vous avez un objectif légal au sens large, mais cela signifie simplement que le gouvernement fédéral essaie d’arrêter l’envoi de pourriels aux canadiens en imposant de nouvelles règles très strictes pour gouverner tous les messages commerciaux électroniques.</a:t>
            </a:r>
          </a:p>
          <a:p>
            <a:endParaRPr lang="fr-CA" baseline="0" dirty="0"/>
          </a:p>
          <a:p>
            <a:r>
              <a:rPr lang="fr-CA" dirty="0"/>
              <a:t>Alors, à qui s’applique la législation anti-pourriel canadienne? Principalement, toutes les relations commerciales aux individus et aux C3E. De plus, cette législation s’applique seulement à ceux qui envoient des MEC au Canada. Et si une entité est basée dans un autre pays, les É.-U., par exemple,</a:t>
            </a:r>
            <a:r>
              <a:rPr lang="fr-CA" baseline="0" dirty="0"/>
              <a:t> e</a:t>
            </a:r>
            <a:r>
              <a:rPr lang="fr-CA" dirty="0"/>
              <a:t>t envoie un courriel à, ou depuis un ordinateur canadien, elle est également sujette à la législation anti-pourriel canadienne.</a:t>
            </a:r>
          </a:p>
          <a:p>
            <a:endParaRPr lang="fr-CA" dirty="0"/>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82409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législation anti-pourriel canadienne offre une application progressive sur 3 ans. Pour cette conférence, nous nous concentrerons sur les conditions principales de conformité qui affectent le plus les concessions et qui ont été mises en vigueur le 1er juillet 2014.</a:t>
            </a:r>
          </a:p>
          <a:p>
            <a:endParaRPr lang="fr-CA" baseline="0" dirty="0"/>
          </a:p>
          <a:p>
            <a:r>
              <a:rPr lang="fr-CA" dirty="0"/>
              <a:t>Deux autres dates importantes que nous survolerons uniquement sont le 1er janvier 2015, et 1er juillet 2017.</a:t>
            </a:r>
          </a:p>
          <a:p>
            <a:endParaRPr lang="fr-CA" baseline="0" dirty="0"/>
          </a:p>
          <a:p>
            <a:r>
              <a:rPr lang="fr-CA" dirty="0"/>
              <a:t>Le 1er janvier 2015 est la deuxième section de la législation anti-pourriel canadienne qui est ciblée sur les installations non sollicitées de programmes informatiques. Et par exemple, un produit ne peut plus être mis à jour automatiquement sans le consentement du client. En ce qui vous concerne, ceci est très important pour de nombreuses raisons. L’une des raisons essentielles est si votre concession a une appli. Alors avant que vous puissiez faire une mise à jour, vous devez obtenir le consentement explicite de votre client.</a:t>
            </a:r>
          </a:p>
          <a:p>
            <a:endParaRPr lang="fr-CA" baseline="0" dirty="0"/>
          </a:p>
          <a:p>
            <a:r>
              <a:rPr lang="fr-CA" dirty="0"/>
              <a:t>La dernière date importante que vous devez connaitre est le 1er juillet 2017. Il s’agit de la date à laquelle la législation anti-pourriel canadienne est entrée en vigueur et où les entreprises pourront être pénalisées pour non-conformité.</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592126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Approfondissons maintenant la législation anti-pourriel canadienne Qu’est-ce qu’un message électronique commercial?</a:t>
            </a:r>
          </a:p>
          <a:p>
            <a:r>
              <a:rPr lang="fr-CA" dirty="0"/>
              <a:t>De manière générale, un message électronique commercial est un message électronique qui encourage la participation à une activité commerciale, qu’il fasse l’objet ou non d’une attente de profit.</a:t>
            </a:r>
          </a:p>
          <a:p>
            <a:endParaRPr lang="fr-CA" baseline="0" dirty="0"/>
          </a:p>
          <a:p>
            <a:r>
              <a:rPr lang="fr-CA" dirty="0"/>
              <a:t>Et alors, qu’est-ce qu’une activité commerciale? Et bien, comme vous le voyez à l’écran, elle peut être définie par un courriel, un message texte ou un message instantané. Cette définition inclut également quelques types de plateformes de médias sociaux, mais nous ne les aborderons pas aujourd’hui.</a:t>
            </a:r>
          </a:p>
          <a:p>
            <a:endParaRPr lang="fr-CA" baseline="0" dirty="0"/>
          </a:p>
          <a:p>
            <a:r>
              <a:rPr lang="fr-CA" dirty="0"/>
              <a:t>Ce que vous devez également savoir est que la législation anti-pourriel canadienne s’applique également aux messages texte, messages sonores, vocaux et images. Elle ne s’applique pas cependant aux appels téléphoniques.</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816011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La fondation de la législation anti-pourriel canadienne est basée sur 3 règles essentielles: la première règle s’applique au consentement, demandes d’identification et demandes de désabonnement.</a:t>
            </a:r>
          </a:p>
          <a:p>
            <a:endParaRPr lang="fr-CA" baseline="0" dirty="0"/>
          </a:p>
          <a:p>
            <a:r>
              <a:rPr lang="fr-CA" dirty="0"/>
              <a:t>De manière générale, à moins que la législation vous offre une exemption, vous devrez obtenir le consentement du destinataire à recevoir votre MEC. </a:t>
            </a:r>
          </a:p>
          <a:p>
            <a:r>
              <a:rPr lang="fr-CA" dirty="0"/>
              <a:t>La deuxième règle est que la législation anti-pourriel canadienne énumère en détail les exigences sur la forme et le contenu pour envoyer des MEC. Qu’est-ce que ça veut dire? Cela veut dire, par exemple que vous devez identifier qui sont les expéditeurs - qu’il s’agisse d’un ou de plusieurs, et plusieurs autres critères dans les régulations. Vous devrez enfin inclure un langage ou format spécifique pour le destinataire qu’il puisse se désabonner de communications futures.</a:t>
            </a:r>
          </a:p>
          <a:p>
            <a:endParaRPr lang="fr-CA" baseline="0" dirty="0"/>
          </a:p>
          <a:p>
            <a:r>
              <a:rPr lang="fr-CA" dirty="0"/>
              <a:t>La clé en matière de désabonnement est que votre lien de désabonnement doit être valide pendant un minimum de 60 jours, et vous devrez respecter la demande de désabonnement sous 10 jours ouvrables. Durant ces 10 jours ouvrables, vous ne pouvez pas commercialiser ou regagner leur consentement.</a:t>
            </a:r>
          </a:p>
        </p:txBody>
      </p:sp>
      <p:sp>
        <p:nvSpPr>
          <p:cNvPr id="8" name="Header Placeholder 7"/>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138943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mal Title Slide">
    <p:spTree>
      <p:nvGrpSpPr>
        <p:cNvPr id="1" name=""/>
        <p:cNvGrpSpPr/>
        <p:nvPr/>
      </p:nvGrpSpPr>
      <p:grpSpPr>
        <a:xfrm>
          <a:off x="0" y="0"/>
          <a:ext cx="0" cy="0"/>
          <a:chOff x="0" y="0"/>
          <a:chExt cx="0" cy="0"/>
        </a:xfrm>
      </p:grpSpPr>
      <p:sp>
        <p:nvSpPr>
          <p:cNvPr id="6" name="Text Placeholder 8"/>
          <p:cNvSpPr>
            <a:spLocks noGrp="1"/>
          </p:cNvSpPr>
          <p:nvPr>
            <p:ph type="body" sz="quarter" idx="10" hasCustomPrompt="1"/>
          </p:nvPr>
        </p:nvSpPr>
        <p:spPr>
          <a:xfrm>
            <a:off x="1002535" y="2460181"/>
            <a:ext cx="7205031" cy="2667000"/>
          </a:xfrm>
        </p:spPr>
        <p:txBody>
          <a:bodyPr>
            <a:normAutofit/>
          </a:bodyPr>
          <a:lstStyle>
            <a:lvl1pPr marL="0" indent="0">
              <a:lnSpc>
                <a:spcPct val="80000"/>
              </a:lnSpc>
              <a:buNone/>
              <a:defRPr sz="7200" b="0" baseline="0">
                <a:solidFill>
                  <a:schemeClr val="tx1"/>
                </a:solidFill>
              </a:defRPr>
            </a:lvl1pPr>
          </a:lstStyle>
          <a:p>
            <a:pPr lvl="0"/>
            <a:r>
              <a:rPr lang="en-US" dirty="0"/>
              <a:t>Title of </a:t>
            </a:r>
          </a:p>
          <a:p>
            <a:pPr lvl="0"/>
            <a:r>
              <a:rPr lang="en-US" dirty="0"/>
              <a:t>Presentation</a:t>
            </a:r>
          </a:p>
        </p:txBody>
      </p:sp>
      <p:sp>
        <p:nvSpPr>
          <p:cNvPr id="8" name="Text Placeholder 10"/>
          <p:cNvSpPr>
            <a:spLocks noGrp="1"/>
          </p:cNvSpPr>
          <p:nvPr>
            <p:ph type="body" sz="quarter" idx="11" hasCustomPrompt="1"/>
          </p:nvPr>
        </p:nvSpPr>
        <p:spPr>
          <a:xfrm>
            <a:off x="1017281" y="4784040"/>
            <a:ext cx="4119562" cy="358775"/>
          </a:xfrm>
        </p:spPr>
        <p:txBody>
          <a:bodyPr>
            <a:noAutofit/>
          </a:bodyPr>
          <a:lstStyle>
            <a:lvl1pPr marL="0" indent="0">
              <a:buNone/>
              <a:defRPr sz="2000" baseline="0">
                <a:solidFill>
                  <a:schemeClr val="tx1"/>
                </a:solidFill>
                <a:latin typeface="+mn-lt"/>
              </a:defRPr>
            </a:lvl1pPr>
          </a:lstStyle>
          <a:p>
            <a:pPr lvl="0"/>
            <a:r>
              <a:rPr lang="en-US" dirty="0"/>
              <a:t>August 19, 2014</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13" name="Picture 12" descr="Georgian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4" name="Picture 13" descr="ABSC_URL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34653" y="151939"/>
            <a:ext cx="3204673" cy="2073612"/>
          </a:xfrm>
          <a:prstGeom prst="rect">
            <a:avLst/>
          </a:prstGeom>
        </p:spPr>
      </p:pic>
    </p:spTree>
    <p:extLst>
      <p:ext uri="{BB962C8B-B14F-4D97-AF65-F5344CB8AC3E}">
        <p14:creationId xmlns:p14="http://schemas.microsoft.com/office/powerpoint/2010/main" val="2708608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formal Content ">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a:t>Title Here</a:t>
            </a:r>
          </a:p>
        </p:txBody>
      </p:sp>
      <p:sp>
        <p:nvSpPr>
          <p:cNvPr id="10" name="Text Placeholder 10"/>
          <p:cNvSpPr>
            <a:spLocks noGrp="1"/>
          </p:cNvSpPr>
          <p:nvPr>
            <p:ph type="body" sz="quarter" idx="12" hasCustomPrompt="1"/>
          </p:nvPr>
        </p:nvSpPr>
        <p:spPr>
          <a:xfrm>
            <a:off x="433388" y="1514592"/>
            <a:ext cx="8447087" cy="3716043"/>
          </a:xfrm>
        </p:spPr>
        <p:txBody>
          <a:bodyPr>
            <a:normAutofit/>
          </a:bodyPr>
          <a:lstStyle>
            <a:lvl1pPr marL="0" indent="0">
              <a:buNone/>
              <a:defRPr sz="2000" baseline="0"/>
            </a:lvl1pPr>
          </a:lstStyle>
          <a:p>
            <a:pPr lvl="0"/>
            <a:r>
              <a:rPr lang="en-US" dirty="0" err="1"/>
              <a:t>Lorum</a:t>
            </a:r>
            <a:r>
              <a:rPr lang="en-US" dirty="0"/>
              <a:t> </a:t>
            </a:r>
            <a:r>
              <a:rPr lang="en-US" dirty="0" err="1"/>
              <a:t>ipsum</a:t>
            </a:r>
            <a:endParaRPr lang="en-US" dirty="0"/>
          </a:p>
        </p:txBody>
      </p:sp>
      <p:cxnSp>
        <p:nvCxnSpPr>
          <p:cNvPr id="13" name="Straight Connector 12"/>
          <p:cNvCxnSpPr/>
          <p:nvPr userDrawn="1"/>
        </p:nvCxnSpPr>
        <p:spPr>
          <a:xfrm>
            <a:off x="433388" y="6041204"/>
            <a:ext cx="8447087" cy="0"/>
          </a:xfrm>
          <a:prstGeom prst="line">
            <a:avLst/>
          </a:prstGeom>
          <a:ln w="9525" cmpd="sng">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517" y="6166244"/>
            <a:ext cx="1890889" cy="644483"/>
          </a:xfrm>
          <a:prstGeom prst="rect">
            <a:avLst/>
          </a:prstGeom>
        </p:spPr>
      </p:pic>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8" name="Picture 7" descr="Georgian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2" name="Picture 11" descr="ABSC_URL_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4024433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rmal Title Slide ">
    <p:spTree>
      <p:nvGrpSpPr>
        <p:cNvPr id="1" name=""/>
        <p:cNvGrpSpPr/>
        <p:nvPr/>
      </p:nvGrpSpPr>
      <p:grpSpPr>
        <a:xfrm>
          <a:off x="0" y="0"/>
          <a:ext cx="0" cy="0"/>
          <a:chOff x="0" y="0"/>
          <a:chExt cx="0" cy="0"/>
        </a:xfrm>
      </p:grpSpPr>
      <p:sp>
        <p:nvSpPr>
          <p:cNvPr id="8" name="Text Placeholder 8"/>
          <p:cNvSpPr>
            <a:spLocks noGrp="1"/>
          </p:cNvSpPr>
          <p:nvPr>
            <p:ph type="body" sz="quarter" idx="10" hasCustomPrompt="1"/>
          </p:nvPr>
        </p:nvSpPr>
        <p:spPr>
          <a:xfrm>
            <a:off x="433388" y="762001"/>
            <a:ext cx="8447087" cy="2667000"/>
          </a:xfrm>
        </p:spPr>
        <p:txBody>
          <a:bodyPr>
            <a:normAutofit/>
          </a:bodyPr>
          <a:lstStyle>
            <a:lvl1pPr marL="0" indent="0">
              <a:lnSpc>
                <a:spcPct val="80000"/>
              </a:lnSpc>
              <a:buNone/>
              <a:defRPr sz="7200" baseline="0">
                <a:solidFill>
                  <a:schemeClr val="tx2">
                    <a:lumMod val="75000"/>
                  </a:schemeClr>
                </a:solidFill>
              </a:defRPr>
            </a:lvl1pPr>
          </a:lstStyle>
          <a:p>
            <a:pPr lvl="0"/>
            <a:r>
              <a:rPr lang="en-US" dirty="0"/>
              <a:t>Title of </a:t>
            </a:r>
          </a:p>
          <a:p>
            <a:pPr lvl="0"/>
            <a:r>
              <a:rPr lang="en-US" dirty="0"/>
              <a:t>Presentation</a:t>
            </a:r>
          </a:p>
        </p:txBody>
      </p:sp>
      <p:sp>
        <p:nvSpPr>
          <p:cNvPr id="9" name="Text Placeholder 10"/>
          <p:cNvSpPr>
            <a:spLocks noGrp="1"/>
          </p:cNvSpPr>
          <p:nvPr>
            <p:ph type="body" sz="quarter" idx="11" hasCustomPrompt="1"/>
          </p:nvPr>
        </p:nvSpPr>
        <p:spPr>
          <a:xfrm>
            <a:off x="433388" y="3894138"/>
            <a:ext cx="4119562" cy="358775"/>
          </a:xfrm>
        </p:spPr>
        <p:txBody>
          <a:bodyPr>
            <a:noAutofit/>
          </a:bodyPr>
          <a:lstStyle>
            <a:lvl1pPr marL="0" indent="0">
              <a:buNone/>
              <a:defRPr sz="2000" baseline="0">
                <a:solidFill>
                  <a:srgbClr val="17375E"/>
                </a:solidFill>
                <a:latin typeface="+mn-lt"/>
              </a:defRPr>
            </a:lvl1pPr>
          </a:lstStyle>
          <a:p>
            <a:pPr lvl="0"/>
            <a:r>
              <a:rPr lang="en-US" dirty="0"/>
              <a:t>August 19, 2014</a:t>
            </a:r>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12" name="Picture 11" descr="Georgian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3" name="Picture 12" descr="ABSC_URL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393557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l 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 y="6041204"/>
            <a:ext cx="9143238" cy="816796"/>
          </a:xfrm>
          <a:prstGeom prst="rect">
            <a:avLst/>
          </a:prstGeom>
        </p:spPr>
      </p:pic>
      <p:sp>
        <p:nvSpPr>
          <p:cNvPr id="8"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bg1"/>
                </a:solidFill>
              </a:defRPr>
            </a:lvl1pPr>
          </a:lstStyle>
          <a:p>
            <a:pPr lvl="0"/>
            <a:r>
              <a:rPr lang="en-US" dirty="0"/>
              <a:t>Divider Slide</a:t>
            </a: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59" y="6170871"/>
            <a:ext cx="1875840" cy="639490"/>
          </a:xfrm>
          <a:prstGeom prst="rect">
            <a:avLst/>
          </a:prstGeom>
        </p:spPr>
      </p:pic>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12" name="Picture 11" descr="Georgian_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3" name="Picture 12" descr="ABSC_URL_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854909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mal Divider 2">
    <p:spTree>
      <p:nvGrpSpPr>
        <p:cNvPr id="1" name=""/>
        <p:cNvGrpSpPr/>
        <p:nvPr/>
      </p:nvGrpSpPr>
      <p:grpSpPr>
        <a:xfrm>
          <a:off x="0" y="0"/>
          <a:ext cx="0" cy="0"/>
          <a:chOff x="0" y="0"/>
          <a:chExt cx="0" cy="0"/>
        </a:xfrm>
      </p:grpSpPr>
      <p:sp>
        <p:nvSpPr>
          <p:cNvPr id="14"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tx1"/>
                </a:solidFill>
              </a:defRPr>
            </a:lvl1pPr>
          </a:lstStyle>
          <a:p>
            <a:pPr lvl="0"/>
            <a:r>
              <a:rPr lang="en-US" dirty="0"/>
              <a:t>Divider Slide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0159" y="6170873"/>
            <a:ext cx="1875840" cy="639490"/>
          </a:xfrm>
          <a:prstGeom prst="rect">
            <a:avLst/>
          </a:prstGeom>
        </p:spPr>
      </p:pic>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10" name="Picture 9" descr="Georgian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2" name="Picture 11" descr="ABSC_URL_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1708251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mal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60017"/>
            <a:ext cx="9144000" cy="798576"/>
          </a:xfrm>
          <a:prstGeom prst="rect">
            <a:avLst/>
          </a:prstGeom>
        </p:spPr>
      </p:pic>
      <p:sp>
        <p:nvSpPr>
          <p:cNvPr id="14"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bg1"/>
                </a:solidFill>
              </a:defRPr>
            </a:lvl1pPr>
          </a:lstStyle>
          <a:p>
            <a:pPr lvl="0"/>
            <a:r>
              <a:rPr lang="en-US" dirty="0"/>
              <a:t>Divider Slide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59" y="6170871"/>
            <a:ext cx="1875840" cy="639490"/>
          </a:xfrm>
          <a:prstGeom prst="rect">
            <a:avLst/>
          </a:prstGeom>
        </p:spPr>
      </p:pic>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9" name="Picture 8" descr="Georgian_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1" name="Picture 10" descr="ABSC_URL_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2353320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rmal Divider ">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7" y="-9407"/>
            <a:ext cx="9155149" cy="357481"/>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6" y="6041204"/>
            <a:ext cx="9143227" cy="816795"/>
          </a:xfrm>
          <a:prstGeom prst="rect">
            <a:avLst/>
          </a:prstGeom>
        </p:spPr>
      </p:pic>
      <p:sp>
        <p:nvSpPr>
          <p:cNvPr id="10" name="Text Placeholder 8"/>
          <p:cNvSpPr>
            <a:spLocks noGrp="1"/>
          </p:cNvSpPr>
          <p:nvPr>
            <p:ph type="body" sz="quarter" idx="10" hasCustomPrompt="1"/>
          </p:nvPr>
        </p:nvSpPr>
        <p:spPr>
          <a:xfrm>
            <a:off x="433388" y="762001"/>
            <a:ext cx="8447087" cy="2300111"/>
          </a:xfrm>
        </p:spPr>
        <p:txBody>
          <a:bodyPr>
            <a:normAutofit/>
          </a:bodyPr>
          <a:lstStyle>
            <a:lvl1pPr marL="0" indent="0">
              <a:lnSpc>
                <a:spcPct val="80000"/>
              </a:lnSpc>
              <a:buNone/>
              <a:defRPr sz="5400" baseline="0">
                <a:solidFill>
                  <a:schemeClr val="tx2">
                    <a:lumMod val="75000"/>
                  </a:schemeClr>
                </a:solidFill>
              </a:defRPr>
            </a:lvl1pPr>
          </a:lstStyle>
          <a:p>
            <a:pPr lvl="0"/>
            <a:r>
              <a:rPr lang="en-US" dirty="0"/>
              <a:t>Divider Slide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0159" y="6170873"/>
            <a:ext cx="1875840" cy="63949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9" name="Picture 8" descr="Georgian_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3" name="Picture 12" descr="ABSC_URL_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1076499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mal Content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1" y="6060018"/>
            <a:ext cx="9137198" cy="797982"/>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4517" y="6166244"/>
            <a:ext cx="1890889" cy="644483"/>
          </a:xfrm>
          <a:prstGeom prst="rect">
            <a:avLst/>
          </a:prstGeom>
        </p:spPr>
      </p:pic>
      <p:sp>
        <p:nvSpPr>
          <p:cNvPr id="16"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a:t>Title Here</a:t>
            </a:r>
          </a:p>
        </p:txBody>
      </p:sp>
      <p:sp>
        <p:nvSpPr>
          <p:cNvPr id="17" name="Text Placeholder 10"/>
          <p:cNvSpPr>
            <a:spLocks noGrp="1"/>
          </p:cNvSpPr>
          <p:nvPr>
            <p:ph type="body" sz="quarter" idx="12" hasCustomPrompt="1"/>
          </p:nvPr>
        </p:nvSpPr>
        <p:spPr>
          <a:xfrm>
            <a:off x="433388" y="1514592"/>
            <a:ext cx="8447087" cy="3716043"/>
          </a:xfrm>
        </p:spPr>
        <p:txBody>
          <a:bodyPr>
            <a:normAutofit/>
          </a:bodyPr>
          <a:lstStyle>
            <a:lvl1pPr marL="0" indent="0">
              <a:buNone/>
              <a:defRPr sz="2000" baseline="0"/>
            </a:lvl1pPr>
          </a:lstStyle>
          <a:p>
            <a:pPr lvl="0"/>
            <a:r>
              <a:rPr lang="en-US" dirty="0" err="1"/>
              <a:t>Lorum</a:t>
            </a:r>
            <a:r>
              <a:rPr lang="en-US" dirty="0"/>
              <a:t> </a:t>
            </a:r>
            <a:r>
              <a:rPr lang="en-US" dirty="0" err="1"/>
              <a:t>ipsum</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E0C7D5B1-7339-BC40-976E-3F13A2A373ED}" type="slidenum">
              <a:rPr lang="en-US" smtClean="0"/>
              <a:pPr/>
              <a:t>‹#›</a:t>
            </a:fld>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8" name="Picture 7" descr="Georgian_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0" name="Picture 9" descr="ABSC_URL_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2937064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mal Content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 y="6041204"/>
            <a:ext cx="9143227" cy="81679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0159" y="6170873"/>
            <a:ext cx="1875840" cy="639490"/>
          </a:xfrm>
          <a:prstGeom prst="rect">
            <a:avLst/>
          </a:prstGeom>
        </p:spPr>
      </p:pic>
      <p:sp>
        <p:nvSpPr>
          <p:cNvPr id="11"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a:t>Title Here</a:t>
            </a:r>
          </a:p>
        </p:txBody>
      </p:sp>
      <p:sp>
        <p:nvSpPr>
          <p:cNvPr id="12" name="Text Placeholder 10"/>
          <p:cNvSpPr>
            <a:spLocks noGrp="1"/>
          </p:cNvSpPr>
          <p:nvPr>
            <p:ph type="body" sz="quarter" idx="13" hasCustomPrompt="1"/>
          </p:nvPr>
        </p:nvSpPr>
        <p:spPr>
          <a:xfrm>
            <a:off x="433388" y="1514592"/>
            <a:ext cx="8447087" cy="3716043"/>
          </a:xfrm>
        </p:spPr>
        <p:txBody>
          <a:bodyPr>
            <a:normAutofit/>
          </a:bodyPr>
          <a:lstStyle>
            <a:lvl1pPr marL="0" indent="0">
              <a:buNone/>
              <a:defRPr sz="2000" baseline="0"/>
            </a:lvl1pPr>
          </a:lstStyle>
          <a:p>
            <a:pPr lvl="0"/>
            <a:r>
              <a:rPr lang="en-US" dirty="0" err="1"/>
              <a:t>Lorum</a:t>
            </a:r>
            <a:r>
              <a:rPr lang="en-US" dirty="0"/>
              <a:t> </a:t>
            </a:r>
            <a:r>
              <a:rPr lang="en-US" dirty="0" err="1"/>
              <a:t>ipsum</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9" name="Picture 8" descr="Georgian_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3" name="Picture 12" descr="ABSC_URL_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26962019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mal 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 y="6041204"/>
            <a:ext cx="9143227" cy="816795"/>
          </a:xfrm>
          <a:prstGeom prst="rect">
            <a:avLst/>
          </a:prstGeom>
        </p:spPr>
      </p:pic>
      <p:sp>
        <p:nvSpPr>
          <p:cNvPr id="13" name="Text Placeholder 8"/>
          <p:cNvSpPr>
            <a:spLocks noGrp="1"/>
          </p:cNvSpPr>
          <p:nvPr>
            <p:ph type="body" sz="quarter" idx="10" hasCustomPrompt="1"/>
          </p:nvPr>
        </p:nvSpPr>
        <p:spPr>
          <a:xfrm>
            <a:off x="433388" y="762001"/>
            <a:ext cx="8447087" cy="752592"/>
          </a:xfrm>
        </p:spPr>
        <p:txBody>
          <a:bodyPr>
            <a:normAutofit/>
          </a:bodyPr>
          <a:lstStyle>
            <a:lvl1pPr marL="0" indent="0">
              <a:lnSpc>
                <a:spcPct val="80000"/>
              </a:lnSpc>
              <a:buNone/>
              <a:defRPr sz="4400" baseline="0">
                <a:solidFill>
                  <a:srgbClr val="000000"/>
                </a:solidFill>
              </a:defRPr>
            </a:lvl1pPr>
          </a:lstStyle>
          <a:p>
            <a:pPr lvl="0"/>
            <a:r>
              <a:rPr lang="en-US" dirty="0"/>
              <a:t>Title Here</a:t>
            </a:r>
          </a:p>
        </p:txBody>
      </p:sp>
      <p:sp>
        <p:nvSpPr>
          <p:cNvPr id="14" name="Text Placeholder 10"/>
          <p:cNvSpPr>
            <a:spLocks noGrp="1"/>
          </p:cNvSpPr>
          <p:nvPr>
            <p:ph type="body" sz="quarter" idx="12" hasCustomPrompt="1"/>
          </p:nvPr>
        </p:nvSpPr>
        <p:spPr>
          <a:xfrm>
            <a:off x="433388" y="1514592"/>
            <a:ext cx="8447087" cy="3716043"/>
          </a:xfrm>
        </p:spPr>
        <p:txBody>
          <a:bodyPr>
            <a:normAutofit/>
          </a:bodyPr>
          <a:lstStyle>
            <a:lvl1pPr marL="0" indent="0">
              <a:buNone/>
              <a:defRPr sz="2000" baseline="0"/>
            </a:lvl1pPr>
          </a:lstStyle>
          <a:p>
            <a:pPr lvl="0"/>
            <a:r>
              <a:rPr lang="en-US" dirty="0" err="1"/>
              <a:t>Lorum</a:t>
            </a:r>
            <a:r>
              <a:rPr lang="en-US" dirty="0"/>
              <a:t> </a:t>
            </a:r>
            <a:r>
              <a:rPr lang="en-US" dirty="0" err="1"/>
              <a:t>ipsum</a:t>
            </a: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 y="6053396"/>
            <a:ext cx="9143216" cy="816794"/>
          </a:xfrm>
          <a:prstGeom prst="rect">
            <a:avLst/>
          </a:prstGeom>
        </p:spPr>
      </p:pic>
      <p:pic>
        <p:nvPicPr>
          <p:cNvPr id="9" name="Picture 8" descr="Georgian_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499" y="6270100"/>
            <a:ext cx="1584000" cy="384950"/>
          </a:xfrm>
          <a:prstGeom prst="rect">
            <a:avLst/>
          </a:prstGeom>
        </p:spPr>
      </p:pic>
      <p:pic>
        <p:nvPicPr>
          <p:cNvPr id="10" name="Picture 9" descr="ABSC_URL_w.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8786" y="6420707"/>
            <a:ext cx="2346960" cy="167640"/>
          </a:xfrm>
          <a:prstGeom prst="rect">
            <a:avLst/>
          </a:prstGeom>
        </p:spPr>
      </p:pic>
    </p:spTree>
    <p:extLst>
      <p:ext uri="{BB962C8B-B14F-4D97-AF65-F5344CB8AC3E}">
        <p14:creationId xmlns:p14="http://schemas.microsoft.com/office/powerpoint/2010/main" val="15520890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0C7D5B1-7339-BC40-976E-3F13A2A373ED}" type="slidenum">
              <a:rPr lang="en-US" smtClean="0"/>
              <a:pPr/>
              <a:t>‹#›</a:t>
            </a:fld>
            <a:endParaRPr lang="en-US" dirty="0"/>
          </a:p>
        </p:txBody>
      </p:sp>
    </p:spTree>
    <p:extLst>
      <p:ext uri="{BB962C8B-B14F-4D97-AF65-F5344CB8AC3E}">
        <p14:creationId xmlns:p14="http://schemas.microsoft.com/office/powerpoint/2010/main" val="20485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60" r:id="rId8"/>
    <p:sldLayoutId id="2147483656" r:id="rId9"/>
    <p:sldLayoutId id="2147483657" r:id="rId1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1.jpeg"/><Relationship Id="rId5" Type="http://schemas.openxmlformats.org/officeDocument/2006/relationships/notesSlide" Target="../notesSlides/notesSlide10.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43.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4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8.png"/><Relationship Id="rId5" Type="http://schemas.openxmlformats.org/officeDocument/2006/relationships/tags" Target="../tags/tag55.xml"/><Relationship Id="rId15" Type="http://schemas.openxmlformats.org/officeDocument/2006/relationships/image" Target="../media/image45.png"/><Relationship Id="rId10" Type="http://schemas.openxmlformats.org/officeDocument/2006/relationships/notesSlide" Target="../notesSlides/notesSlide11.xml"/><Relationship Id="rId4" Type="http://schemas.openxmlformats.org/officeDocument/2006/relationships/tags" Target="../tags/tag54.xml"/><Relationship Id="rId9" Type="http://schemas.openxmlformats.org/officeDocument/2006/relationships/slideLayout" Target="../slideLayouts/slideLayout8.xml"/><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8.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47.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46.png"/><Relationship Id="rId5" Type="http://schemas.openxmlformats.org/officeDocument/2006/relationships/tags" Target="../tags/tag63.xml"/><Relationship Id="rId15" Type="http://schemas.openxmlformats.org/officeDocument/2006/relationships/image" Target="../media/image50.png"/><Relationship Id="rId10" Type="http://schemas.openxmlformats.org/officeDocument/2006/relationships/image" Target="../media/image18.png"/><Relationship Id="rId4" Type="http://schemas.openxmlformats.org/officeDocument/2006/relationships/tags" Target="../tags/tag62.xml"/><Relationship Id="rId9" Type="http://schemas.openxmlformats.org/officeDocument/2006/relationships/notesSlide" Target="../notesSlides/notesSlide12.xml"/><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54.png"/><Relationship Id="rId3" Type="http://schemas.openxmlformats.org/officeDocument/2006/relationships/tags" Target="../tags/tag68.xml"/><Relationship Id="rId7" Type="http://schemas.openxmlformats.org/officeDocument/2006/relationships/slideLayout" Target="../slideLayouts/slideLayout8.xml"/><Relationship Id="rId12" Type="http://schemas.openxmlformats.org/officeDocument/2006/relationships/image" Target="../media/image5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52.png"/><Relationship Id="rId5" Type="http://schemas.openxmlformats.org/officeDocument/2006/relationships/tags" Target="../tags/tag70.xml"/><Relationship Id="rId10" Type="http://schemas.openxmlformats.org/officeDocument/2006/relationships/image" Target="../media/image51.png"/><Relationship Id="rId4" Type="http://schemas.openxmlformats.org/officeDocument/2006/relationships/tags" Target="../tags/tag69.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57.png"/><Relationship Id="rId3" Type="http://schemas.openxmlformats.org/officeDocument/2006/relationships/tags" Target="../tags/tag74.xml"/><Relationship Id="rId7" Type="http://schemas.openxmlformats.org/officeDocument/2006/relationships/slideLayout" Target="../slideLayouts/slideLayout8.xml"/><Relationship Id="rId12" Type="http://schemas.openxmlformats.org/officeDocument/2006/relationships/image" Target="../media/image56.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55.png"/><Relationship Id="rId5" Type="http://schemas.openxmlformats.org/officeDocument/2006/relationships/tags" Target="../tags/tag76.xml"/><Relationship Id="rId10" Type="http://schemas.openxmlformats.org/officeDocument/2006/relationships/image" Target="../media/image53.png"/><Relationship Id="rId4" Type="http://schemas.openxmlformats.org/officeDocument/2006/relationships/tags" Target="../tags/tag75.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0.xml"/><Relationship Id="rId7" Type="http://schemas.openxmlformats.org/officeDocument/2006/relationships/notesSlide" Target="../notesSlides/notesSlide15.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8.xml"/><Relationship Id="rId5" Type="http://schemas.openxmlformats.org/officeDocument/2006/relationships/tags" Target="../tags/tag82.xml"/><Relationship Id="rId4" Type="http://schemas.openxmlformats.org/officeDocument/2006/relationships/tags" Target="../tags/tag81.xml"/><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58.png"/><Relationship Id="rId5" Type="http://schemas.openxmlformats.org/officeDocument/2006/relationships/tags" Target="../tags/tag87.xml"/><Relationship Id="rId10" Type="http://schemas.openxmlformats.org/officeDocument/2006/relationships/image" Target="../media/image18.png"/><Relationship Id="rId4" Type="http://schemas.openxmlformats.org/officeDocument/2006/relationships/tags" Target="../tags/tag86.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60.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59.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58.png"/><Relationship Id="rId5" Type="http://schemas.openxmlformats.org/officeDocument/2006/relationships/tags" Target="../tags/tag94.xml"/><Relationship Id="rId10" Type="http://schemas.openxmlformats.org/officeDocument/2006/relationships/image" Target="../media/image18.png"/><Relationship Id="rId4" Type="http://schemas.openxmlformats.org/officeDocument/2006/relationships/tags" Target="../tags/tag93.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99.xml"/><Relationship Id="rId7" Type="http://schemas.openxmlformats.org/officeDocument/2006/relationships/image" Target="../media/image59.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8.png"/><Relationship Id="rId11" Type="http://schemas.openxmlformats.org/officeDocument/2006/relationships/image" Target="../media/image64.png"/><Relationship Id="rId5" Type="http://schemas.openxmlformats.org/officeDocument/2006/relationships/notesSlide" Target="../notesSlides/notesSlide18.xml"/><Relationship Id="rId10" Type="http://schemas.openxmlformats.org/officeDocument/2006/relationships/image" Target="../media/image63.png"/><Relationship Id="rId4" Type="http://schemas.openxmlformats.org/officeDocument/2006/relationships/slideLayout" Target="../slideLayouts/slideLayout8.xml"/><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notesSlide" Target="../notesSlides/notesSlide19.xml"/><Relationship Id="rId18" Type="http://schemas.openxmlformats.org/officeDocument/2006/relationships/image" Target="../media/image61.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slideLayout" Target="../slideLayouts/slideLayout8.xml"/><Relationship Id="rId17" Type="http://schemas.openxmlformats.org/officeDocument/2006/relationships/image" Target="../media/image62.png"/><Relationship Id="rId2" Type="http://schemas.openxmlformats.org/officeDocument/2006/relationships/tags" Target="../tags/tag101.xml"/><Relationship Id="rId16" Type="http://schemas.openxmlformats.org/officeDocument/2006/relationships/image" Target="../media/image58.png"/><Relationship Id="rId20" Type="http://schemas.openxmlformats.org/officeDocument/2006/relationships/image" Target="../media/image63.png"/><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5" Type="http://schemas.openxmlformats.org/officeDocument/2006/relationships/image" Target="../media/image59.png"/><Relationship Id="rId10" Type="http://schemas.openxmlformats.org/officeDocument/2006/relationships/tags" Target="../tags/tag109.xml"/><Relationship Id="rId19" Type="http://schemas.openxmlformats.org/officeDocument/2006/relationships/image" Target="../media/image65.png"/><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jpeg"/><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59.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18.png"/><Relationship Id="rId2" Type="http://schemas.openxmlformats.org/officeDocument/2006/relationships/tags" Target="../tags/tag112.xml"/><Relationship Id="rId16" Type="http://schemas.openxmlformats.org/officeDocument/2006/relationships/image" Target="../media/image66.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notesSlide" Target="../notesSlides/notesSlide20.xml"/><Relationship Id="rId5" Type="http://schemas.openxmlformats.org/officeDocument/2006/relationships/tags" Target="../tags/tag115.xml"/><Relationship Id="rId15" Type="http://schemas.openxmlformats.org/officeDocument/2006/relationships/image" Target="../media/image61.png"/><Relationship Id="rId10" Type="http://schemas.openxmlformats.org/officeDocument/2006/relationships/slideLayout" Target="../slideLayouts/slideLayout8.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67.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8.png"/><Relationship Id="rId5" Type="http://schemas.openxmlformats.org/officeDocument/2006/relationships/notesSlide" Target="../notesSlides/notesSlide21.xml"/><Relationship Id="rId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image" Target="../media/image68.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8.png"/><Relationship Id="rId5" Type="http://schemas.openxmlformats.org/officeDocument/2006/relationships/notesSlide" Target="../notesSlides/notesSlide22.xml"/><Relationship Id="rId4"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image" Target="../media/image72.png"/><Relationship Id="rId3" Type="http://schemas.openxmlformats.org/officeDocument/2006/relationships/tags" Target="../tags/tag128.xml"/><Relationship Id="rId7" Type="http://schemas.openxmlformats.org/officeDocument/2006/relationships/slideLayout" Target="../slideLayouts/slideLayout8.xml"/><Relationship Id="rId12" Type="http://schemas.openxmlformats.org/officeDocument/2006/relationships/image" Target="../media/image71.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70.png"/><Relationship Id="rId5" Type="http://schemas.openxmlformats.org/officeDocument/2006/relationships/tags" Target="../tags/tag130.xml"/><Relationship Id="rId10" Type="http://schemas.openxmlformats.org/officeDocument/2006/relationships/image" Target="../media/image69.png"/><Relationship Id="rId4" Type="http://schemas.openxmlformats.org/officeDocument/2006/relationships/tags" Target="../tags/tag129.xml"/><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73.jpeg"/><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image" Target="../media/image75.png"/><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74.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image" Target="../media/image18.png"/><Relationship Id="rId5" Type="http://schemas.openxmlformats.org/officeDocument/2006/relationships/tags" Target="../tags/tag139.xml"/><Relationship Id="rId10" Type="http://schemas.openxmlformats.org/officeDocument/2006/relationships/notesSlide" Target="../notesSlides/notesSlide25.xml"/><Relationship Id="rId4" Type="http://schemas.openxmlformats.org/officeDocument/2006/relationships/tags" Target="../tags/tag138.xml"/><Relationship Id="rId9" Type="http://schemas.openxmlformats.org/officeDocument/2006/relationships/slideLayout" Target="../slideLayouts/slideLayout8.xml"/><Relationship Id="rId1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45.xml"/><Relationship Id="rId7" Type="http://schemas.openxmlformats.org/officeDocument/2006/relationships/slideLayout" Target="../slideLayouts/slideLayout8.xml"/><Relationship Id="rId12" Type="http://schemas.openxmlformats.org/officeDocument/2006/relationships/image" Target="../media/image79.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78.png"/><Relationship Id="rId5" Type="http://schemas.openxmlformats.org/officeDocument/2006/relationships/tags" Target="../tags/tag147.xml"/><Relationship Id="rId10" Type="http://schemas.openxmlformats.org/officeDocument/2006/relationships/image" Target="../media/image77.png"/><Relationship Id="rId4" Type="http://schemas.openxmlformats.org/officeDocument/2006/relationships/tags" Target="../tags/tag146.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80.jpeg"/><Relationship Id="rId5" Type="http://schemas.openxmlformats.org/officeDocument/2006/relationships/notesSlide" Target="../notesSlides/notesSlide27.xml"/><Relationship Id="rId4"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notesSlide" Target="../notesSlides/notesSlide28.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slideLayout" Target="../slideLayouts/slideLayout8.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image" Target="../media/image81.png"/><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65.xml"/><Relationship Id="rId7" Type="http://schemas.openxmlformats.org/officeDocument/2006/relationships/slideLayout" Target="../slideLayouts/slideLayout8.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10" Type="http://schemas.openxmlformats.org/officeDocument/2006/relationships/image" Target="../media/image81.png"/><Relationship Id="rId4" Type="http://schemas.openxmlformats.org/officeDocument/2006/relationships/tags" Target="../tags/tag166.xm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image" Target="../media/image81.png"/><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image" Target="../media/image18.png"/><Relationship Id="rId2" Type="http://schemas.openxmlformats.org/officeDocument/2006/relationships/tags" Target="../tags/tag170.xml"/><Relationship Id="rId16" Type="http://schemas.openxmlformats.org/officeDocument/2006/relationships/notesSlide" Target="../notesSlides/notesSlide3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8.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31.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82.jpeg"/><Relationship Id="rId5" Type="http://schemas.openxmlformats.org/officeDocument/2006/relationships/notesSlide" Target="../notesSlides/notesSlide31.xm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188.xml"/><Relationship Id="rId7" Type="http://schemas.openxmlformats.org/officeDocument/2006/relationships/image" Target="../media/image83.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notesSlide" Target="../notesSlides/notesSlide32.xml"/><Relationship Id="rId5" Type="http://schemas.openxmlformats.org/officeDocument/2006/relationships/slideLayout" Target="../slideLayouts/slideLayout5.xml"/><Relationship Id="rId4" Type="http://schemas.openxmlformats.org/officeDocument/2006/relationships/tags" Target="../tags/tag189.xml"/></Relationships>
</file>

<file path=ppt/slides/_rels/slide33.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85.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84.png"/><Relationship Id="rId5" Type="http://schemas.openxmlformats.org/officeDocument/2006/relationships/notesSlide" Target="../notesSlides/notesSlide33.xml"/><Relationship Id="rId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6.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8.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notesSlide" Target="../notesSlides/notesSlide5.xml"/><Relationship Id="rId4"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19.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8.png"/><Relationship Id="rId2" Type="http://schemas.openxmlformats.org/officeDocument/2006/relationships/tags" Target="../tags/tag18.xml"/><Relationship Id="rId16" Type="http://schemas.openxmlformats.org/officeDocument/2006/relationships/image" Target="../media/image22.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6.xml"/><Relationship Id="rId5" Type="http://schemas.openxmlformats.org/officeDocument/2006/relationships/tags" Target="../tags/tag21.xml"/><Relationship Id="rId15" Type="http://schemas.openxmlformats.org/officeDocument/2006/relationships/image" Target="../media/image21.png"/><Relationship Id="rId10" Type="http://schemas.openxmlformats.org/officeDocument/2006/relationships/slideLayout" Target="../slideLayouts/slideLayout8.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8.xml"/><Relationship Id="rId7" Type="http://schemas.openxmlformats.org/officeDocument/2006/relationships/image" Target="../media/image2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7.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notesSlide" Target="../notesSlides/notesSlide8.xml"/><Relationship Id="rId26" Type="http://schemas.openxmlformats.org/officeDocument/2006/relationships/image" Target="../media/image33.png"/><Relationship Id="rId3" Type="http://schemas.openxmlformats.org/officeDocument/2006/relationships/tags" Target="../tags/tag30.xml"/><Relationship Id="rId21" Type="http://schemas.openxmlformats.org/officeDocument/2006/relationships/image" Target="../media/image28.png"/><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slideLayout" Target="../slideLayouts/slideLayout8.xml"/><Relationship Id="rId25" Type="http://schemas.openxmlformats.org/officeDocument/2006/relationships/image" Target="../media/image32.png"/><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image" Target="../media/image31.png"/><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tags" Target="../tags/tag37.xml"/><Relationship Id="rId19" Type="http://schemas.openxmlformats.org/officeDocument/2006/relationships/image" Target="../media/image18.png"/><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46.xml"/><Relationship Id="rId7" Type="http://schemas.openxmlformats.org/officeDocument/2006/relationships/image" Target="../media/image18.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9.xml"/><Relationship Id="rId5" Type="http://schemas.openxmlformats.org/officeDocument/2006/relationships/slideLayout" Target="../slideLayouts/slideLayout8.xml"/><Relationship Id="rId10" Type="http://schemas.openxmlformats.org/officeDocument/2006/relationships/image" Target="../media/image40.png"/><Relationship Id="rId4" Type="http://schemas.openxmlformats.org/officeDocument/2006/relationships/tags" Target="../tags/tag47.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817045" y="1742260"/>
            <a:ext cx="1497079" cy="1295400"/>
          </a:xfrm>
          <a:prstGeom prst="rect">
            <a:avLst/>
          </a:prstGeom>
        </p:spPr>
      </p:pic>
      <p:sp>
        <p:nvSpPr>
          <p:cNvPr id="9" name="Text Placeholder 3"/>
          <p:cNvSpPr>
            <a:spLocks noGrp="1"/>
          </p:cNvSpPr>
          <p:nvPr>
            <p:ph type="body" sz="quarter" idx="11"/>
            <p:custDataLst>
              <p:tags r:id="rId2"/>
            </p:custDataLst>
          </p:nvPr>
        </p:nvSpPr>
        <p:spPr>
          <a:xfrm>
            <a:off x="2512219" y="5408142"/>
            <a:ext cx="4119562" cy="358775"/>
          </a:xfrm>
        </p:spPr>
        <p:txBody>
          <a:bodyPr/>
          <a:lstStyle/>
          <a:p>
            <a:pPr algn="ctr"/>
            <a:r>
              <a:rPr lang="fr-CA"/>
              <a:t>AUDF1002</a:t>
            </a:r>
            <a:endParaRPr lang="fr-CA" dirty="0"/>
          </a:p>
        </p:txBody>
      </p:sp>
      <p:sp>
        <p:nvSpPr>
          <p:cNvPr id="2" name="Text Placeholder 1"/>
          <p:cNvSpPr>
            <a:spLocks noGrp="1"/>
          </p:cNvSpPr>
          <p:nvPr>
            <p:ph type="body" sz="quarter" idx="10"/>
            <p:custDataLst>
              <p:tags r:id="rId3"/>
            </p:custDataLst>
          </p:nvPr>
        </p:nvSpPr>
        <p:spPr>
          <a:xfrm>
            <a:off x="1002535" y="2365823"/>
            <a:ext cx="7205031" cy="1611086"/>
          </a:xfrm>
        </p:spPr>
        <p:txBody>
          <a:bodyPr>
            <a:normAutofit/>
          </a:bodyPr>
          <a:lstStyle/>
          <a:p>
            <a:pPr algn="ctr"/>
            <a:r>
              <a:rPr lang="fr-CA" sz="6000" b="1" dirty="0">
                <a:solidFill>
                  <a:srgbClr val="004B87"/>
                </a:solidFill>
              </a:rPr>
              <a:t>Législation anti-pourriel </a:t>
            </a:r>
            <a:r>
              <a:rPr lang="fr-CA" sz="6000" b="1" dirty="0" smtClean="0">
                <a:solidFill>
                  <a:srgbClr val="004B87"/>
                </a:solidFill>
              </a:rPr>
              <a:t>canadienne</a:t>
            </a:r>
            <a:endParaRPr lang="fr-CA" sz="6000" b="1" dirty="0">
              <a:solidFill>
                <a:srgbClr val="FF0000"/>
              </a:solidFill>
            </a:endParaRPr>
          </a:p>
        </p:txBody>
      </p:sp>
    </p:spTree>
    <p:extLst>
      <p:ext uri="{BB962C8B-B14F-4D97-AF65-F5344CB8AC3E}">
        <p14:creationId xmlns:p14="http://schemas.microsoft.com/office/powerpoint/2010/main" val="1915477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ealthprofessional.ca/files/image/optin111.jpg"/>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r="634"/>
          <a:stretch/>
        </p:blipFill>
        <p:spPr bwMode="auto">
          <a:xfrm>
            <a:off x="-41573" y="-96976"/>
            <a:ext cx="9185573" cy="61627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custDataLst>
              <p:tags r:id="rId2"/>
            </p:custDataLst>
          </p:nvPr>
        </p:nvSpPr>
        <p:spPr>
          <a:xfrm>
            <a:off x="-41565" y="-96976"/>
            <a:ext cx="9185565" cy="6162771"/>
          </a:xfrm>
          <a:prstGeom prst="rect">
            <a:avLst/>
          </a:prstGeom>
          <a:gradFill>
            <a:gsLst>
              <a:gs pos="0">
                <a:schemeClr val="bg1"/>
              </a:gs>
              <a:gs pos="39000">
                <a:schemeClr val="accent1">
                  <a:tint val="50000"/>
                  <a:shade val="100000"/>
                  <a:satMod val="350000"/>
                  <a:alpha val="0"/>
                </a:schemeClr>
              </a:gs>
            </a:gsLst>
            <a:lin ang="4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itle 1"/>
          <p:cNvSpPr txBox="1">
            <a:spLocks/>
          </p:cNvSpPr>
          <p:nvPr>
            <p:custDataLst>
              <p:tags r:id="rId3"/>
            </p:custDataLst>
          </p:nvPr>
        </p:nvSpPr>
        <p:spPr>
          <a:xfrm>
            <a:off x="13855" y="-27710"/>
            <a:ext cx="7277282"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400" b="1" dirty="0">
                <a:latin typeface="+mn-lt"/>
              </a:rPr>
              <a:t>Législation anti-pourriel canadienne</a:t>
            </a:r>
            <a:r>
              <a:rPr lang="fr-CA" sz="3400" dirty="0"/>
              <a:t>  </a:t>
            </a:r>
            <a:r>
              <a:rPr lang="fr-CA" sz="3400" dirty="0">
                <a:latin typeface="+mn-lt"/>
              </a:rPr>
              <a:t>Consentement</a:t>
            </a:r>
            <a:r>
              <a:rPr lang="fr-CA" sz="3400" dirty="0"/>
              <a:t> </a:t>
            </a:r>
            <a:endParaRPr lang="fr-CA" sz="3400" b="1" dirty="0">
              <a:latin typeface="+mn-lt"/>
              <a:cs typeface="Arial"/>
            </a:endParaRPr>
          </a:p>
        </p:txBody>
      </p:sp>
    </p:spTree>
    <p:extLst>
      <p:ext uri="{BB962C8B-B14F-4D97-AF65-F5344CB8AC3E}">
        <p14:creationId xmlns:p14="http://schemas.microsoft.com/office/powerpoint/2010/main" val="2515514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800" b="1" dirty="0">
                  <a:solidFill>
                    <a:schemeClr val="tx1"/>
                  </a:solidFill>
                </a:rPr>
                <a:t>Législation anti-pourriel canadienne</a:t>
              </a:r>
              <a:r>
                <a:rPr lang="fr-CA" sz="2800" dirty="0"/>
                <a:t> </a:t>
              </a:r>
              <a:r>
                <a:rPr lang="fr-CA" sz="2800" dirty="0">
                  <a:solidFill>
                    <a:schemeClr val="tx1"/>
                  </a:solidFill>
                </a:rPr>
                <a:t>| </a:t>
              </a:r>
            </a:p>
            <a:p>
              <a:r>
                <a:rPr lang="fr-CA" sz="2800" dirty="0">
                  <a:solidFill>
                    <a:schemeClr val="tx1"/>
                  </a:solidFill>
                </a:rPr>
                <a:t>Consentement explicite (Référence absolue)</a:t>
              </a:r>
            </a:p>
          </p:txBody>
        </p:sp>
        <p:pic>
          <p:nvPicPr>
            <p:cNvPr id="7" name="Picture 2" descr="http://www.webojobs.com/images/1392740877_messag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2"/>
            </p:custDataLst>
          </p:nvPr>
        </p:nvSpPr>
        <p:spPr>
          <a:xfrm>
            <a:off x="165385" y="1260756"/>
            <a:ext cx="3852434" cy="3416320"/>
          </a:xfrm>
          <a:prstGeom prst="rect">
            <a:avLst/>
          </a:prstGeom>
          <a:noFill/>
        </p:spPr>
        <p:txBody>
          <a:bodyPr wrap="square" rtlCol="0">
            <a:spAutoFit/>
          </a:bodyPr>
          <a:lstStyle/>
          <a:p>
            <a:pPr marL="285750" indent="-285750">
              <a:buFont typeface="Arial" panose="020B0604020202020204" pitchFamily="34" charset="0"/>
              <a:buChar char="•"/>
            </a:pPr>
            <a:r>
              <a:rPr lang="fr-CA" b="1" dirty="0"/>
              <a:t>Oral</a:t>
            </a:r>
          </a:p>
          <a:p>
            <a:pPr marL="742950" lvl="1" indent="-285750">
              <a:buFont typeface="Arial" panose="020B0604020202020204" pitchFamily="34" charset="0"/>
              <a:buChar char="•"/>
            </a:pPr>
            <a:r>
              <a:rPr lang="fr-CA" dirty="0"/>
              <a:t>Centre d’appel</a:t>
            </a:r>
          </a:p>
          <a:p>
            <a:pPr marL="742950" lvl="1" indent="-285750">
              <a:buFont typeface="Arial" panose="020B0604020202020204" pitchFamily="34" charset="0"/>
              <a:buChar char="•"/>
            </a:pPr>
            <a:r>
              <a:rPr lang="fr-CA" dirty="0"/>
              <a:t>Point de vente</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dirty="0"/>
              <a:t>Écrit</a:t>
            </a:r>
          </a:p>
          <a:p>
            <a:pPr marL="742950" lvl="1" indent="-285750">
              <a:buFont typeface="Arial" panose="020B0604020202020204" pitchFamily="34" charset="0"/>
              <a:buChar char="•"/>
            </a:pPr>
            <a:r>
              <a:rPr lang="fr-CA" dirty="0"/>
              <a:t>Formulaire Web / centre de préférence</a:t>
            </a:r>
          </a:p>
          <a:p>
            <a:pPr marL="742950" lvl="1" indent="-285750">
              <a:buFont typeface="Arial" panose="020B0604020202020204" pitchFamily="34" charset="0"/>
              <a:buChar char="•"/>
            </a:pPr>
            <a:r>
              <a:rPr lang="fr-CA" dirty="0"/>
              <a:t>Formulaire d’abonnement</a:t>
            </a:r>
          </a:p>
          <a:p>
            <a:pPr marL="742950" lvl="1" indent="-285750">
              <a:buFont typeface="Arial" panose="020B0604020202020204" pitchFamily="34" charset="0"/>
              <a:buChar char="•"/>
            </a:pPr>
            <a:r>
              <a:rPr lang="fr-CA" dirty="0"/>
              <a:t>Point de vente</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dirty="0"/>
              <a:t>Le plus important</a:t>
            </a:r>
            <a:r>
              <a:rPr lang="fr-CA" dirty="0"/>
              <a:t> - n’expire pas, sauf retiré par le destinataire</a:t>
            </a:r>
            <a:endParaRPr lang="fr-CA" b="1" dirty="0">
              <a:cs typeface="Arial"/>
            </a:endParaRPr>
          </a:p>
          <a:p>
            <a:endParaRPr lang="fr-CA" dirty="0"/>
          </a:p>
        </p:txBody>
      </p:sp>
      <p:cxnSp>
        <p:nvCxnSpPr>
          <p:cNvPr id="9" name="Straight Connector 8"/>
          <p:cNvCxnSpPr/>
          <p:nvPr>
            <p:custDataLst>
              <p:tags r:id="rId3"/>
            </p:custDataLst>
          </p:nvPr>
        </p:nvCxnSpPr>
        <p:spPr>
          <a:xfrm>
            <a:off x="4170241" y="1191494"/>
            <a:ext cx="0" cy="4031670"/>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p:custDataLst>
              <p:tags r:id="rId4"/>
            </p:custDataLst>
          </p:nvPr>
        </p:nvGrpSpPr>
        <p:grpSpPr>
          <a:xfrm>
            <a:off x="5148072" y="1417371"/>
            <a:ext cx="1384344" cy="1088445"/>
            <a:chOff x="8496872" y="2185757"/>
            <a:chExt cx="2362200" cy="1857288"/>
          </a:xfrm>
        </p:grpSpPr>
        <p:pic>
          <p:nvPicPr>
            <p:cNvPr id="22" name="Picture 21"/>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52166" y="2185757"/>
              <a:ext cx="1166822" cy="1235283"/>
            </a:xfrm>
            <a:prstGeom prst="rect">
              <a:avLst/>
            </a:prstGeom>
          </p:spPr>
        </p:pic>
        <p:sp>
          <p:nvSpPr>
            <p:cNvPr id="23" name="TextBox 22"/>
            <p:cNvSpPr txBox="1"/>
            <p:nvPr/>
          </p:nvSpPr>
          <p:spPr>
            <a:xfrm>
              <a:off x="8496872" y="3465347"/>
              <a:ext cx="2362200" cy="577698"/>
            </a:xfrm>
            <a:prstGeom prst="rect">
              <a:avLst/>
            </a:prstGeom>
            <a:noFill/>
          </p:spPr>
          <p:txBody>
            <a:bodyPr wrap="square" rtlCol="0">
              <a:spAutoFit/>
            </a:bodyPr>
            <a:lstStyle/>
            <a:p>
              <a:pPr algn="ctr"/>
              <a:r>
                <a:rPr lang="fr-CA" sz="1600" dirty="0"/>
                <a:t>Centre d’appel</a:t>
              </a:r>
            </a:p>
          </p:txBody>
        </p:sp>
      </p:grpSp>
      <p:grpSp>
        <p:nvGrpSpPr>
          <p:cNvPr id="24" name="Group 23"/>
          <p:cNvGrpSpPr/>
          <p:nvPr>
            <p:custDataLst>
              <p:tags r:id="rId5"/>
            </p:custDataLst>
          </p:nvPr>
        </p:nvGrpSpPr>
        <p:grpSpPr>
          <a:xfrm>
            <a:off x="6882598" y="1377538"/>
            <a:ext cx="1384343" cy="1128278"/>
            <a:chOff x="11158185" y="2117787"/>
            <a:chExt cx="2362200" cy="1925258"/>
          </a:xfrm>
        </p:grpSpPr>
        <p:pic>
          <p:nvPicPr>
            <p:cNvPr id="25" name="Picture 24"/>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72791" y="2117787"/>
              <a:ext cx="1332989" cy="1411200"/>
            </a:xfrm>
            <a:prstGeom prst="rect">
              <a:avLst/>
            </a:prstGeom>
          </p:spPr>
        </p:pic>
        <p:sp>
          <p:nvSpPr>
            <p:cNvPr id="26" name="TextBox 25"/>
            <p:cNvSpPr txBox="1"/>
            <p:nvPr/>
          </p:nvSpPr>
          <p:spPr>
            <a:xfrm>
              <a:off x="11158185" y="3465347"/>
              <a:ext cx="2362200" cy="577698"/>
            </a:xfrm>
            <a:prstGeom prst="rect">
              <a:avLst/>
            </a:prstGeom>
            <a:noFill/>
          </p:spPr>
          <p:txBody>
            <a:bodyPr wrap="square" rtlCol="0">
              <a:spAutoFit/>
            </a:bodyPr>
            <a:lstStyle/>
            <a:p>
              <a:pPr algn="ctr"/>
              <a:r>
                <a:rPr lang="fr-CA" sz="1600" dirty="0"/>
                <a:t>Point de vente</a:t>
              </a:r>
            </a:p>
          </p:txBody>
        </p:sp>
      </p:grpSp>
      <p:grpSp>
        <p:nvGrpSpPr>
          <p:cNvPr id="27" name="Group 26"/>
          <p:cNvGrpSpPr/>
          <p:nvPr>
            <p:custDataLst>
              <p:tags r:id="rId6"/>
            </p:custDataLst>
          </p:nvPr>
        </p:nvGrpSpPr>
        <p:grpSpPr>
          <a:xfrm>
            <a:off x="5229012" y="2836814"/>
            <a:ext cx="1222464" cy="1019728"/>
            <a:chOff x="5686425" y="4492066"/>
            <a:chExt cx="2085975" cy="1740032"/>
          </a:xfrm>
        </p:grpSpPr>
        <p:pic>
          <p:nvPicPr>
            <p:cNvPr id="28" name="Picture 27"/>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46230" y="4492066"/>
              <a:ext cx="1166365" cy="1234800"/>
            </a:xfrm>
            <a:prstGeom prst="rect">
              <a:avLst/>
            </a:prstGeom>
          </p:spPr>
        </p:pic>
        <p:sp>
          <p:nvSpPr>
            <p:cNvPr id="29" name="TextBox 28"/>
            <p:cNvSpPr txBox="1"/>
            <p:nvPr/>
          </p:nvSpPr>
          <p:spPr>
            <a:xfrm>
              <a:off x="5686425" y="5654400"/>
              <a:ext cx="2085975" cy="577698"/>
            </a:xfrm>
            <a:prstGeom prst="rect">
              <a:avLst/>
            </a:prstGeom>
            <a:noFill/>
          </p:spPr>
          <p:txBody>
            <a:bodyPr wrap="square" rtlCol="0">
              <a:spAutoFit/>
            </a:bodyPr>
            <a:lstStyle/>
            <a:p>
              <a:pPr algn="ctr"/>
              <a:r>
                <a:rPr lang="fr-CA" sz="1600" dirty="0"/>
                <a:t>Formulaire Web</a:t>
              </a:r>
            </a:p>
          </p:txBody>
        </p:sp>
      </p:grpSp>
      <p:grpSp>
        <p:nvGrpSpPr>
          <p:cNvPr id="30" name="Group 29"/>
          <p:cNvGrpSpPr/>
          <p:nvPr>
            <p:custDataLst>
              <p:tags r:id="rId7"/>
            </p:custDataLst>
          </p:nvPr>
        </p:nvGrpSpPr>
        <p:grpSpPr>
          <a:xfrm>
            <a:off x="5969707" y="4035362"/>
            <a:ext cx="1537998" cy="1390880"/>
            <a:chOff x="7186612" y="4503439"/>
            <a:chExt cx="2085975" cy="2134018"/>
          </a:xfrm>
        </p:grpSpPr>
        <p:pic>
          <p:nvPicPr>
            <p:cNvPr id="31" name="Picture 30"/>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20000" y="4503439"/>
              <a:ext cx="1166365" cy="1234799"/>
            </a:xfrm>
            <a:prstGeom prst="rect">
              <a:avLst/>
            </a:prstGeom>
          </p:spPr>
        </p:pic>
        <p:sp>
          <p:nvSpPr>
            <p:cNvPr id="32" name="TextBox 31"/>
            <p:cNvSpPr txBox="1"/>
            <p:nvPr/>
          </p:nvSpPr>
          <p:spPr>
            <a:xfrm>
              <a:off x="7186612" y="5639615"/>
              <a:ext cx="2085975" cy="997842"/>
            </a:xfrm>
            <a:prstGeom prst="rect">
              <a:avLst/>
            </a:prstGeom>
            <a:noFill/>
          </p:spPr>
          <p:txBody>
            <a:bodyPr wrap="square" rtlCol="0">
              <a:spAutoFit/>
            </a:bodyPr>
            <a:lstStyle/>
            <a:p>
              <a:pPr algn="ctr"/>
              <a:r>
                <a:rPr lang="fr-CA" sz="1600" dirty="0"/>
                <a:t>Formulaire d’abonnement</a:t>
              </a:r>
            </a:p>
          </p:txBody>
        </p:sp>
      </p:grpSp>
      <p:grpSp>
        <p:nvGrpSpPr>
          <p:cNvPr id="33" name="Group 32"/>
          <p:cNvGrpSpPr/>
          <p:nvPr>
            <p:custDataLst>
              <p:tags r:id="rId8"/>
            </p:custDataLst>
          </p:nvPr>
        </p:nvGrpSpPr>
        <p:grpSpPr>
          <a:xfrm>
            <a:off x="6882598" y="2760257"/>
            <a:ext cx="1384343" cy="1096285"/>
            <a:chOff x="11158185" y="2172379"/>
            <a:chExt cx="2362200" cy="1870666"/>
          </a:xfrm>
        </p:grpSpPr>
        <p:pic>
          <p:nvPicPr>
            <p:cNvPr id="34" name="Picture 33"/>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672791" y="2172379"/>
              <a:ext cx="1332989" cy="1411200"/>
            </a:xfrm>
            <a:prstGeom prst="rect">
              <a:avLst/>
            </a:prstGeom>
          </p:spPr>
        </p:pic>
        <p:sp>
          <p:nvSpPr>
            <p:cNvPr id="35" name="TextBox 34"/>
            <p:cNvSpPr txBox="1"/>
            <p:nvPr/>
          </p:nvSpPr>
          <p:spPr>
            <a:xfrm>
              <a:off x="11158185" y="3465347"/>
              <a:ext cx="2362200" cy="577698"/>
            </a:xfrm>
            <a:prstGeom prst="rect">
              <a:avLst/>
            </a:prstGeom>
            <a:noFill/>
          </p:spPr>
          <p:txBody>
            <a:bodyPr wrap="square" rtlCol="0">
              <a:spAutoFit/>
            </a:bodyPr>
            <a:lstStyle/>
            <a:p>
              <a:pPr algn="ctr"/>
              <a:r>
                <a:rPr lang="fr-CA" sz="1600" dirty="0"/>
                <a:t>Point de vente</a:t>
              </a:r>
            </a:p>
          </p:txBody>
        </p:sp>
      </p:grpSp>
    </p:spTree>
    <p:extLst>
      <p:ext uri="{BB962C8B-B14F-4D97-AF65-F5344CB8AC3E}">
        <p14:creationId xmlns:p14="http://schemas.microsoft.com/office/powerpoint/2010/main" val="2818283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8" y="974248"/>
            <a:ext cx="8447087" cy="2891158"/>
          </a:xfrm>
        </p:spPr>
        <p:txBody>
          <a:bodyPr>
            <a:normAutofit fontScale="85000" lnSpcReduction="10000"/>
          </a:bodyPr>
          <a:lstStyle/>
          <a:p>
            <a:pPr marL="285750" indent="-285750">
              <a:lnSpc>
                <a:spcPct val="114000"/>
              </a:lnSpc>
              <a:buFont typeface="Arial" panose="020B0604020202020204" pitchFamily="34" charset="0"/>
              <a:buChar char="•"/>
            </a:pPr>
            <a:r>
              <a:rPr lang="fr-CA" sz="1800" dirty="0"/>
              <a:t>L’objectif doit être </a:t>
            </a:r>
            <a:r>
              <a:rPr lang="fr-CA" sz="1800" b="1" dirty="0"/>
              <a:t>clairement expliqué </a:t>
            </a:r>
            <a:r>
              <a:rPr lang="fr-CA" sz="1800" dirty="0"/>
              <a:t>sans avoir recours aux euphémismes</a:t>
            </a:r>
          </a:p>
          <a:p>
            <a:pPr marL="285750" indent="-285750">
              <a:lnSpc>
                <a:spcPct val="114000"/>
              </a:lnSpc>
              <a:buFont typeface="Arial" panose="020B0604020202020204" pitchFamily="34" charset="0"/>
              <a:buChar char="•"/>
            </a:pPr>
            <a:r>
              <a:rPr lang="fr-CA" sz="1800" b="1" dirty="0"/>
              <a:t>Les demandes </a:t>
            </a:r>
            <a:r>
              <a:rPr lang="fr-CA" sz="1800" dirty="0"/>
              <a:t>de consentement doivent suivre les </a:t>
            </a:r>
            <a:r>
              <a:rPr lang="fr-CA" sz="1800" b="1" dirty="0"/>
              <a:t>règles de contenu</a:t>
            </a:r>
            <a:r>
              <a:rPr lang="fr-CA" dirty="0"/>
              <a:t> </a:t>
            </a:r>
            <a:r>
              <a:rPr lang="fr-CA" sz="1800" dirty="0"/>
              <a:t>établies dans les règlements d’IC</a:t>
            </a:r>
          </a:p>
          <a:p>
            <a:pPr marL="285750" indent="-285750">
              <a:lnSpc>
                <a:spcPct val="114000"/>
              </a:lnSpc>
              <a:buFont typeface="Arial" panose="020B0604020202020204" pitchFamily="34" charset="0"/>
              <a:buChar char="•"/>
            </a:pPr>
            <a:r>
              <a:rPr lang="fr-CA" sz="1800" dirty="0"/>
              <a:t>Les MEC peuvent être envoyés seulement à des </a:t>
            </a:r>
            <a:r>
              <a:rPr lang="fr-CA" sz="1800" b="1" dirty="0"/>
              <a:t>fins</a:t>
            </a:r>
            <a:r>
              <a:rPr lang="fr-CA" dirty="0"/>
              <a:t> </a:t>
            </a:r>
            <a:r>
              <a:rPr lang="fr-CA" sz="1800" b="1" dirty="0"/>
              <a:t>expliquées</a:t>
            </a:r>
            <a:r>
              <a:rPr lang="fr-CA" sz="1800" dirty="0"/>
              <a:t> au destinataire consentant </a:t>
            </a:r>
          </a:p>
          <a:p>
            <a:pPr marL="285750" indent="-285750">
              <a:lnSpc>
                <a:spcPct val="114000"/>
              </a:lnSpc>
              <a:buFont typeface="Arial" panose="020B0604020202020204" pitchFamily="34" charset="0"/>
              <a:buChar char="•"/>
            </a:pPr>
            <a:r>
              <a:rPr lang="fr-CA" sz="1800" b="1" dirty="0"/>
              <a:t>Il est de la responsabilité des organisations de démontrer que le consentement a été accordé</a:t>
            </a:r>
          </a:p>
          <a:p>
            <a:pPr marL="285750" indent="-285750">
              <a:lnSpc>
                <a:spcPct val="114000"/>
              </a:lnSpc>
              <a:spcBef>
                <a:spcPts val="1075"/>
              </a:spcBef>
              <a:buFont typeface="Arial" panose="020B0604020202020204" pitchFamily="34" charset="0"/>
              <a:buChar char="•"/>
            </a:pPr>
            <a:r>
              <a:rPr lang="fr-CA" sz="1800" dirty="0"/>
              <a:t>Quand le consentement est </a:t>
            </a:r>
            <a:r>
              <a:rPr lang="fr-CA" sz="1800" b="1" dirty="0"/>
              <a:t>obtenu oralement</a:t>
            </a:r>
            <a:r>
              <a:rPr lang="fr-CA" sz="1800" dirty="0"/>
              <a:t>, ceci doit être prouvé, en incluant :</a:t>
            </a:r>
          </a:p>
          <a:p>
            <a:pPr lvl="1">
              <a:lnSpc>
                <a:spcPct val="114000"/>
              </a:lnSpc>
              <a:spcBef>
                <a:spcPts val="1075"/>
              </a:spcBef>
              <a:buFont typeface="Arial" panose="020B0604020202020204" pitchFamily="34" charset="0"/>
              <a:buChar char="•"/>
            </a:pPr>
            <a:r>
              <a:rPr lang="fr-CA" sz="1800" dirty="0"/>
              <a:t>Vérifié par un tiers indépendant, ou</a:t>
            </a:r>
          </a:p>
          <a:p>
            <a:pPr lvl="1">
              <a:lnSpc>
                <a:spcPct val="114000"/>
              </a:lnSpc>
              <a:spcBef>
                <a:spcPts val="1075"/>
              </a:spcBef>
              <a:buFont typeface="Arial" panose="020B0604020202020204" pitchFamily="34" charset="0"/>
              <a:buChar char="•"/>
            </a:pPr>
            <a:r>
              <a:rPr lang="fr-CA" sz="1800" dirty="0"/>
              <a:t>En conservant un enregistrement audio du consentement complet et n’ayant fait l’objet d’aucune modification</a:t>
            </a:r>
          </a:p>
          <a:p>
            <a:pPr marL="342900" indent="-342900">
              <a:lnSpc>
                <a:spcPct val="114000"/>
              </a:lnSpc>
              <a:buFont typeface="Arial" panose="020B0604020202020204" pitchFamily="34" charset="0"/>
              <a:buChar char="•"/>
            </a:pPr>
            <a:endParaRPr lang="fr-CA" dirty="0"/>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rmAutofit fontScale="85000" lnSpcReduction="2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a:t> </a:t>
              </a:r>
              <a:r>
                <a:rPr lang="fr-CA" sz="3600" dirty="0">
                  <a:solidFill>
                    <a:schemeClr val="tx1"/>
                  </a:solidFill>
                </a:rPr>
                <a:t>| Consentement explicite</a:t>
              </a:r>
            </a:p>
          </p:txBody>
        </p:sp>
        <p:pic>
          <p:nvPicPr>
            <p:cNvPr id="7" name="Picture 2" descr="http://www.webojobs.com/images/1392740877_messag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custDataLst>
              <p:tags r:id="rId3"/>
            </p:custDataLst>
          </p:nvPr>
        </p:nvGrpSpPr>
        <p:grpSpPr>
          <a:xfrm>
            <a:off x="5600885" y="4058598"/>
            <a:ext cx="1270980" cy="1499272"/>
            <a:chOff x="7903611" y="5808300"/>
            <a:chExt cx="2591592" cy="3057090"/>
          </a:xfrm>
        </p:grpSpPr>
        <p:pic>
          <p:nvPicPr>
            <p:cNvPr id="9"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9598" y="5808300"/>
              <a:ext cx="2048919" cy="2023200"/>
            </a:xfrm>
            <a:prstGeom prst="rect">
              <a:avLst/>
            </a:prstGeom>
          </p:spPr>
        </p:pic>
        <p:sp>
          <p:nvSpPr>
            <p:cNvPr id="10" name="TextBox 9"/>
            <p:cNvSpPr txBox="1"/>
            <p:nvPr/>
          </p:nvSpPr>
          <p:spPr>
            <a:xfrm>
              <a:off x="7903611" y="7798518"/>
              <a:ext cx="2591592" cy="1066872"/>
            </a:xfrm>
            <a:prstGeom prst="rect">
              <a:avLst/>
            </a:prstGeom>
            <a:noFill/>
          </p:spPr>
          <p:txBody>
            <a:bodyPr wrap="square" rtlCol="0">
              <a:spAutoFit/>
            </a:bodyPr>
            <a:lstStyle/>
            <a:p>
              <a:pPr algn="ctr"/>
              <a:r>
                <a:rPr lang="fr-CA" sz="1400" b="1" dirty="0"/>
                <a:t>Vérifié</a:t>
              </a:r>
              <a:r>
                <a:rPr lang="fr-CA" sz="1400" dirty="0"/>
                <a:t> par </a:t>
              </a:r>
              <a:r>
                <a:rPr lang="fr-CA" sz="1400" b="1" dirty="0"/>
                <a:t>tiers</a:t>
              </a:r>
              <a:r>
                <a:rPr lang="fr-CA" sz="1400" dirty="0"/>
                <a:t> indépendant</a:t>
              </a:r>
            </a:p>
          </p:txBody>
        </p:sp>
      </p:grpSp>
      <p:grpSp>
        <p:nvGrpSpPr>
          <p:cNvPr id="11" name="Group 10"/>
          <p:cNvGrpSpPr/>
          <p:nvPr>
            <p:custDataLst>
              <p:tags r:id="rId4"/>
            </p:custDataLst>
          </p:nvPr>
        </p:nvGrpSpPr>
        <p:grpSpPr>
          <a:xfrm>
            <a:off x="224448" y="4058598"/>
            <a:ext cx="1263216" cy="1706845"/>
            <a:chOff x="6183642" y="2057401"/>
            <a:chExt cx="2575761" cy="3480342"/>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47585" y="2057401"/>
              <a:ext cx="2047874" cy="2022169"/>
            </a:xfrm>
            <a:prstGeom prst="rect">
              <a:avLst/>
            </a:prstGeom>
          </p:spPr>
        </p:pic>
        <p:sp>
          <p:nvSpPr>
            <p:cNvPr id="13" name="TextBox 12"/>
            <p:cNvSpPr txBox="1"/>
            <p:nvPr/>
          </p:nvSpPr>
          <p:spPr>
            <a:xfrm>
              <a:off x="6183642" y="4031570"/>
              <a:ext cx="2575761" cy="1506173"/>
            </a:xfrm>
            <a:prstGeom prst="rect">
              <a:avLst/>
            </a:prstGeom>
            <a:noFill/>
          </p:spPr>
          <p:txBody>
            <a:bodyPr wrap="square" rtlCol="0">
              <a:spAutoFit/>
            </a:bodyPr>
            <a:lstStyle/>
            <a:p>
              <a:pPr algn="ctr"/>
              <a:r>
                <a:rPr lang="fr-CA" sz="1400" b="1" dirty="0"/>
                <a:t>L’objectif</a:t>
              </a:r>
              <a:r>
                <a:rPr lang="fr-CA" sz="1400" dirty="0"/>
                <a:t> est clairement </a:t>
              </a:r>
              <a:r>
                <a:rPr lang="fr-CA" sz="1400" b="1" dirty="0"/>
                <a:t>expliqué</a:t>
              </a:r>
            </a:p>
          </p:txBody>
        </p:sp>
      </p:grpSp>
      <p:grpSp>
        <p:nvGrpSpPr>
          <p:cNvPr id="14" name="Group 13"/>
          <p:cNvGrpSpPr/>
          <p:nvPr>
            <p:custDataLst>
              <p:tags r:id="rId5"/>
            </p:custDataLst>
          </p:nvPr>
        </p:nvGrpSpPr>
        <p:grpSpPr>
          <a:xfrm>
            <a:off x="3852970" y="4058598"/>
            <a:ext cx="1263216" cy="1922288"/>
            <a:chOff x="13604978" y="2057401"/>
            <a:chExt cx="2575761" cy="3919640"/>
          </a:xfrm>
        </p:grpSpPr>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868400" y="2057401"/>
              <a:ext cx="2048918" cy="2023200"/>
            </a:xfrm>
            <a:prstGeom prst="rect">
              <a:avLst/>
            </a:prstGeom>
          </p:spPr>
        </p:pic>
        <p:sp>
          <p:nvSpPr>
            <p:cNvPr id="16" name="TextBox 15"/>
            <p:cNvSpPr txBox="1"/>
            <p:nvPr/>
          </p:nvSpPr>
          <p:spPr>
            <a:xfrm>
              <a:off x="13604978" y="4031570"/>
              <a:ext cx="2575761" cy="1945471"/>
            </a:xfrm>
            <a:prstGeom prst="rect">
              <a:avLst/>
            </a:prstGeom>
            <a:noFill/>
          </p:spPr>
          <p:txBody>
            <a:bodyPr wrap="square" rtlCol="0">
              <a:spAutoFit/>
            </a:bodyPr>
            <a:lstStyle/>
            <a:p>
              <a:pPr algn="ctr"/>
              <a:r>
                <a:rPr lang="fr-CA" sz="1400" b="1" dirty="0"/>
                <a:t>Organisations</a:t>
              </a:r>
              <a:r>
                <a:rPr lang="fr-CA" sz="1400" dirty="0"/>
                <a:t> doivent </a:t>
              </a:r>
              <a:r>
                <a:rPr lang="fr-CA" sz="1400" b="1" dirty="0"/>
                <a:t>démontrer l’accord de</a:t>
              </a:r>
              <a:r>
                <a:rPr lang="fr-CA"/>
                <a:t> </a:t>
              </a:r>
              <a:r>
                <a:rPr lang="fr-CA" sz="1400" b="1" dirty="0"/>
                <a:t>consentement</a:t>
              </a:r>
            </a:p>
          </p:txBody>
        </p:sp>
      </p:grpSp>
      <p:grpSp>
        <p:nvGrpSpPr>
          <p:cNvPr id="17" name="Group 16"/>
          <p:cNvGrpSpPr/>
          <p:nvPr>
            <p:custDataLst>
              <p:tags r:id="rId6"/>
            </p:custDataLst>
          </p:nvPr>
        </p:nvGrpSpPr>
        <p:grpSpPr>
          <a:xfrm>
            <a:off x="1990923" y="4058598"/>
            <a:ext cx="1263216" cy="1706845"/>
            <a:chOff x="9715503" y="2057401"/>
            <a:chExt cx="2575761" cy="3480342"/>
          </a:xfrm>
        </p:grpSpPr>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79446" y="2057401"/>
              <a:ext cx="2047874" cy="2022169"/>
            </a:xfrm>
            <a:prstGeom prst="rect">
              <a:avLst/>
            </a:prstGeom>
          </p:spPr>
        </p:pic>
        <p:sp>
          <p:nvSpPr>
            <p:cNvPr id="19" name="TextBox 18"/>
            <p:cNvSpPr txBox="1"/>
            <p:nvPr/>
          </p:nvSpPr>
          <p:spPr>
            <a:xfrm>
              <a:off x="9715503" y="4031570"/>
              <a:ext cx="2575761" cy="1506173"/>
            </a:xfrm>
            <a:prstGeom prst="rect">
              <a:avLst/>
            </a:prstGeom>
            <a:noFill/>
          </p:spPr>
          <p:txBody>
            <a:bodyPr wrap="square" rtlCol="0">
              <a:spAutoFit/>
            </a:bodyPr>
            <a:lstStyle/>
            <a:p>
              <a:pPr algn="ctr"/>
              <a:r>
                <a:rPr lang="fr-CA" sz="1400" b="1" dirty="0"/>
                <a:t>Envoyé </a:t>
              </a:r>
              <a:r>
                <a:rPr lang="fr-CA" sz="1400" dirty="0"/>
                <a:t>à des</a:t>
              </a:r>
              <a:r>
                <a:rPr lang="fr-CA" sz="1400" b="1" dirty="0"/>
                <a:t> fins</a:t>
              </a:r>
            </a:p>
            <a:p>
              <a:pPr algn="ctr"/>
              <a:r>
                <a:rPr lang="fr-CA" sz="1400" b="1" dirty="0"/>
                <a:t>expliquées</a:t>
              </a:r>
            </a:p>
          </p:txBody>
        </p:sp>
      </p:grpSp>
      <p:grpSp>
        <p:nvGrpSpPr>
          <p:cNvPr id="20" name="Group 19"/>
          <p:cNvGrpSpPr/>
          <p:nvPr>
            <p:custDataLst>
              <p:tags r:id="rId7"/>
            </p:custDataLst>
          </p:nvPr>
        </p:nvGrpSpPr>
        <p:grpSpPr>
          <a:xfrm>
            <a:off x="7112531" y="4058598"/>
            <a:ext cx="1878783" cy="1488186"/>
            <a:chOff x="11114733" y="5808300"/>
            <a:chExt cx="3830934" cy="3034486"/>
          </a:xfrm>
        </p:grpSpPr>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05740" y="5808300"/>
              <a:ext cx="2048919" cy="2023200"/>
            </a:xfrm>
            <a:prstGeom prst="rect">
              <a:avLst/>
            </a:prstGeom>
          </p:spPr>
        </p:pic>
        <p:sp>
          <p:nvSpPr>
            <p:cNvPr id="22" name="TextBox 21"/>
            <p:cNvSpPr txBox="1"/>
            <p:nvPr/>
          </p:nvSpPr>
          <p:spPr>
            <a:xfrm>
              <a:off x="11114733" y="7775914"/>
              <a:ext cx="3830934" cy="1066872"/>
            </a:xfrm>
            <a:prstGeom prst="rect">
              <a:avLst/>
            </a:prstGeom>
            <a:noFill/>
          </p:spPr>
          <p:txBody>
            <a:bodyPr wrap="square" rtlCol="0">
              <a:spAutoFit/>
            </a:bodyPr>
            <a:lstStyle/>
            <a:p>
              <a:pPr algn="ctr"/>
              <a:r>
                <a:rPr lang="fr-CA" sz="1400" b="1" dirty="0"/>
                <a:t>Enregistrement audio</a:t>
              </a:r>
              <a:r>
                <a:rPr lang="fr-CA"/>
                <a:t> </a:t>
              </a:r>
              <a:r>
                <a:rPr lang="fr-CA" sz="1400" dirty="0"/>
                <a:t>n’ayant fait l’objet d’aucune modification</a:t>
              </a:r>
              <a:endParaRPr lang="fr-CA" sz="1400" b="1" dirty="0"/>
            </a:p>
          </p:txBody>
        </p:sp>
      </p:grpSp>
    </p:spTree>
    <p:extLst>
      <p:ext uri="{BB962C8B-B14F-4D97-AF65-F5344CB8AC3E}">
        <p14:creationId xmlns:p14="http://schemas.microsoft.com/office/powerpoint/2010/main" val="1168995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8" y="974248"/>
            <a:ext cx="8447087" cy="2891158"/>
          </a:xfrm>
        </p:spPr>
        <p:txBody>
          <a:bodyPr>
            <a:normAutofit fontScale="92500" lnSpcReduction="10000"/>
          </a:bodyPr>
          <a:lstStyle/>
          <a:p>
            <a:pPr marL="285750" indent="-285750">
              <a:spcBef>
                <a:spcPts val="1075"/>
              </a:spcBef>
              <a:buFont typeface="Arial" panose="020B0604020202020204" pitchFamily="34" charset="0"/>
              <a:buChar char="•"/>
            </a:pPr>
            <a:r>
              <a:rPr lang="fr-CA" sz="1800" dirty="0"/>
              <a:t>Le consentement formel </a:t>
            </a:r>
            <a:r>
              <a:rPr lang="fr-CA" sz="1800" b="1" dirty="0"/>
              <a:t>expire</a:t>
            </a:r>
            <a:r>
              <a:rPr lang="fr-CA" sz="1800" dirty="0"/>
              <a:t> au bout de 24 mois (ou 6 mois dans le cas d’une réponse à une demande ou application), sauf s’il est retiré </a:t>
            </a:r>
            <a:endParaRPr lang="fr-CA" sz="1800" dirty="0">
              <a:cs typeface="Arial"/>
            </a:endParaRPr>
          </a:p>
          <a:p>
            <a:pPr marL="285750" indent="-285750">
              <a:spcBef>
                <a:spcPts val="1075"/>
              </a:spcBef>
              <a:buFont typeface="Arial" panose="020B0604020202020204" pitchFamily="34" charset="0"/>
              <a:buChar char="•"/>
            </a:pPr>
            <a:r>
              <a:rPr lang="fr-CA" dirty="0"/>
              <a:t>Il est généralement </a:t>
            </a:r>
            <a:r>
              <a:rPr lang="fr-CA" b="1" dirty="0"/>
              <a:t>obtenu</a:t>
            </a:r>
            <a:r>
              <a:rPr lang="fr-CA" dirty="0"/>
              <a:t> dans le cadre d’une relation continue comme définie par la législation anti-pourriel canadienne</a:t>
            </a:r>
          </a:p>
          <a:p>
            <a:pPr marL="285750" indent="-285750">
              <a:spcBef>
                <a:spcPts val="1075"/>
              </a:spcBef>
              <a:buFont typeface="Arial" panose="020B0604020202020204" pitchFamily="34" charset="0"/>
              <a:buChar char="•"/>
            </a:pPr>
            <a:r>
              <a:rPr lang="fr-CA" dirty="0"/>
              <a:t>Dans de nombreuses circonstances, mais pas toujours, le consentement formel sera probablement </a:t>
            </a:r>
            <a:r>
              <a:rPr lang="fr-CA" b="1" dirty="0"/>
              <a:t>réinitialisé avec une nouvelle transaction</a:t>
            </a:r>
            <a:endParaRPr lang="fr-CA" b="1" dirty="0">
              <a:cs typeface="Arial"/>
            </a:endParaRPr>
          </a:p>
          <a:p>
            <a:pPr marL="285750" indent="-285750">
              <a:spcBef>
                <a:spcPts val="1075"/>
              </a:spcBef>
              <a:buFont typeface="Arial" panose="020B0604020202020204" pitchFamily="34" charset="0"/>
              <a:buChar char="•"/>
            </a:pPr>
            <a:r>
              <a:rPr lang="fr-CA" dirty="0"/>
              <a:t>Le consentement formel réinitialisé pourra être annulé avant un désabonnement, mais il est préférable d’obtenir le </a:t>
            </a:r>
            <a:r>
              <a:rPr lang="fr-CA" b="1" dirty="0"/>
              <a:t>consentement explicite</a:t>
            </a:r>
            <a:r>
              <a:rPr lang="fr-CA" dirty="0"/>
              <a:t> pour confirmer le retrait d’une demande de désabonnement</a:t>
            </a:r>
            <a:endParaRPr lang="fr-CA" b="1" dirty="0">
              <a:cs typeface="Arial"/>
            </a:endParaRP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800" b="1" dirty="0">
                  <a:solidFill>
                    <a:schemeClr val="tx1"/>
                  </a:solidFill>
                </a:rPr>
                <a:t>Législation anti-pourriel canadienne</a:t>
              </a:r>
              <a:r>
                <a:rPr lang="fr-CA" sz="2800" dirty="0"/>
                <a:t> </a:t>
              </a:r>
              <a:r>
                <a:rPr lang="fr-CA" sz="2800" dirty="0">
                  <a:solidFill>
                    <a:schemeClr val="tx1"/>
                  </a:solidFill>
                </a:rPr>
                <a:t>| </a:t>
              </a:r>
            </a:p>
            <a:p>
              <a:r>
                <a:rPr lang="fr-CA" sz="2800" dirty="0">
                  <a:solidFill>
                    <a:schemeClr val="tx1"/>
                  </a:solidFill>
                </a:rPr>
                <a:t>Consentement formel</a:t>
              </a:r>
            </a:p>
          </p:txBody>
        </p:sp>
        <p:pic>
          <p:nvPicPr>
            <p:cNvPr id="7" name="Picture 2" descr="http://www.webojobs.com/images/1392740877_mess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custDataLst>
              <p:tags r:id="rId3"/>
            </p:custDataLst>
          </p:nvPr>
        </p:nvGrpSpPr>
        <p:grpSpPr>
          <a:xfrm>
            <a:off x="845127" y="3977368"/>
            <a:ext cx="1166418" cy="1532983"/>
            <a:chOff x="5834585" y="2324100"/>
            <a:chExt cx="2286000" cy="3004412"/>
          </a:xfrm>
        </p:grpSpPr>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53126" y="2324100"/>
              <a:ext cx="2048918" cy="2023200"/>
            </a:xfrm>
            <a:prstGeom prst="rect">
              <a:avLst/>
            </a:prstGeom>
          </p:spPr>
        </p:pic>
        <p:sp>
          <p:nvSpPr>
            <p:cNvPr id="25" name="TextBox 24"/>
            <p:cNvSpPr txBox="1"/>
            <p:nvPr/>
          </p:nvSpPr>
          <p:spPr>
            <a:xfrm>
              <a:off x="5834585" y="4303081"/>
              <a:ext cx="2286000" cy="1025431"/>
            </a:xfrm>
            <a:prstGeom prst="rect">
              <a:avLst/>
            </a:prstGeom>
            <a:noFill/>
          </p:spPr>
          <p:txBody>
            <a:bodyPr wrap="square" rtlCol="0">
              <a:spAutoFit/>
            </a:bodyPr>
            <a:lstStyle/>
            <a:p>
              <a:pPr algn="ctr"/>
              <a:r>
                <a:rPr lang="fr-CA" sz="1400" b="1" dirty="0"/>
                <a:t>Expire</a:t>
              </a:r>
              <a:r>
                <a:rPr lang="fr-CA" sz="1400" dirty="0"/>
                <a:t> au bout de</a:t>
              </a:r>
              <a:r>
                <a:t/>
              </a:r>
              <a:br/>
              <a:r>
                <a:rPr lang="fr-CA" sz="1400" b="1" dirty="0"/>
                <a:t>24</a:t>
              </a:r>
              <a:r>
                <a:rPr lang="fr-CA"/>
                <a:t> </a:t>
              </a:r>
              <a:r>
                <a:rPr lang="fr-CA" sz="1400" b="1" dirty="0"/>
                <a:t>mois</a:t>
              </a:r>
            </a:p>
          </p:txBody>
        </p:sp>
      </p:grpSp>
      <p:grpSp>
        <p:nvGrpSpPr>
          <p:cNvPr id="26" name="Group 25"/>
          <p:cNvGrpSpPr/>
          <p:nvPr>
            <p:custDataLst>
              <p:tags r:id="rId4"/>
            </p:custDataLst>
          </p:nvPr>
        </p:nvGrpSpPr>
        <p:grpSpPr>
          <a:xfrm>
            <a:off x="2587184" y="3979488"/>
            <a:ext cx="1693469" cy="1900195"/>
            <a:chOff x="5279890" y="2324100"/>
            <a:chExt cx="3469801" cy="3893368"/>
          </a:xfrm>
        </p:grpSpPr>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3125" y="2324100"/>
              <a:ext cx="2140529" cy="2113659"/>
            </a:xfrm>
            <a:prstGeom prst="rect">
              <a:avLst/>
            </a:prstGeom>
          </p:spPr>
        </p:pic>
        <p:sp>
          <p:nvSpPr>
            <p:cNvPr id="28" name="TextBox 27"/>
            <p:cNvSpPr txBox="1"/>
            <p:nvPr/>
          </p:nvSpPr>
          <p:spPr>
            <a:xfrm>
              <a:off x="5279890" y="4388691"/>
              <a:ext cx="3469801" cy="1828777"/>
            </a:xfrm>
            <a:prstGeom prst="rect">
              <a:avLst/>
            </a:prstGeom>
            <a:noFill/>
          </p:spPr>
          <p:txBody>
            <a:bodyPr wrap="square" rtlCol="0">
              <a:spAutoFit/>
            </a:bodyPr>
            <a:lstStyle/>
            <a:p>
              <a:pPr algn="ctr"/>
              <a:r>
                <a:rPr lang="fr-CA" sz="1300" dirty="0"/>
                <a:t>La date d’expiration est </a:t>
              </a:r>
              <a:r>
                <a:rPr lang="fr-CA" sz="1300" b="1" dirty="0"/>
                <a:t>réinitialisée</a:t>
              </a:r>
            </a:p>
            <a:p>
              <a:pPr algn="ctr"/>
              <a:r>
                <a:rPr lang="fr-CA" sz="1300" b="1" dirty="0"/>
                <a:t>après</a:t>
              </a:r>
              <a:r>
                <a:rPr lang="fr-CA" sz="1300" dirty="0"/>
                <a:t> chaque </a:t>
              </a:r>
              <a:r>
                <a:rPr lang="fr-CA" sz="1300" b="1" dirty="0"/>
                <a:t>transaction</a:t>
              </a:r>
            </a:p>
          </p:txBody>
        </p:sp>
      </p:grpSp>
      <p:grpSp>
        <p:nvGrpSpPr>
          <p:cNvPr id="29" name="Group 28"/>
          <p:cNvGrpSpPr/>
          <p:nvPr>
            <p:custDataLst>
              <p:tags r:id="rId5"/>
            </p:custDataLst>
          </p:nvPr>
        </p:nvGrpSpPr>
        <p:grpSpPr>
          <a:xfrm>
            <a:off x="4878612" y="3979488"/>
            <a:ext cx="1772955" cy="1532984"/>
            <a:chOff x="5304558" y="2324100"/>
            <a:chExt cx="3474719" cy="3004414"/>
          </a:xfrm>
        </p:grpSpPr>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98839" y="2324100"/>
              <a:ext cx="2048918" cy="2023199"/>
            </a:xfrm>
            <a:prstGeom prst="rect">
              <a:avLst/>
            </a:prstGeom>
          </p:spPr>
        </p:pic>
        <p:sp>
          <p:nvSpPr>
            <p:cNvPr id="31" name="TextBox 30"/>
            <p:cNvSpPr txBox="1"/>
            <p:nvPr/>
          </p:nvSpPr>
          <p:spPr>
            <a:xfrm>
              <a:off x="5304558" y="4303083"/>
              <a:ext cx="3474719" cy="1025431"/>
            </a:xfrm>
            <a:prstGeom prst="rect">
              <a:avLst/>
            </a:prstGeom>
            <a:noFill/>
          </p:spPr>
          <p:txBody>
            <a:bodyPr wrap="square" rtlCol="0">
              <a:spAutoFit/>
            </a:bodyPr>
            <a:lstStyle/>
            <a:p>
              <a:pPr algn="ctr"/>
              <a:r>
                <a:rPr lang="fr-CA" sz="1400" b="1" dirty="0"/>
                <a:t>Obtenu </a:t>
              </a:r>
              <a:r>
                <a:rPr lang="fr-CA" sz="1400" dirty="0"/>
                <a:t>par le biais d’une</a:t>
              </a:r>
              <a:r>
                <a:rPr lang="fr-CA" sz="1400" b="1" dirty="0"/>
                <a:t> relation continue</a:t>
              </a:r>
              <a:endParaRPr lang="fr-CA" sz="1400" dirty="0"/>
            </a:p>
          </p:txBody>
        </p:sp>
      </p:grpSp>
      <p:grpSp>
        <p:nvGrpSpPr>
          <p:cNvPr id="32" name="Group 31"/>
          <p:cNvGrpSpPr/>
          <p:nvPr>
            <p:custDataLst>
              <p:tags r:id="rId6"/>
            </p:custDataLst>
          </p:nvPr>
        </p:nvGrpSpPr>
        <p:grpSpPr>
          <a:xfrm>
            <a:off x="7063596" y="4044740"/>
            <a:ext cx="1586328" cy="1746308"/>
            <a:chOff x="5375486" y="2324100"/>
            <a:chExt cx="3250276" cy="3578061"/>
          </a:xfrm>
        </p:grpSpPr>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53127" y="2324100"/>
              <a:ext cx="2140526" cy="2113659"/>
            </a:xfrm>
            <a:prstGeom prst="rect">
              <a:avLst/>
            </a:prstGeom>
          </p:spPr>
        </p:pic>
        <p:sp>
          <p:nvSpPr>
            <p:cNvPr id="34" name="TextBox 33"/>
            <p:cNvSpPr txBox="1"/>
            <p:nvPr/>
          </p:nvSpPr>
          <p:spPr>
            <a:xfrm>
              <a:off x="5375486" y="4388691"/>
              <a:ext cx="3250276" cy="1513470"/>
            </a:xfrm>
            <a:prstGeom prst="rect">
              <a:avLst/>
            </a:prstGeom>
            <a:noFill/>
          </p:spPr>
          <p:txBody>
            <a:bodyPr wrap="square" rtlCol="0">
              <a:spAutoFit/>
            </a:bodyPr>
            <a:lstStyle/>
            <a:p>
              <a:pPr algn="ctr"/>
              <a:r>
                <a:rPr lang="fr-CA" sz="1400" b="1" dirty="0"/>
                <a:t>Pourra annuler les</a:t>
              </a:r>
            </a:p>
            <a:p>
              <a:pPr algn="ctr"/>
              <a:r>
                <a:rPr lang="fr-CA" sz="1400" b="1" dirty="0"/>
                <a:t>désabonnements </a:t>
              </a:r>
              <a:r>
                <a:rPr lang="fr-CA" sz="1400" dirty="0"/>
                <a:t>précédents</a:t>
              </a:r>
            </a:p>
          </p:txBody>
        </p:sp>
      </p:grpSp>
    </p:spTree>
    <p:extLst>
      <p:ext uri="{BB962C8B-B14F-4D97-AF65-F5344CB8AC3E}">
        <p14:creationId xmlns:p14="http://schemas.microsoft.com/office/powerpoint/2010/main" val="3862292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8" y="974248"/>
            <a:ext cx="8447087" cy="2891158"/>
          </a:xfrm>
        </p:spPr>
        <p:txBody>
          <a:bodyPr>
            <a:normAutofit fontScale="77500" lnSpcReduction="20000"/>
          </a:bodyPr>
          <a:lstStyle/>
          <a:p>
            <a:pPr marL="342900" indent="-342900">
              <a:spcBef>
                <a:spcPts val="1075"/>
              </a:spcBef>
              <a:buFont typeface="Arial" panose="020B0604020202020204" pitchFamily="34" charset="0"/>
              <a:buChar char="•"/>
            </a:pPr>
            <a:r>
              <a:rPr lang="fr-CA" sz="2100" dirty="0"/>
              <a:t>Le consentement formel </a:t>
            </a:r>
            <a:r>
              <a:rPr lang="fr-CA" sz="2100" b="1" dirty="0"/>
              <a:t>expire</a:t>
            </a:r>
            <a:r>
              <a:rPr lang="fr-CA" sz="2100" dirty="0"/>
              <a:t> au bout de 24 mois (ou 6 mois dans le cas d’une réponse à une demande ou application), sauf s’il est retiré </a:t>
            </a:r>
            <a:endParaRPr lang="fr-CA" sz="2100" dirty="0">
              <a:cs typeface="Arial"/>
            </a:endParaRPr>
          </a:p>
          <a:p>
            <a:pPr marL="342900" indent="-342900">
              <a:spcBef>
                <a:spcPts val="1075"/>
              </a:spcBef>
              <a:buFont typeface="Arial" panose="020B0604020202020204" pitchFamily="34" charset="0"/>
              <a:buChar char="•"/>
            </a:pPr>
            <a:r>
              <a:rPr lang="fr-CA" sz="2100" b="1" dirty="0"/>
              <a:t>Relation d’affaires existante</a:t>
            </a:r>
          </a:p>
          <a:p>
            <a:pPr lvl="1">
              <a:spcBef>
                <a:spcPts val="1075"/>
              </a:spcBef>
            </a:pPr>
            <a:r>
              <a:rPr lang="fr-CA" sz="2100" b="1" dirty="0"/>
              <a:t>Avant le 1er juillet</a:t>
            </a:r>
            <a:r>
              <a:rPr lang="fr-CA" sz="2100" dirty="0"/>
              <a:t>, le consentement est formel s’il y avait au 1er juillet 2014, une « relation d’affaires existante » qui incluait les échanges de MEC</a:t>
            </a:r>
          </a:p>
          <a:p>
            <a:pPr lvl="1">
              <a:spcBef>
                <a:spcPts val="1075"/>
              </a:spcBef>
            </a:pPr>
            <a:r>
              <a:rPr lang="fr-CA" sz="2100" dirty="0"/>
              <a:t>Si ce n’est pas le cas, le consentement est alors formel s’il y avait une « relation d’affaires existante » deux ans avant la date à laquelle le message avait été envoyé</a:t>
            </a:r>
          </a:p>
          <a:p>
            <a:pPr marL="342900" indent="-342900">
              <a:spcBef>
                <a:spcPts val="1075"/>
              </a:spcBef>
              <a:buFont typeface="Arial" panose="020B0604020202020204" pitchFamily="34" charset="0"/>
              <a:buChar char="•"/>
            </a:pPr>
            <a:r>
              <a:rPr lang="fr-CA" sz="2100" dirty="0"/>
              <a:t>Répondre à une </a:t>
            </a:r>
            <a:r>
              <a:rPr lang="fr-CA" sz="2100" b="1" dirty="0"/>
              <a:t>demande </a:t>
            </a:r>
            <a:r>
              <a:rPr lang="fr-CA" sz="2100" dirty="0"/>
              <a:t>ou une </a:t>
            </a:r>
            <a:r>
              <a:rPr lang="fr-CA" sz="2100" b="1" dirty="0"/>
              <a:t>application</a:t>
            </a:r>
            <a:r>
              <a:rPr lang="fr-CA" sz="2100" dirty="0"/>
              <a:t> (période de 6 mois après 2017)</a:t>
            </a:r>
          </a:p>
          <a:p>
            <a:pPr marL="342900" indent="-342900">
              <a:spcBef>
                <a:spcPts val="1075"/>
              </a:spcBef>
              <a:buFont typeface="Arial" panose="020B0604020202020204" pitchFamily="34" charset="0"/>
              <a:buChar char="•"/>
            </a:pPr>
            <a:r>
              <a:rPr lang="fr-CA" dirty="0"/>
              <a:t>Information </a:t>
            </a:r>
            <a:r>
              <a:rPr lang="fr-CA" sz="2100" b="1" dirty="0"/>
              <a:t>manifestement publiée</a:t>
            </a:r>
            <a:r>
              <a:rPr lang="fr-CA" sz="2100" dirty="0"/>
              <a:t> sans restrictions sur l’utilisation</a:t>
            </a:r>
          </a:p>
          <a:p>
            <a:pPr>
              <a:spcBef>
                <a:spcPts val="1075"/>
              </a:spcBef>
              <a:buFont typeface="Wingdings" panose="05000000000000000000" pitchFamily="2" charset="2"/>
              <a:buChar char="§"/>
            </a:pPr>
            <a:endParaRPr lang="fr-CA" sz="1600" b="1" dirty="0">
              <a:solidFill>
                <a:schemeClr val="tx1">
                  <a:lumMod val="50000"/>
                  <a:lumOff val="50000"/>
                </a:schemeClr>
              </a:solidFill>
              <a:cs typeface="Arial"/>
            </a:endParaRPr>
          </a:p>
          <a:p>
            <a:pPr lvl="1">
              <a:spcBef>
                <a:spcPts val="1075"/>
              </a:spcBef>
              <a:buFont typeface="Wingdings" panose="05000000000000000000" pitchFamily="2" charset="2"/>
              <a:buChar char="§"/>
            </a:pPr>
            <a:endParaRPr lang="fr-CA" sz="2400" dirty="0">
              <a:solidFill>
                <a:schemeClr val="tx1">
                  <a:lumMod val="50000"/>
                  <a:lumOff val="50000"/>
                </a:schemeClr>
              </a:solidFill>
              <a:cs typeface="Arial"/>
            </a:endParaRP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rm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400" b="1" dirty="0">
                  <a:solidFill>
                    <a:schemeClr val="tx1"/>
                  </a:solidFill>
                </a:rPr>
                <a:t>Législation anti-pourriel canadienne</a:t>
              </a:r>
              <a:r>
                <a:rPr lang="fr-CA" sz="2400" dirty="0"/>
                <a:t> </a:t>
              </a:r>
              <a:r>
                <a:rPr lang="fr-CA" sz="2400" dirty="0">
                  <a:solidFill>
                    <a:schemeClr val="tx1"/>
                  </a:solidFill>
                </a:rPr>
                <a:t>| </a:t>
              </a:r>
            </a:p>
            <a:p>
              <a:r>
                <a:rPr lang="fr-CA" sz="2400" dirty="0">
                  <a:solidFill>
                    <a:schemeClr val="tx1"/>
                  </a:solidFill>
                </a:rPr>
                <a:t>Consentement formel</a:t>
              </a:r>
            </a:p>
          </p:txBody>
        </p:sp>
        <p:pic>
          <p:nvPicPr>
            <p:cNvPr id="7" name="Picture 2" descr="http://www.webojobs.com/images/1392740877_mess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custDataLst>
              <p:tags r:id="rId3"/>
            </p:custDataLst>
          </p:nvPr>
        </p:nvGrpSpPr>
        <p:grpSpPr>
          <a:xfrm>
            <a:off x="165385" y="3948536"/>
            <a:ext cx="2743200" cy="2023494"/>
            <a:chOff x="5968601" y="2065278"/>
            <a:chExt cx="4408365" cy="3251785"/>
          </a:xfrm>
        </p:grpSpPr>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8062" y="2065278"/>
              <a:ext cx="1743075" cy="1721195"/>
            </a:xfrm>
            <a:prstGeom prst="rect">
              <a:avLst/>
            </a:prstGeom>
          </p:spPr>
        </p:pic>
        <p:sp>
          <p:nvSpPr>
            <p:cNvPr id="21" name="TextBox 20"/>
            <p:cNvSpPr txBox="1"/>
            <p:nvPr/>
          </p:nvSpPr>
          <p:spPr>
            <a:xfrm>
              <a:off x="5968601" y="3783799"/>
              <a:ext cx="4408365" cy="1533264"/>
            </a:xfrm>
            <a:prstGeom prst="rect">
              <a:avLst/>
            </a:prstGeom>
            <a:noFill/>
          </p:spPr>
          <p:txBody>
            <a:bodyPr wrap="square" rtlCol="0">
              <a:spAutoFit/>
            </a:bodyPr>
            <a:lstStyle/>
            <a:p>
              <a:pPr algn="ctr"/>
              <a:r>
                <a:rPr lang="fr-CA" sz="1400" b="1" dirty="0">
                  <a:solidFill>
                    <a:schemeClr val="accent5">
                      <a:lumMod val="75000"/>
                    </a:schemeClr>
                  </a:solidFill>
                </a:rPr>
                <a:t>Avant 2017</a:t>
              </a:r>
            </a:p>
            <a:p>
              <a:pPr algn="ctr"/>
              <a:r>
                <a:rPr lang="fr-CA" sz="1400" dirty="0"/>
                <a:t>Avec </a:t>
              </a:r>
              <a:r>
                <a:rPr lang="fr-CA" sz="1400" b="1" dirty="0"/>
                <a:t>relation existante </a:t>
              </a:r>
              <a:r>
                <a:rPr lang="fr-CA" sz="1400" dirty="0"/>
                <a:t>et</a:t>
              </a:r>
              <a:r>
                <a:rPr lang="fr-CA" sz="1400" b="1" dirty="0"/>
                <a:t> MEC précédents </a:t>
              </a:r>
              <a:r>
                <a:rPr lang="fr-CA" sz="1400" dirty="0"/>
                <a:t>ou</a:t>
              </a:r>
              <a:r>
                <a:rPr lang="fr-CA" dirty="0"/>
                <a:t> </a:t>
              </a:r>
              <a:r>
                <a:rPr lang="fr-CA" sz="1400" dirty="0"/>
                <a:t>s’il n’y avait aucun </a:t>
              </a:r>
              <a:r>
                <a:rPr lang="fr-CA" sz="1400" b="1" dirty="0"/>
                <a:t>MEC précédents, sous 2 ans</a:t>
              </a:r>
            </a:p>
          </p:txBody>
        </p:sp>
      </p:grpSp>
      <p:grpSp>
        <p:nvGrpSpPr>
          <p:cNvPr id="22" name="Group 21"/>
          <p:cNvGrpSpPr/>
          <p:nvPr>
            <p:custDataLst>
              <p:tags r:id="rId4"/>
            </p:custDataLst>
          </p:nvPr>
        </p:nvGrpSpPr>
        <p:grpSpPr>
          <a:xfrm>
            <a:off x="3041962" y="3948536"/>
            <a:ext cx="1849267" cy="2023494"/>
            <a:chOff x="12420600" y="2065278"/>
            <a:chExt cx="2971800" cy="3251785"/>
          </a:xfrm>
        </p:grpSpPr>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034963" y="2065278"/>
              <a:ext cx="1743074" cy="1721195"/>
            </a:xfrm>
            <a:prstGeom prst="rect">
              <a:avLst/>
            </a:prstGeom>
          </p:spPr>
        </p:pic>
        <p:sp>
          <p:nvSpPr>
            <p:cNvPr id="36" name="TextBox 35"/>
            <p:cNvSpPr txBox="1"/>
            <p:nvPr/>
          </p:nvSpPr>
          <p:spPr>
            <a:xfrm>
              <a:off x="12420600" y="3783799"/>
              <a:ext cx="2971800" cy="1533264"/>
            </a:xfrm>
            <a:prstGeom prst="rect">
              <a:avLst/>
            </a:prstGeom>
            <a:noFill/>
          </p:spPr>
          <p:txBody>
            <a:bodyPr wrap="square" rtlCol="0">
              <a:spAutoFit/>
            </a:bodyPr>
            <a:lstStyle/>
            <a:p>
              <a:pPr algn="ctr"/>
              <a:r>
                <a:rPr lang="fr-CA" sz="1400" b="1" dirty="0">
                  <a:solidFill>
                    <a:schemeClr val="accent5">
                      <a:lumMod val="75000"/>
                    </a:schemeClr>
                  </a:solidFill>
                </a:rPr>
                <a:t>Après 2017</a:t>
              </a:r>
            </a:p>
            <a:p>
              <a:pPr algn="ctr"/>
              <a:r>
                <a:rPr lang="fr-CA" sz="1400" dirty="0"/>
                <a:t>Avec </a:t>
              </a:r>
              <a:r>
                <a:rPr lang="fr-CA" sz="1400" b="1" dirty="0"/>
                <a:t>relation existante</a:t>
              </a:r>
            </a:p>
            <a:p>
              <a:pPr algn="ctr"/>
              <a:r>
                <a:rPr lang="fr-CA" sz="1400" b="1" dirty="0"/>
                <a:t>sous 2 ans</a:t>
              </a:r>
            </a:p>
          </p:txBody>
        </p:sp>
      </p:grpSp>
      <p:grpSp>
        <p:nvGrpSpPr>
          <p:cNvPr id="37" name="Group 36"/>
          <p:cNvGrpSpPr/>
          <p:nvPr>
            <p:custDataLst>
              <p:tags r:id="rId5"/>
            </p:custDataLst>
          </p:nvPr>
        </p:nvGrpSpPr>
        <p:grpSpPr>
          <a:xfrm>
            <a:off x="5064472" y="3948536"/>
            <a:ext cx="1849267" cy="1808051"/>
            <a:chOff x="12420600" y="2065278"/>
            <a:chExt cx="2971800" cy="2905565"/>
          </a:xfrm>
        </p:grpSpPr>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034963" y="2065278"/>
              <a:ext cx="1743074" cy="1721194"/>
            </a:xfrm>
            <a:prstGeom prst="rect">
              <a:avLst/>
            </a:prstGeom>
          </p:spPr>
        </p:pic>
        <p:sp>
          <p:nvSpPr>
            <p:cNvPr id="39" name="TextBox 38"/>
            <p:cNvSpPr txBox="1"/>
            <p:nvPr/>
          </p:nvSpPr>
          <p:spPr>
            <a:xfrm>
              <a:off x="12420600" y="3783799"/>
              <a:ext cx="2971800" cy="1187044"/>
            </a:xfrm>
            <a:prstGeom prst="rect">
              <a:avLst/>
            </a:prstGeom>
            <a:noFill/>
          </p:spPr>
          <p:txBody>
            <a:bodyPr wrap="square" rtlCol="0">
              <a:spAutoFit/>
            </a:bodyPr>
            <a:lstStyle/>
            <a:p>
              <a:pPr algn="ctr"/>
              <a:r>
                <a:rPr lang="fr-CA" sz="1400" b="1" dirty="0"/>
                <a:t>Répondre</a:t>
              </a:r>
              <a:r>
                <a:rPr lang="fr-CA" dirty="0"/>
                <a:t> </a:t>
              </a:r>
              <a:r>
                <a:rPr lang="fr-CA" sz="1400" dirty="0"/>
                <a:t>à une </a:t>
              </a:r>
              <a:r>
                <a:rPr lang="fr-CA" sz="1400" b="1" dirty="0"/>
                <a:t>demande</a:t>
              </a:r>
            </a:p>
            <a:p>
              <a:pPr algn="ctr"/>
              <a:r>
                <a:rPr lang="fr-CA" sz="1400" dirty="0"/>
                <a:t>ou une </a:t>
              </a:r>
              <a:r>
                <a:rPr lang="fr-CA" sz="1400" b="1" dirty="0"/>
                <a:t>application</a:t>
              </a:r>
            </a:p>
          </p:txBody>
        </p:sp>
      </p:grpSp>
      <p:grpSp>
        <p:nvGrpSpPr>
          <p:cNvPr id="40" name="Group 39"/>
          <p:cNvGrpSpPr/>
          <p:nvPr>
            <p:custDataLst>
              <p:tags r:id="rId6"/>
            </p:custDataLst>
          </p:nvPr>
        </p:nvGrpSpPr>
        <p:grpSpPr>
          <a:xfrm>
            <a:off x="7010724" y="3948536"/>
            <a:ext cx="1966736" cy="1808051"/>
            <a:chOff x="12576455" y="2065278"/>
            <a:chExt cx="3160574" cy="2905565"/>
          </a:xfrm>
        </p:grpSpPr>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268327" y="2065278"/>
              <a:ext cx="1743073" cy="1721194"/>
            </a:xfrm>
            <a:prstGeom prst="rect">
              <a:avLst/>
            </a:prstGeom>
          </p:spPr>
        </p:pic>
        <p:sp>
          <p:nvSpPr>
            <p:cNvPr id="42" name="TextBox 41"/>
            <p:cNvSpPr txBox="1"/>
            <p:nvPr/>
          </p:nvSpPr>
          <p:spPr>
            <a:xfrm>
              <a:off x="12576455" y="3783799"/>
              <a:ext cx="3160574" cy="1187044"/>
            </a:xfrm>
            <a:prstGeom prst="rect">
              <a:avLst/>
            </a:prstGeom>
            <a:noFill/>
          </p:spPr>
          <p:txBody>
            <a:bodyPr wrap="square" rtlCol="0">
              <a:spAutoFit/>
            </a:bodyPr>
            <a:lstStyle/>
            <a:p>
              <a:pPr algn="ctr"/>
              <a:r>
                <a:rPr lang="fr-CA" sz="1400" dirty="0"/>
                <a:t>Information</a:t>
              </a:r>
              <a:r>
                <a:rPr lang="fr-CA"/>
                <a:t> </a:t>
              </a:r>
              <a:r>
                <a:rPr lang="fr-CA" sz="1400" b="1" dirty="0"/>
                <a:t>manifestement publiée</a:t>
              </a:r>
              <a:r>
                <a:rPr lang="fr-CA" sz="1400" dirty="0"/>
                <a:t> sans restrictions</a:t>
              </a:r>
            </a:p>
          </p:txBody>
        </p:sp>
      </p:grpSp>
    </p:spTree>
    <p:extLst>
      <p:ext uri="{BB962C8B-B14F-4D97-AF65-F5344CB8AC3E}">
        <p14:creationId xmlns:p14="http://schemas.microsoft.com/office/powerpoint/2010/main" val="2241752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dirty="0"/>
                <a:t> </a:t>
              </a:r>
              <a:r>
                <a:rPr lang="fr-CA" sz="3600" dirty="0">
                  <a:solidFill>
                    <a:schemeClr val="tx1"/>
                  </a:solidFill>
                </a:rPr>
                <a:t>| </a:t>
              </a:r>
              <a:r>
                <a:rPr lang="fr-CA" sz="2200" dirty="0">
                  <a:solidFill>
                    <a:schemeClr val="tx1"/>
                  </a:solidFill>
                </a:rPr>
                <a:t>Exemptions de consentement mais besoin de forme MEC </a:t>
              </a:r>
            </a:p>
          </p:txBody>
        </p:sp>
        <p:pic>
          <p:nvPicPr>
            <p:cNvPr id="7" name="Picture 2" descr="http://www.webojobs.com/images/1392740877_mess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custDataLst>
              <p:tags r:id="rId2"/>
            </p:custDataLst>
          </p:nvPr>
        </p:nvGrpSpPr>
        <p:grpSpPr>
          <a:xfrm>
            <a:off x="114051" y="1621118"/>
            <a:ext cx="1951162" cy="2060818"/>
            <a:chOff x="6181725" y="1752600"/>
            <a:chExt cx="2133600" cy="2253508"/>
          </a:xfrm>
        </p:grpSpPr>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1752600"/>
              <a:ext cx="1238250" cy="1228725"/>
            </a:xfrm>
            <a:prstGeom prst="rect">
              <a:avLst/>
            </a:prstGeom>
          </p:spPr>
        </p:pic>
        <p:sp>
          <p:nvSpPr>
            <p:cNvPr id="25" name="TextBox 24"/>
            <p:cNvSpPr txBox="1"/>
            <p:nvPr/>
          </p:nvSpPr>
          <p:spPr>
            <a:xfrm>
              <a:off x="6181725" y="3097411"/>
              <a:ext cx="2133600" cy="908697"/>
            </a:xfrm>
            <a:prstGeom prst="rect">
              <a:avLst/>
            </a:prstGeom>
            <a:noFill/>
          </p:spPr>
          <p:txBody>
            <a:bodyPr wrap="square" rtlCol="0">
              <a:spAutoFit/>
            </a:bodyPr>
            <a:lstStyle/>
            <a:p>
              <a:pPr algn="ctr"/>
              <a:r>
                <a:rPr lang="fr-CA" sz="1600" b="1" dirty="0"/>
                <a:t>Réponse</a:t>
              </a:r>
            </a:p>
            <a:p>
              <a:pPr algn="ctr"/>
              <a:r>
                <a:rPr lang="fr-CA" sz="1600" dirty="0"/>
                <a:t>Demande de devis</a:t>
              </a:r>
            </a:p>
            <a:p>
              <a:pPr algn="ctr"/>
              <a:r>
                <a:rPr lang="fr-CA" sz="1600" dirty="0"/>
                <a:t>Estimation</a:t>
              </a:r>
            </a:p>
          </p:txBody>
        </p:sp>
      </p:grpSp>
      <p:grpSp>
        <p:nvGrpSpPr>
          <p:cNvPr id="26" name="Group 25"/>
          <p:cNvGrpSpPr/>
          <p:nvPr>
            <p:custDataLst>
              <p:tags r:id="rId3"/>
            </p:custDataLst>
          </p:nvPr>
        </p:nvGrpSpPr>
        <p:grpSpPr>
          <a:xfrm>
            <a:off x="2065213" y="2850939"/>
            <a:ext cx="1952607" cy="2060816"/>
            <a:chOff x="6181721" y="1752601"/>
            <a:chExt cx="2135179" cy="2253507"/>
          </a:xfrm>
        </p:grpSpPr>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399" y="1752601"/>
              <a:ext cx="1238250" cy="1228725"/>
            </a:xfrm>
            <a:prstGeom prst="rect">
              <a:avLst/>
            </a:prstGeom>
          </p:spPr>
        </p:pic>
        <p:sp>
          <p:nvSpPr>
            <p:cNvPr id="28" name="TextBox 27"/>
            <p:cNvSpPr txBox="1"/>
            <p:nvPr/>
          </p:nvSpPr>
          <p:spPr>
            <a:xfrm>
              <a:off x="6181721" y="3097411"/>
              <a:ext cx="2135179" cy="908697"/>
            </a:xfrm>
            <a:prstGeom prst="rect">
              <a:avLst/>
            </a:prstGeom>
            <a:noFill/>
          </p:spPr>
          <p:txBody>
            <a:bodyPr wrap="square" rtlCol="0">
              <a:spAutoFit/>
            </a:bodyPr>
            <a:lstStyle/>
            <a:p>
              <a:pPr algn="ctr"/>
              <a:r>
                <a:rPr lang="fr-CA" sz="1600" b="1" dirty="0"/>
                <a:t>Messages </a:t>
              </a:r>
              <a:r>
                <a:rPr lang="fr-CA" sz="1600" dirty="0"/>
                <a:t>Facilitent</a:t>
              </a:r>
            </a:p>
            <a:p>
              <a:pPr algn="ctr"/>
              <a:r>
                <a:rPr lang="fr-CA" sz="1600" dirty="0"/>
                <a:t>Confirmation complète</a:t>
              </a:r>
            </a:p>
            <a:p>
              <a:pPr algn="ctr"/>
              <a:r>
                <a:rPr lang="fr-CA" sz="1600" dirty="0"/>
                <a:t>transactions</a:t>
              </a:r>
            </a:p>
          </p:txBody>
        </p:sp>
      </p:grpSp>
      <p:grpSp>
        <p:nvGrpSpPr>
          <p:cNvPr id="29" name="Group 28"/>
          <p:cNvGrpSpPr/>
          <p:nvPr>
            <p:custDataLst>
              <p:tags r:id="rId4"/>
            </p:custDataLst>
          </p:nvPr>
        </p:nvGrpSpPr>
        <p:grpSpPr>
          <a:xfrm>
            <a:off x="4268905" y="1621118"/>
            <a:ext cx="2299583" cy="2553259"/>
            <a:chOff x="5975350" y="1752600"/>
            <a:chExt cx="2514599" cy="2791994"/>
          </a:xfrm>
        </p:grpSpPr>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1752600"/>
              <a:ext cx="1238250" cy="1228725"/>
            </a:xfrm>
            <a:prstGeom prst="rect">
              <a:avLst/>
            </a:prstGeom>
          </p:spPr>
        </p:pic>
        <p:sp>
          <p:nvSpPr>
            <p:cNvPr id="31" name="TextBox 30"/>
            <p:cNvSpPr txBox="1"/>
            <p:nvPr/>
          </p:nvSpPr>
          <p:spPr>
            <a:xfrm>
              <a:off x="5975350" y="3097411"/>
              <a:ext cx="2514599" cy="1447183"/>
            </a:xfrm>
            <a:prstGeom prst="rect">
              <a:avLst/>
            </a:prstGeom>
            <a:noFill/>
          </p:spPr>
          <p:txBody>
            <a:bodyPr wrap="square" rtlCol="0">
              <a:spAutoFit/>
            </a:bodyPr>
            <a:lstStyle/>
            <a:p>
              <a:pPr algn="ctr"/>
              <a:r>
                <a:rPr lang="fr-CA" sz="1600" b="1" dirty="0"/>
                <a:t>Messages</a:t>
              </a:r>
            </a:p>
            <a:p>
              <a:pPr algn="ctr"/>
              <a:r>
                <a:rPr lang="fr-CA" sz="1600" dirty="0"/>
                <a:t>Fourni une garantie/ rappel</a:t>
              </a:r>
            </a:p>
            <a:p>
              <a:pPr algn="ctr"/>
              <a:r>
                <a:rPr lang="fr-CA" sz="1600" dirty="0"/>
                <a:t>Sûreté et sécurité</a:t>
              </a:r>
            </a:p>
            <a:p>
              <a:pPr algn="ctr"/>
              <a:r>
                <a:rPr lang="fr-CA" sz="1600" dirty="0"/>
                <a:t>Produits/biens/services utilisés ou achetés</a:t>
              </a:r>
            </a:p>
          </p:txBody>
        </p:sp>
      </p:grpSp>
      <p:grpSp>
        <p:nvGrpSpPr>
          <p:cNvPr id="32" name="Group 31"/>
          <p:cNvGrpSpPr/>
          <p:nvPr>
            <p:custDataLst>
              <p:tags r:id="rId5"/>
            </p:custDataLst>
          </p:nvPr>
        </p:nvGrpSpPr>
        <p:grpSpPr>
          <a:xfrm>
            <a:off x="6818473" y="2850939"/>
            <a:ext cx="1951162" cy="2307038"/>
            <a:chOff x="6181725" y="1752600"/>
            <a:chExt cx="2133600" cy="2522751"/>
          </a:xfrm>
        </p:grpSpPr>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1752600"/>
              <a:ext cx="1238250" cy="1228725"/>
            </a:xfrm>
            <a:prstGeom prst="rect">
              <a:avLst/>
            </a:prstGeom>
          </p:spPr>
        </p:pic>
        <p:sp>
          <p:nvSpPr>
            <p:cNvPr id="34" name="TextBox 33"/>
            <p:cNvSpPr txBox="1"/>
            <p:nvPr/>
          </p:nvSpPr>
          <p:spPr>
            <a:xfrm>
              <a:off x="6181725" y="3097411"/>
              <a:ext cx="2133600" cy="1177940"/>
            </a:xfrm>
            <a:prstGeom prst="rect">
              <a:avLst/>
            </a:prstGeom>
            <a:noFill/>
          </p:spPr>
          <p:txBody>
            <a:bodyPr wrap="square" rtlCol="0">
              <a:spAutoFit/>
            </a:bodyPr>
            <a:lstStyle/>
            <a:p>
              <a:pPr algn="ctr"/>
              <a:r>
                <a:rPr lang="fr-CA" sz="1600" b="1" dirty="0"/>
                <a:t>Messages</a:t>
              </a:r>
            </a:p>
            <a:p>
              <a:pPr algn="ctr"/>
              <a:r>
                <a:rPr lang="fr-CA" sz="1600" dirty="0"/>
                <a:t>Livraison de produits/</a:t>
              </a:r>
            </a:p>
            <a:p>
              <a:pPr algn="ctr"/>
              <a:r>
                <a:rPr lang="fr-CA" sz="1600" dirty="0"/>
                <a:t>biens/services</a:t>
              </a:r>
            </a:p>
            <a:p>
              <a:pPr algn="ctr"/>
              <a:r>
                <a:rPr lang="fr-CA" sz="1600" dirty="0"/>
                <a:t>Mises à niveau/Mises à jour</a:t>
              </a:r>
            </a:p>
          </p:txBody>
        </p:sp>
      </p:grpSp>
    </p:spTree>
    <p:extLst>
      <p:ext uri="{BB962C8B-B14F-4D97-AF65-F5344CB8AC3E}">
        <p14:creationId xmlns:p14="http://schemas.microsoft.com/office/powerpoint/2010/main" val="260209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dirty="0"/>
                <a:t> </a:t>
              </a:r>
              <a:r>
                <a:rPr lang="fr-CA" sz="3600" dirty="0">
                  <a:solidFill>
                    <a:schemeClr val="tx1"/>
                  </a:solidFill>
                </a:rPr>
                <a:t>| </a:t>
              </a:r>
              <a:r>
                <a:rPr lang="fr-CA" sz="2200" dirty="0">
                  <a:solidFill>
                    <a:schemeClr val="tx1"/>
                  </a:solidFill>
                </a:rPr>
                <a:t>Exemptions de consentement mais besoin de forme MEC</a:t>
              </a:r>
            </a:p>
          </p:txBody>
        </p:sp>
        <p:pic>
          <p:nvPicPr>
            <p:cNvPr id="7" name="Picture 2" descr="http://www.webojobs.com/images/1392740877_messag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custDataLst>
              <p:tags r:id="rId2"/>
            </p:custDataLst>
          </p:nvPr>
        </p:nvGrpSpPr>
        <p:grpSpPr>
          <a:xfrm>
            <a:off x="791002" y="1518573"/>
            <a:ext cx="1951162" cy="1777078"/>
            <a:chOff x="6181725" y="1865914"/>
            <a:chExt cx="2133600" cy="1943239"/>
          </a:xfrm>
        </p:grpSpPr>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9977" y="1865914"/>
              <a:ext cx="1090960" cy="1082567"/>
            </a:xfrm>
            <a:prstGeom prst="rect">
              <a:avLst/>
            </a:prstGeom>
          </p:spPr>
        </p:pic>
        <p:sp>
          <p:nvSpPr>
            <p:cNvPr id="25" name="TextBox 24"/>
            <p:cNvSpPr txBox="1"/>
            <p:nvPr/>
          </p:nvSpPr>
          <p:spPr>
            <a:xfrm>
              <a:off x="6181725" y="2900456"/>
              <a:ext cx="2133600" cy="908697"/>
            </a:xfrm>
            <a:prstGeom prst="rect">
              <a:avLst/>
            </a:prstGeom>
            <a:noFill/>
          </p:spPr>
          <p:txBody>
            <a:bodyPr wrap="square" rtlCol="0">
              <a:spAutoFit/>
            </a:bodyPr>
            <a:lstStyle/>
            <a:p>
              <a:pPr algn="ctr"/>
              <a:r>
                <a:rPr lang="fr-CA" sz="1600" b="1" dirty="0"/>
                <a:t>Réponse</a:t>
              </a:r>
            </a:p>
            <a:p>
              <a:pPr algn="ctr"/>
              <a:r>
                <a:rPr lang="fr-CA" sz="1600" dirty="0"/>
                <a:t>Demande de devis</a:t>
              </a:r>
            </a:p>
            <a:p>
              <a:pPr algn="ctr"/>
              <a:r>
                <a:rPr lang="fr-CA" sz="1600" dirty="0"/>
                <a:t>Estimation</a:t>
              </a:r>
            </a:p>
          </p:txBody>
        </p:sp>
      </p:grpSp>
      <p:grpSp>
        <p:nvGrpSpPr>
          <p:cNvPr id="26" name="Group 25"/>
          <p:cNvGrpSpPr/>
          <p:nvPr>
            <p:custDataLst>
              <p:tags r:id="rId3"/>
            </p:custDataLst>
          </p:nvPr>
        </p:nvGrpSpPr>
        <p:grpSpPr>
          <a:xfrm>
            <a:off x="796620" y="3714204"/>
            <a:ext cx="1952607" cy="1793287"/>
            <a:chOff x="6181721" y="1863338"/>
            <a:chExt cx="2135179" cy="1960964"/>
          </a:xfrm>
        </p:grpSpPr>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3830" y="1863338"/>
              <a:ext cx="1090959" cy="1082567"/>
            </a:xfrm>
            <a:prstGeom prst="rect">
              <a:avLst/>
            </a:prstGeom>
          </p:spPr>
        </p:pic>
        <p:sp>
          <p:nvSpPr>
            <p:cNvPr id="28" name="TextBox 27"/>
            <p:cNvSpPr txBox="1"/>
            <p:nvPr/>
          </p:nvSpPr>
          <p:spPr>
            <a:xfrm>
              <a:off x="6181721" y="2915605"/>
              <a:ext cx="2135179" cy="908697"/>
            </a:xfrm>
            <a:prstGeom prst="rect">
              <a:avLst/>
            </a:prstGeom>
            <a:noFill/>
          </p:spPr>
          <p:txBody>
            <a:bodyPr wrap="square" rtlCol="0">
              <a:spAutoFit/>
            </a:bodyPr>
            <a:lstStyle/>
            <a:p>
              <a:pPr algn="ctr"/>
              <a:r>
                <a:rPr lang="fr-CA" sz="1600" b="1" dirty="0"/>
                <a:t>Messages </a:t>
              </a:r>
              <a:r>
                <a:rPr lang="fr-CA" sz="1600" dirty="0"/>
                <a:t>Facilitent</a:t>
              </a:r>
            </a:p>
            <a:p>
              <a:pPr algn="ctr"/>
              <a:r>
                <a:rPr lang="fr-CA" sz="1600" dirty="0"/>
                <a:t>Confirmation complète</a:t>
              </a:r>
            </a:p>
            <a:p>
              <a:pPr algn="ctr"/>
              <a:r>
                <a:rPr lang="fr-CA" sz="1600" dirty="0"/>
                <a:t>transactions</a:t>
              </a:r>
            </a:p>
          </p:txBody>
        </p:sp>
      </p:grpSp>
      <p:grpSp>
        <p:nvGrpSpPr>
          <p:cNvPr id="29" name="Group 28"/>
          <p:cNvGrpSpPr/>
          <p:nvPr>
            <p:custDataLst>
              <p:tags r:id="rId4"/>
            </p:custDataLst>
          </p:nvPr>
        </p:nvGrpSpPr>
        <p:grpSpPr>
          <a:xfrm>
            <a:off x="3139110" y="1501842"/>
            <a:ext cx="2854036" cy="1793809"/>
            <a:chOff x="5667588" y="1847618"/>
            <a:chExt cx="3120895" cy="1961533"/>
          </a:xfrm>
        </p:grpSpPr>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82556" y="1847618"/>
              <a:ext cx="1090959" cy="1082567"/>
            </a:xfrm>
            <a:prstGeom prst="rect">
              <a:avLst/>
            </a:prstGeom>
          </p:spPr>
        </p:pic>
        <p:sp>
          <p:nvSpPr>
            <p:cNvPr id="31" name="TextBox 30"/>
            <p:cNvSpPr txBox="1"/>
            <p:nvPr/>
          </p:nvSpPr>
          <p:spPr>
            <a:xfrm>
              <a:off x="5667588" y="2900454"/>
              <a:ext cx="3120895" cy="908697"/>
            </a:xfrm>
            <a:prstGeom prst="rect">
              <a:avLst/>
            </a:prstGeom>
            <a:noFill/>
          </p:spPr>
          <p:txBody>
            <a:bodyPr wrap="square" rtlCol="0">
              <a:spAutoFit/>
            </a:bodyPr>
            <a:lstStyle/>
            <a:p>
              <a:pPr algn="ctr"/>
              <a:r>
                <a:rPr lang="fr-CA" sz="1600" b="1" dirty="0"/>
                <a:t>Messages</a:t>
              </a:r>
            </a:p>
            <a:p>
              <a:pPr algn="ctr"/>
              <a:r>
                <a:rPr lang="fr-CA" sz="1600" dirty="0"/>
                <a:t>Fourni une garantie/ rappel ou des informations de sûreté et sécurité</a:t>
              </a:r>
            </a:p>
          </p:txBody>
        </p:sp>
      </p:grpSp>
      <p:grpSp>
        <p:nvGrpSpPr>
          <p:cNvPr id="32" name="Group 31"/>
          <p:cNvGrpSpPr/>
          <p:nvPr>
            <p:custDataLst>
              <p:tags r:id="rId5"/>
            </p:custDataLst>
          </p:nvPr>
        </p:nvGrpSpPr>
        <p:grpSpPr>
          <a:xfrm>
            <a:off x="3290622" y="3613490"/>
            <a:ext cx="2550121" cy="2002228"/>
            <a:chOff x="5875218" y="2010154"/>
            <a:chExt cx="2788563" cy="2189445"/>
          </a:xfrm>
        </p:grpSpPr>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24017" y="2010154"/>
              <a:ext cx="1090962" cy="1082569"/>
            </a:xfrm>
            <a:prstGeom prst="rect">
              <a:avLst/>
            </a:prstGeom>
          </p:spPr>
        </p:pic>
        <p:sp>
          <p:nvSpPr>
            <p:cNvPr id="34" name="TextBox 33"/>
            <p:cNvSpPr txBox="1"/>
            <p:nvPr/>
          </p:nvSpPr>
          <p:spPr>
            <a:xfrm>
              <a:off x="5875218" y="3021659"/>
              <a:ext cx="2788563" cy="1177940"/>
            </a:xfrm>
            <a:prstGeom prst="rect">
              <a:avLst/>
            </a:prstGeom>
            <a:noFill/>
          </p:spPr>
          <p:txBody>
            <a:bodyPr wrap="square" rtlCol="0">
              <a:spAutoFit/>
            </a:bodyPr>
            <a:lstStyle/>
            <a:p>
              <a:pPr algn="ctr"/>
              <a:r>
                <a:rPr lang="fr-CA" sz="1600" b="1" dirty="0"/>
                <a:t>Messages</a:t>
              </a:r>
            </a:p>
            <a:p>
              <a:pPr algn="ctr"/>
              <a:r>
                <a:rPr lang="fr-CA" sz="1600" dirty="0"/>
                <a:t>Livraison de produits/</a:t>
              </a:r>
            </a:p>
            <a:p>
              <a:pPr algn="ctr"/>
              <a:r>
                <a:rPr lang="fr-CA" sz="1600" dirty="0"/>
                <a:t>biens/services</a:t>
              </a:r>
            </a:p>
            <a:p>
              <a:pPr algn="ctr"/>
              <a:r>
                <a:rPr lang="fr-CA" sz="1600" dirty="0"/>
                <a:t>Mises à niveau/Mises à jour</a:t>
              </a:r>
            </a:p>
          </p:txBody>
        </p:sp>
      </p:grpSp>
      <p:grpSp>
        <p:nvGrpSpPr>
          <p:cNvPr id="18" name="Group 17"/>
          <p:cNvGrpSpPr/>
          <p:nvPr>
            <p:custDataLst>
              <p:tags r:id="rId6"/>
            </p:custDataLst>
          </p:nvPr>
        </p:nvGrpSpPr>
        <p:grpSpPr>
          <a:xfrm>
            <a:off x="6128066" y="1518573"/>
            <a:ext cx="2420184" cy="1820997"/>
            <a:chOff x="5978838" y="1862007"/>
            <a:chExt cx="2555226" cy="1922606"/>
          </a:xfrm>
        </p:grpSpPr>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21851" y="1862007"/>
              <a:ext cx="1053344" cy="1045241"/>
            </a:xfrm>
            <a:prstGeom prst="rect">
              <a:avLst/>
            </a:prstGeom>
          </p:spPr>
        </p:pic>
        <p:sp>
          <p:nvSpPr>
            <p:cNvPr id="20" name="TextBox 19"/>
            <p:cNvSpPr txBox="1"/>
            <p:nvPr/>
          </p:nvSpPr>
          <p:spPr>
            <a:xfrm>
              <a:off x="5978838" y="2907248"/>
              <a:ext cx="2555226" cy="877365"/>
            </a:xfrm>
            <a:prstGeom prst="rect">
              <a:avLst/>
            </a:prstGeom>
            <a:noFill/>
          </p:spPr>
          <p:txBody>
            <a:bodyPr wrap="square" rtlCol="0">
              <a:spAutoFit/>
            </a:bodyPr>
            <a:lstStyle/>
            <a:p>
              <a:pPr algn="ctr"/>
              <a:r>
                <a:rPr lang="fr-CA" sz="1600" b="1" dirty="0"/>
                <a:t>Messages</a:t>
              </a:r>
            </a:p>
            <a:p>
              <a:pPr algn="ctr"/>
              <a:r>
                <a:rPr lang="fr-CA" sz="1600" dirty="0"/>
                <a:t>Relation de travail</a:t>
              </a:r>
            </a:p>
            <a:p>
              <a:pPr algn="ctr"/>
              <a:r>
                <a:rPr lang="fr-CA" sz="1600" dirty="0"/>
                <a:t>Plans de prestations</a:t>
              </a:r>
            </a:p>
          </p:txBody>
        </p:sp>
      </p:grpSp>
      <p:grpSp>
        <p:nvGrpSpPr>
          <p:cNvPr id="21" name="Group 20"/>
          <p:cNvGrpSpPr/>
          <p:nvPr>
            <p:custDataLst>
              <p:tags r:id="rId7"/>
            </p:custDataLst>
          </p:nvPr>
        </p:nvGrpSpPr>
        <p:grpSpPr>
          <a:xfrm>
            <a:off x="5993145" y="3592419"/>
            <a:ext cx="2741781" cy="2190329"/>
            <a:chOff x="5896916" y="1862005"/>
            <a:chExt cx="2894767" cy="2312547"/>
          </a:xfrm>
        </p:grpSpPr>
        <p:pic>
          <p:nvPicPr>
            <p:cNvPr id="22" name="Picture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0306" y="1862005"/>
              <a:ext cx="1053343" cy="1045241"/>
            </a:xfrm>
            <a:prstGeom prst="rect">
              <a:avLst/>
            </a:prstGeom>
          </p:spPr>
        </p:pic>
        <p:sp>
          <p:nvSpPr>
            <p:cNvPr id="35" name="TextBox 34"/>
            <p:cNvSpPr txBox="1"/>
            <p:nvPr/>
          </p:nvSpPr>
          <p:spPr>
            <a:xfrm>
              <a:off x="5896916" y="2907246"/>
              <a:ext cx="2894767" cy="1267306"/>
            </a:xfrm>
            <a:prstGeom prst="rect">
              <a:avLst/>
            </a:prstGeom>
            <a:noFill/>
          </p:spPr>
          <p:txBody>
            <a:bodyPr wrap="square" rtlCol="0">
              <a:spAutoFit/>
            </a:bodyPr>
            <a:lstStyle/>
            <a:p>
              <a:pPr algn="ctr"/>
              <a:r>
                <a:rPr lang="fr-CA" sz="1600" b="1" dirty="0"/>
                <a:t>Messages</a:t>
              </a:r>
            </a:p>
            <a:p>
              <a:pPr algn="ctr"/>
              <a:r>
                <a:rPr lang="fr-CA" sz="1400" dirty="0"/>
                <a:t>Information factuelle :</a:t>
              </a:r>
            </a:p>
            <a:p>
              <a:pPr algn="ctr"/>
              <a:r>
                <a:rPr lang="fr-CA" sz="1400" dirty="0"/>
                <a:t>Usage continu par le biais d’abonnement/adhésion/comptes/prêts</a:t>
              </a:r>
            </a:p>
          </p:txBody>
        </p:sp>
      </p:grpSp>
    </p:spTree>
    <p:extLst>
      <p:ext uri="{BB962C8B-B14F-4D97-AF65-F5344CB8AC3E}">
        <p14:creationId xmlns:p14="http://schemas.microsoft.com/office/powerpoint/2010/main" val="1376807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dirty="0"/>
                <a:t> </a:t>
              </a:r>
              <a:r>
                <a:rPr lang="fr-CA" sz="3600" dirty="0">
                  <a:solidFill>
                    <a:schemeClr val="tx1"/>
                  </a:solidFill>
                </a:rPr>
                <a:t>| </a:t>
              </a:r>
              <a:r>
                <a:rPr lang="fr-CA" sz="2200" dirty="0">
                  <a:solidFill>
                    <a:schemeClr val="tx1"/>
                  </a:solidFill>
                </a:rPr>
                <a:t>Exemptions de consentement et forme pour MEC</a:t>
              </a:r>
            </a:p>
          </p:txBody>
        </p:sp>
        <p:pic>
          <p:nvPicPr>
            <p:cNvPr id="7" name="Picture 2" descr="http://www.webojobs.com/images/1392740877_messag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custDataLst>
              <p:tags r:id="rId2"/>
            </p:custDataLst>
          </p:nvPr>
        </p:nvGrpSpPr>
        <p:grpSpPr>
          <a:xfrm>
            <a:off x="360218" y="1484218"/>
            <a:ext cx="2604654" cy="2057649"/>
            <a:chOff x="5831863" y="1828350"/>
            <a:chExt cx="2848195" cy="2250047"/>
          </a:xfrm>
        </p:grpSpPr>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5152" y="1828350"/>
              <a:ext cx="1090961" cy="1082569"/>
            </a:xfrm>
            <a:prstGeom prst="rect">
              <a:avLst/>
            </a:prstGeom>
          </p:spPr>
        </p:pic>
        <p:sp>
          <p:nvSpPr>
            <p:cNvPr id="25" name="TextBox 24"/>
            <p:cNvSpPr txBox="1"/>
            <p:nvPr/>
          </p:nvSpPr>
          <p:spPr>
            <a:xfrm>
              <a:off x="5831863" y="2900456"/>
              <a:ext cx="2848195" cy="1177941"/>
            </a:xfrm>
            <a:prstGeom prst="rect">
              <a:avLst/>
            </a:prstGeom>
            <a:noFill/>
          </p:spPr>
          <p:txBody>
            <a:bodyPr wrap="square" rtlCol="0">
              <a:spAutoFit/>
            </a:bodyPr>
            <a:lstStyle/>
            <a:p>
              <a:pPr algn="ctr"/>
              <a:r>
                <a:rPr lang="fr-CA" sz="1600" b="1" dirty="0"/>
                <a:t>Réponse</a:t>
              </a:r>
            </a:p>
            <a:p>
              <a:pPr algn="ctr"/>
              <a:r>
                <a:rPr lang="fr-CA" sz="1600" dirty="0"/>
                <a:t>Envoyée entre les employés,</a:t>
              </a:r>
            </a:p>
            <a:p>
              <a:pPr algn="ctr"/>
              <a:r>
                <a:rPr lang="fr-CA" sz="1600" dirty="0"/>
                <a:t>conseillers, et représentants de la même organisation</a:t>
              </a:r>
            </a:p>
          </p:txBody>
        </p:sp>
      </p:grpSp>
      <p:grpSp>
        <p:nvGrpSpPr>
          <p:cNvPr id="26" name="Group 25"/>
          <p:cNvGrpSpPr/>
          <p:nvPr>
            <p:custDataLst>
              <p:tags r:id="rId3"/>
            </p:custDataLst>
          </p:nvPr>
        </p:nvGrpSpPr>
        <p:grpSpPr>
          <a:xfrm>
            <a:off x="685780" y="3751481"/>
            <a:ext cx="1952607" cy="1956060"/>
            <a:chOff x="6181721" y="1904103"/>
            <a:chExt cx="2135179" cy="2138960"/>
          </a:xfrm>
        </p:grpSpPr>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90001" y="1904103"/>
              <a:ext cx="1090959" cy="1082568"/>
            </a:xfrm>
            <a:prstGeom prst="rect">
              <a:avLst/>
            </a:prstGeom>
          </p:spPr>
        </p:pic>
        <p:sp>
          <p:nvSpPr>
            <p:cNvPr id="28" name="TextBox 27"/>
            <p:cNvSpPr txBox="1"/>
            <p:nvPr/>
          </p:nvSpPr>
          <p:spPr>
            <a:xfrm>
              <a:off x="6181721" y="2915605"/>
              <a:ext cx="2135179" cy="1127458"/>
            </a:xfrm>
            <a:prstGeom prst="rect">
              <a:avLst/>
            </a:prstGeom>
            <a:noFill/>
          </p:spPr>
          <p:txBody>
            <a:bodyPr wrap="square" rtlCol="0">
              <a:spAutoFit/>
            </a:bodyPr>
            <a:lstStyle/>
            <a:p>
              <a:pPr algn="ctr"/>
              <a:r>
                <a:rPr lang="fr-CA" sz="1600" b="1" dirty="0"/>
                <a:t>Messages </a:t>
              </a:r>
            </a:p>
            <a:p>
              <a:pPr algn="ctr"/>
              <a:r>
                <a:rPr lang="fr-CA" sz="1500" dirty="0"/>
                <a:t>Envoyés à des homologues dans une autre organisation</a:t>
              </a:r>
            </a:p>
          </p:txBody>
        </p:sp>
      </p:grpSp>
      <p:grpSp>
        <p:nvGrpSpPr>
          <p:cNvPr id="29" name="Group 28"/>
          <p:cNvGrpSpPr/>
          <p:nvPr>
            <p:custDataLst>
              <p:tags r:id="rId4"/>
            </p:custDataLst>
          </p:nvPr>
        </p:nvGrpSpPr>
        <p:grpSpPr>
          <a:xfrm>
            <a:off x="3139111" y="1511926"/>
            <a:ext cx="2988956" cy="2153051"/>
            <a:chOff x="5667588" y="1858650"/>
            <a:chExt cx="3268430" cy="2354369"/>
          </a:xfrm>
        </p:grpSpPr>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50604" y="1858650"/>
              <a:ext cx="1090961" cy="1082567"/>
            </a:xfrm>
            <a:prstGeom prst="rect">
              <a:avLst/>
            </a:prstGeom>
          </p:spPr>
        </p:pic>
        <p:sp>
          <p:nvSpPr>
            <p:cNvPr id="31" name="TextBox 30"/>
            <p:cNvSpPr txBox="1"/>
            <p:nvPr/>
          </p:nvSpPr>
          <p:spPr>
            <a:xfrm>
              <a:off x="5667588" y="2900455"/>
              <a:ext cx="3268430" cy="1312564"/>
            </a:xfrm>
            <a:prstGeom prst="rect">
              <a:avLst/>
            </a:prstGeom>
            <a:noFill/>
          </p:spPr>
          <p:txBody>
            <a:bodyPr wrap="square" rtlCol="0">
              <a:spAutoFit/>
            </a:bodyPr>
            <a:lstStyle/>
            <a:p>
              <a:pPr algn="ctr"/>
              <a:r>
                <a:rPr lang="fr-CA" sz="1600" b="1" dirty="0"/>
                <a:t>Messages</a:t>
              </a:r>
            </a:p>
            <a:p>
              <a:pPr algn="ctr"/>
              <a:r>
                <a:rPr lang="fr-CA" sz="1400" dirty="0"/>
                <a:t>Envoyés par des organismes de bienfaisance enregistrées ou par des candidats politiques/organisations qui sollicitent des contributions</a:t>
              </a:r>
            </a:p>
          </p:txBody>
        </p:sp>
      </p:grpSp>
      <p:grpSp>
        <p:nvGrpSpPr>
          <p:cNvPr id="32" name="Group 31"/>
          <p:cNvGrpSpPr/>
          <p:nvPr>
            <p:custDataLst>
              <p:tags r:id="rId5"/>
            </p:custDataLst>
          </p:nvPr>
        </p:nvGrpSpPr>
        <p:grpSpPr>
          <a:xfrm>
            <a:off x="3194531" y="3613490"/>
            <a:ext cx="2701632" cy="2186897"/>
            <a:chOff x="5770141" y="2010154"/>
            <a:chExt cx="2954241" cy="2391381"/>
          </a:xfrm>
        </p:grpSpPr>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4851" y="2010154"/>
              <a:ext cx="1090962" cy="1082569"/>
            </a:xfrm>
            <a:prstGeom prst="rect">
              <a:avLst/>
            </a:prstGeom>
          </p:spPr>
        </p:pic>
        <p:sp>
          <p:nvSpPr>
            <p:cNvPr id="34" name="TextBox 33"/>
            <p:cNvSpPr txBox="1"/>
            <p:nvPr/>
          </p:nvSpPr>
          <p:spPr>
            <a:xfrm>
              <a:off x="5770141" y="3021659"/>
              <a:ext cx="2954241" cy="1379876"/>
            </a:xfrm>
            <a:prstGeom prst="rect">
              <a:avLst/>
            </a:prstGeom>
            <a:noFill/>
          </p:spPr>
          <p:txBody>
            <a:bodyPr wrap="square" rtlCol="0">
              <a:spAutoFit/>
            </a:bodyPr>
            <a:lstStyle/>
            <a:p>
              <a:pPr algn="ctr"/>
              <a:r>
                <a:rPr lang="fr-CA" sz="1600" b="1" dirty="0"/>
                <a:t>Messages</a:t>
              </a:r>
            </a:p>
            <a:p>
              <a:pPr algn="ctr"/>
              <a:r>
                <a:rPr lang="fr-CA" sz="1500" dirty="0"/>
                <a:t>Reçus dans une juridiction étrangère définie et conforme aux lois anti-pourriel de cette juridiction</a:t>
              </a:r>
            </a:p>
          </p:txBody>
        </p:sp>
      </p:grpSp>
      <p:grpSp>
        <p:nvGrpSpPr>
          <p:cNvPr id="18" name="Group 17"/>
          <p:cNvGrpSpPr/>
          <p:nvPr>
            <p:custDataLst>
              <p:tags r:id="rId6"/>
            </p:custDataLst>
          </p:nvPr>
        </p:nvGrpSpPr>
        <p:grpSpPr>
          <a:xfrm>
            <a:off x="6280471" y="1567353"/>
            <a:ext cx="2420184" cy="2018439"/>
            <a:chOff x="5978838" y="1913508"/>
            <a:chExt cx="2555226" cy="2131066"/>
          </a:xfrm>
        </p:grpSpPr>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1796" y="1913508"/>
              <a:ext cx="1053342" cy="1045241"/>
            </a:xfrm>
            <a:prstGeom prst="rect">
              <a:avLst/>
            </a:prstGeom>
          </p:spPr>
        </p:pic>
        <p:sp>
          <p:nvSpPr>
            <p:cNvPr id="20" name="TextBox 19"/>
            <p:cNvSpPr txBox="1"/>
            <p:nvPr/>
          </p:nvSpPr>
          <p:spPr>
            <a:xfrm>
              <a:off x="5978838" y="2907248"/>
              <a:ext cx="2555226" cy="1137326"/>
            </a:xfrm>
            <a:prstGeom prst="rect">
              <a:avLst/>
            </a:prstGeom>
            <a:noFill/>
          </p:spPr>
          <p:txBody>
            <a:bodyPr wrap="square" rtlCol="0">
              <a:spAutoFit/>
            </a:bodyPr>
            <a:lstStyle/>
            <a:p>
              <a:pPr algn="ctr"/>
              <a:r>
                <a:rPr lang="fr-CA" sz="1600" b="1" dirty="0"/>
                <a:t>Messages</a:t>
              </a:r>
            </a:p>
            <a:p>
              <a:pPr algn="ctr"/>
              <a:r>
                <a:rPr lang="fr-CA" sz="1600" dirty="0"/>
                <a:t>Envoyés pour faire valoir les droits ou obligations juridiques </a:t>
              </a:r>
            </a:p>
          </p:txBody>
        </p:sp>
      </p:grpSp>
      <p:grpSp>
        <p:nvGrpSpPr>
          <p:cNvPr id="2" name="Group 1"/>
          <p:cNvGrpSpPr/>
          <p:nvPr>
            <p:custDataLst>
              <p:tags r:id="rId7"/>
            </p:custDataLst>
          </p:nvPr>
        </p:nvGrpSpPr>
        <p:grpSpPr>
          <a:xfrm>
            <a:off x="6187714" y="3797726"/>
            <a:ext cx="2590681" cy="1861912"/>
            <a:chOff x="6035309" y="3797726"/>
            <a:chExt cx="2590681" cy="1861912"/>
          </a:xfrm>
        </p:grpSpPr>
        <p:sp>
          <p:nvSpPr>
            <p:cNvPr id="35" name="TextBox 34"/>
            <p:cNvSpPr txBox="1"/>
            <p:nvPr/>
          </p:nvSpPr>
          <p:spPr>
            <a:xfrm>
              <a:off x="6035309" y="4582420"/>
              <a:ext cx="2590681" cy="1077218"/>
            </a:xfrm>
            <a:prstGeom prst="rect">
              <a:avLst/>
            </a:prstGeom>
            <a:noFill/>
          </p:spPr>
          <p:txBody>
            <a:bodyPr wrap="square" rtlCol="0">
              <a:spAutoFit/>
            </a:bodyPr>
            <a:lstStyle/>
            <a:p>
              <a:pPr algn="ctr"/>
              <a:r>
                <a:rPr lang="fr-CA" sz="1600" b="1" dirty="0"/>
                <a:t>Messages</a:t>
              </a:r>
            </a:p>
            <a:p>
              <a:pPr algn="ctr"/>
              <a:r>
                <a:rPr lang="fr-CA" sz="1600" dirty="0"/>
                <a:t>Relation personnelle ou familiale entre l’expéditeur et le destinataire</a:t>
              </a:r>
            </a:p>
          </p:txBody>
        </p: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4657" y="3821020"/>
              <a:ext cx="780420" cy="792000"/>
            </a:xfrm>
            <a:prstGeom prst="rect">
              <a:avLst/>
            </a:prstGeom>
          </p:spPr>
        </p:pic>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75229" y="3797726"/>
              <a:ext cx="532105" cy="540000"/>
            </a:xfrm>
            <a:prstGeom prst="rect">
              <a:avLst/>
            </a:prstGeom>
          </p:spPr>
        </p:pic>
      </p:grpSp>
    </p:spTree>
    <p:extLst>
      <p:ext uri="{BB962C8B-B14F-4D97-AF65-F5344CB8AC3E}">
        <p14:creationId xmlns:p14="http://schemas.microsoft.com/office/powerpoint/2010/main" val="17947473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9" y="1154363"/>
            <a:ext cx="8253412" cy="2891158"/>
          </a:xfrm>
        </p:spPr>
        <p:txBody>
          <a:bodyPr>
            <a:normAutofit/>
          </a:bodyPr>
          <a:lstStyle/>
          <a:p>
            <a:pPr marL="285750" lvl="1">
              <a:lnSpc>
                <a:spcPct val="114000"/>
              </a:lnSpc>
              <a:spcAft>
                <a:spcPts val="1800"/>
              </a:spcAft>
              <a:buFont typeface="Arial" panose="020B0604020202020204" pitchFamily="34" charset="0"/>
              <a:buChar char="•"/>
              <a:defRPr/>
            </a:pPr>
            <a:r>
              <a:rPr lang="fr-CA" sz="1800" dirty="0"/>
              <a:t>Le premier MEC envoyé par une personne ayant pour objectif de contacter le destinataire suite à une recommandation par un individu qui a </a:t>
            </a:r>
            <a:r>
              <a:rPr lang="fr-CA" sz="1800" b="1" dirty="0"/>
              <a:t>une relation d’affaires existante, une relation personnelle</a:t>
            </a:r>
            <a:r>
              <a:rPr lang="fr-CA" sz="1800" dirty="0"/>
              <a:t> avec </a:t>
            </a:r>
            <a:r>
              <a:rPr lang="fr-CA" sz="1800" b="1" dirty="0"/>
              <a:t>l’expéditeur comme avec le destinataire</a:t>
            </a:r>
            <a:r>
              <a:rPr lang="fr-CA" sz="1800" dirty="0"/>
              <a:t>, et le MEC qui indique le nom complet de l’individu qui a fait la recommandation, et qui révèle que le MEC a été envoyé suite à cette recommandation (l’« </a:t>
            </a:r>
            <a:r>
              <a:rPr lang="fr-CA" sz="1800" b="1" dirty="0"/>
              <a:t>exception de recommandation</a:t>
            </a:r>
            <a:r>
              <a:rPr lang="fr-CA" sz="1800" dirty="0"/>
              <a:t> »)</a:t>
            </a:r>
            <a:endParaRPr lang="fr-CA" sz="1800" b="1" dirty="0">
              <a:cs typeface="Arial"/>
            </a:endParaRPr>
          </a:p>
          <a:p>
            <a:pPr lvl="1">
              <a:spcBef>
                <a:spcPts val="1075"/>
              </a:spcBef>
              <a:buFont typeface="Arial" panose="020B0604020202020204" pitchFamily="34" charset="0"/>
              <a:buChar char="•"/>
            </a:pPr>
            <a:endParaRPr lang="fr-CA" sz="1800" dirty="0">
              <a:cs typeface="Arial"/>
            </a:endParaRP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fr-CA" sz="2800" b="1" dirty="0">
                  <a:solidFill>
                    <a:schemeClr val="tx1"/>
                  </a:solidFill>
                </a:rPr>
                <a:t>Législation anti-pourriel canadienne</a:t>
              </a:r>
              <a:r>
                <a:rPr lang="fr-CA" sz="2800" dirty="0"/>
                <a:t> </a:t>
              </a:r>
              <a:r>
                <a:rPr lang="fr-CA" sz="2800" dirty="0">
                  <a:solidFill>
                    <a:schemeClr val="tx1"/>
                  </a:solidFill>
                </a:rPr>
                <a:t>| </a:t>
              </a:r>
            </a:p>
            <a:p>
              <a:pPr>
                <a:spcBef>
                  <a:spcPts val="0"/>
                </a:spcBef>
              </a:pPr>
              <a:r>
                <a:rPr lang="fr-CA" sz="2400" dirty="0">
                  <a:solidFill>
                    <a:schemeClr val="tx1"/>
                  </a:solidFill>
                </a:rPr>
                <a:t>Exemptions de consentement mais besoin de forme MEC</a:t>
              </a:r>
            </a:p>
          </p:txBody>
        </p:sp>
        <p:pic>
          <p:nvPicPr>
            <p:cNvPr id="7" name="Picture 2" descr="http://www.webojobs.com/images/1392740877_mess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custDataLst>
              <p:tags r:id="rId3"/>
            </p:custDataLst>
          </p:nvPr>
        </p:nvGrpSpPr>
        <p:grpSpPr>
          <a:xfrm>
            <a:off x="1057772" y="3288671"/>
            <a:ext cx="7212071" cy="2738068"/>
            <a:chOff x="1002352" y="3094701"/>
            <a:chExt cx="7212071" cy="2738068"/>
          </a:xfrm>
        </p:grpSpPr>
        <p:grpSp>
          <p:nvGrpSpPr>
            <p:cNvPr id="23" name="Group 22"/>
            <p:cNvGrpSpPr/>
            <p:nvPr/>
          </p:nvGrpSpPr>
          <p:grpSpPr>
            <a:xfrm>
              <a:off x="1002352" y="3094701"/>
              <a:ext cx="1180103" cy="1390564"/>
              <a:chOff x="7010400" y="2285998"/>
              <a:chExt cx="1828210" cy="2154257"/>
            </a:xfrm>
          </p:grpSpPr>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400" y="2285998"/>
                <a:ext cx="1648671" cy="1673132"/>
              </a:xfrm>
              <a:prstGeom prst="rect">
                <a:avLst/>
              </a:prstGeom>
            </p:spPr>
          </p:pic>
          <p:sp>
            <p:nvSpPr>
              <p:cNvPr id="25" name="TextBox 24"/>
              <p:cNvSpPr txBox="1"/>
              <p:nvPr/>
            </p:nvSpPr>
            <p:spPr>
              <a:xfrm>
                <a:off x="7010400" y="3915768"/>
                <a:ext cx="1828210" cy="524487"/>
              </a:xfrm>
              <a:prstGeom prst="rect">
                <a:avLst/>
              </a:prstGeom>
              <a:noFill/>
            </p:spPr>
            <p:txBody>
              <a:bodyPr wrap="square" rtlCol="0">
                <a:spAutoFit/>
              </a:bodyPr>
              <a:lstStyle/>
              <a:p>
                <a:pPr algn="ctr"/>
                <a:r>
                  <a:rPr lang="fr-CA" sz="1600" b="1" dirty="0"/>
                  <a:t>Expéditeur</a:t>
                </a:r>
              </a:p>
            </p:txBody>
          </p:sp>
        </p:grpSp>
        <p:grpSp>
          <p:nvGrpSpPr>
            <p:cNvPr id="26" name="Group 25"/>
            <p:cNvGrpSpPr/>
            <p:nvPr/>
          </p:nvGrpSpPr>
          <p:grpSpPr>
            <a:xfrm>
              <a:off x="3498032" y="3107315"/>
              <a:ext cx="1604962" cy="1349576"/>
              <a:chOff x="10703719" y="2905740"/>
              <a:chExt cx="1604962" cy="1349576"/>
            </a:xfrm>
          </p:grpSpPr>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4095" y="2905740"/>
                <a:ext cx="1064210" cy="1080000"/>
              </a:xfrm>
              <a:prstGeom prst="rect">
                <a:avLst/>
              </a:prstGeom>
            </p:spPr>
          </p:pic>
          <p:sp>
            <p:nvSpPr>
              <p:cNvPr id="28" name="TextBox 27"/>
              <p:cNvSpPr txBox="1"/>
              <p:nvPr/>
            </p:nvSpPr>
            <p:spPr>
              <a:xfrm>
                <a:off x="10703719" y="3916762"/>
                <a:ext cx="1604962" cy="338554"/>
              </a:xfrm>
              <a:prstGeom prst="rect">
                <a:avLst/>
              </a:prstGeom>
              <a:noFill/>
            </p:spPr>
            <p:txBody>
              <a:bodyPr wrap="square" rtlCol="0">
                <a:spAutoFit/>
              </a:bodyPr>
              <a:lstStyle/>
              <a:p>
                <a:pPr algn="ctr"/>
                <a:r>
                  <a:rPr lang="fr-CA" sz="1600" b="1" dirty="0"/>
                  <a:t>Destinataire</a:t>
                </a:r>
              </a:p>
            </p:txBody>
          </p:sp>
        </p:grpSp>
        <p:grpSp>
          <p:nvGrpSpPr>
            <p:cNvPr id="29" name="Group 28"/>
            <p:cNvGrpSpPr/>
            <p:nvPr/>
          </p:nvGrpSpPr>
          <p:grpSpPr>
            <a:xfrm>
              <a:off x="6609461" y="3107315"/>
              <a:ext cx="1604962" cy="1394916"/>
              <a:chOff x="13944600" y="2859406"/>
              <a:chExt cx="1604962" cy="1394916"/>
            </a:xfrm>
          </p:grpSpPr>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99601" y="2859406"/>
                <a:ext cx="1064211" cy="1080000"/>
              </a:xfrm>
              <a:prstGeom prst="rect">
                <a:avLst/>
              </a:prstGeom>
            </p:spPr>
          </p:pic>
          <p:sp>
            <p:nvSpPr>
              <p:cNvPr id="31" name="TextBox 30"/>
              <p:cNvSpPr txBox="1"/>
              <p:nvPr/>
            </p:nvSpPr>
            <p:spPr>
              <a:xfrm>
                <a:off x="13944600" y="3915768"/>
                <a:ext cx="1604962" cy="338554"/>
              </a:xfrm>
              <a:prstGeom prst="rect">
                <a:avLst/>
              </a:prstGeom>
              <a:noFill/>
            </p:spPr>
            <p:txBody>
              <a:bodyPr wrap="square" rtlCol="0">
                <a:spAutoFit/>
              </a:bodyPr>
              <a:lstStyle/>
              <a:p>
                <a:pPr algn="ctr"/>
                <a:r>
                  <a:rPr lang="fr-CA" sz="1600" b="1" dirty="0"/>
                  <a:t>Individu</a:t>
                </a:r>
              </a:p>
            </p:txBody>
          </p:sp>
        </p:grpSp>
        <p:grpSp>
          <p:nvGrpSpPr>
            <p:cNvPr id="32" name="Group 31"/>
            <p:cNvGrpSpPr/>
            <p:nvPr/>
          </p:nvGrpSpPr>
          <p:grpSpPr>
            <a:xfrm>
              <a:off x="1881188" y="3107315"/>
              <a:ext cx="2057400" cy="910507"/>
              <a:chOff x="8586787" y="2477726"/>
              <a:chExt cx="2057400" cy="910507"/>
            </a:xfrm>
          </p:grpSpPr>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63000" y="2757843"/>
                <a:ext cx="1704975" cy="630390"/>
              </a:xfrm>
              <a:prstGeom prst="rect">
                <a:avLst/>
              </a:prstGeom>
            </p:spPr>
          </p:pic>
          <p:sp>
            <p:nvSpPr>
              <p:cNvPr id="34" name="TextBox 33"/>
              <p:cNvSpPr txBox="1"/>
              <p:nvPr/>
            </p:nvSpPr>
            <p:spPr>
              <a:xfrm>
                <a:off x="8586787" y="2477726"/>
                <a:ext cx="2057400" cy="338554"/>
              </a:xfrm>
              <a:prstGeom prst="rect">
                <a:avLst/>
              </a:prstGeom>
              <a:noFill/>
            </p:spPr>
            <p:txBody>
              <a:bodyPr wrap="square" rtlCol="0">
                <a:spAutoFit/>
              </a:bodyPr>
              <a:lstStyle/>
              <a:p>
                <a:pPr algn="ctr"/>
                <a:r>
                  <a:rPr lang="fr-CA" sz="1600" b="1" dirty="0"/>
                  <a:t>1er MEC</a:t>
                </a:r>
              </a:p>
            </p:txBody>
          </p:sp>
        </p:grpSp>
        <p:grpSp>
          <p:nvGrpSpPr>
            <p:cNvPr id="43" name="Group 42"/>
            <p:cNvGrpSpPr/>
            <p:nvPr/>
          </p:nvGrpSpPr>
          <p:grpSpPr>
            <a:xfrm>
              <a:off x="1732679" y="4156373"/>
              <a:ext cx="5580814" cy="1676396"/>
              <a:chOff x="8196618" y="3429000"/>
              <a:chExt cx="6871096" cy="2692118"/>
            </a:xfrm>
          </p:grpSpPr>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360000">
                <a:off x="8196618" y="3429000"/>
                <a:ext cx="6871096" cy="2692118"/>
              </a:xfrm>
              <a:prstGeom prst="rect">
                <a:avLst/>
              </a:prstGeom>
            </p:spPr>
          </p:pic>
          <p:sp>
            <p:nvSpPr>
              <p:cNvPr id="45" name="TextBox 44"/>
              <p:cNvSpPr txBox="1"/>
              <p:nvPr/>
            </p:nvSpPr>
            <p:spPr>
              <a:xfrm>
                <a:off x="10318301" y="4564552"/>
                <a:ext cx="2120578" cy="543683"/>
              </a:xfrm>
              <a:prstGeom prst="rect">
                <a:avLst/>
              </a:prstGeom>
              <a:noFill/>
            </p:spPr>
            <p:txBody>
              <a:bodyPr wrap="square" rtlCol="0">
                <a:spAutoFit/>
              </a:bodyPr>
              <a:lstStyle/>
              <a:p>
                <a:pPr algn="ctr"/>
                <a:r>
                  <a:rPr lang="fr-CA" sz="1600" b="1" dirty="0"/>
                  <a:t>Recommandation</a:t>
                </a:r>
              </a:p>
            </p:txBody>
          </p:sp>
        </p:grpSp>
        <p:grpSp>
          <p:nvGrpSpPr>
            <p:cNvPr id="46" name="Group 45"/>
            <p:cNvGrpSpPr/>
            <p:nvPr/>
          </p:nvGrpSpPr>
          <p:grpSpPr>
            <a:xfrm>
              <a:off x="4645148" y="3107315"/>
              <a:ext cx="2286000" cy="924363"/>
              <a:chOff x="8434387" y="2477726"/>
              <a:chExt cx="2286000" cy="924363"/>
            </a:xfrm>
          </p:grpSpPr>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63000" y="2771699"/>
                <a:ext cx="1704975" cy="630390"/>
              </a:xfrm>
              <a:prstGeom prst="rect">
                <a:avLst/>
              </a:prstGeom>
            </p:spPr>
          </p:pic>
          <p:sp>
            <p:nvSpPr>
              <p:cNvPr id="48" name="TextBox 47"/>
              <p:cNvSpPr txBox="1"/>
              <p:nvPr/>
            </p:nvSpPr>
            <p:spPr>
              <a:xfrm>
                <a:off x="8434387" y="2477726"/>
                <a:ext cx="2286000" cy="338554"/>
              </a:xfrm>
              <a:prstGeom prst="rect">
                <a:avLst/>
              </a:prstGeom>
              <a:noFill/>
            </p:spPr>
            <p:txBody>
              <a:bodyPr wrap="square" rtlCol="0">
                <a:spAutoFit/>
              </a:bodyPr>
              <a:lstStyle/>
              <a:p>
                <a:pPr algn="ctr"/>
                <a:r>
                  <a:rPr lang="fr-CA" sz="1600" b="1" dirty="0"/>
                  <a:t>Relation existante</a:t>
                </a:r>
              </a:p>
            </p:txBody>
          </p:sp>
        </p:grpSp>
      </p:grpSp>
    </p:spTree>
    <p:extLst>
      <p:ext uri="{BB962C8B-B14F-4D97-AF65-F5344CB8AC3E}">
        <p14:creationId xmlns:p14="http://schemas.microsoft.com/office/powerpoint/2010/main" val="745331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9" y="1154363"/>
            <a:ext cx="8253412" cy="2891158"/>
          </a:xfrm>
        </p:spPr>
        <p:txBody>
          <a:bodyPr>
            <a:normAutofit/>
          </a:bodyPr>
          <a:lstStyle/>
          <a:p>
            <a:pPr marL="285750" lvl="1">
              <a:lnSpc>
                <a:spcPct val="114000"/>
              </a:lnSpc>
              <a:spcBef>
                <a:spcPts val="0"/>
              </a:spcBef>
              <a:spcAft>
                <a:spcPts val="1000"/>
              </a:spcAft>
              <a:buFont typeface="Arial" panose="020B0604020202020204" pitchFamily="34" charset="0"/>
              <a:buChar char="•"/>
              <a:defRPr/>
            </a:pPr>
            <a:r>
              <a:rPr lang="fr-CA" sz="1800" dirty="0"/>
              <a:t>Uniquement un seul MEC....utilisez-le à bon escient! </a:t>
            </a:r>
          </a:p>
          <a:p>
            <a:pPr marL="285750" lvl="1">
              <a:lnSpc>
                <a:spcPct val="114000"/>
              </a:lnSpc>
              <a:spcBef>
                <a:spcPts val="0"/>
              </a:spcBef>
              <a:spcAft>
                <a:spcPts val="1000"/>
              </a:spcAft>
              <a:buFont typeface="Arial" panose="020B0604020202020204" pitchFamily="34" charset="0"/>
              <a:buChar char="•"/>
              <a:defRPr/>
            </a:pPr>
            <a:r>
              <a:rPr lang="fr-CA" sz="1800" dirty="0"/>
              <a:t>L’expéditeur doit identifier le référent dans le message</a:t>
            </a:r>
          </a:p>
          <a:p>
            <a:pPr marL="285750" lvl="1">
              <a:lnSpc>
                <a:spcPct val="114000"/>
              </a:lnSpc>
              <a:spcBef>
                <a:spcPts val="0"/>
              </a:spcBef>
              <a:spcAft>
                <a:spcPts val="1000"/>
              </a:spcAft>
              <a:buFont typeface="Arial" panose="020B0604020202020204" pitchFamily="34" charset="0"/>
              <a:buChar char="•"/>
              <a:defRPr/>
            </a:pPr>
            <a:r>
              <a:rPr lang="fr-CA" sz="1800" dirty="0"/>
              <a:t>Décrochez le téléphone!</a:t>
            </a:r>
            <a:endParaRPr lang="fr-CA" sz="1800" dirty="0">
              <a:cs typeface="Arial" charset="0"/>
            </a:endParaRP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fr-CA" sz="3600" b="1" dirty="0">
                  <a:solidFill>
                    <a:schemeClr val="tx1"/>
                  </a:solidFill>
                </a:rPr>
                <a:t>Législation anti-pourriel canadienne</a:t>
              </a:r>
              <a:r>
                <a:rPr lang="fr-CA" sz="3600" dirty="0">
                  <a:solidFill>
                    <a:schemeClr val="tx1"/>
                  </a:solidFill>
                </a:rPr>
                <a:t> | Recommandations</a:t>
              </a:r>
            </a:p>
          </p:txBody>
        </p:sp>
        <p:pic>
          <p:nvPicPr>
            <p:cNvPr id="7" name="Picture 2" descr="http://www.webojobs.com/images/1392740877_messag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custDataLst>
              <p:tags r:id="rId3"/>
            </p:custDataLst>
          </p:nvPr>
        </p:nvGrpSpPr>
        <p:grpSpPr>
          <a:xfrm>
            <a:off x="4033823" y="2660445"/>
            <a:ext cx="1120093" cy="1475959"/>
            <a:chOff x="7010400" y="2286000"/>
            <a:chExt cx="1604962" cy="2114876"/>
          </a:xfrm>
        </p:grpSpPr>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10400" y="2286000"/>
              <a:ext cx="1604962" cy="1628774"/>
            </a:xfrm>
            <a:prstGeom prst="rect">
              <a:avLst/>
            </a:prstGeom>
          </p:spPr>
        </p:pic>
        <p:sp>
          <p:nvSpPr>
            <p:cNvPr id="37" name="TextBox 36"/>
            <p:cNvSpPr txBox="1"/>
            <p:nvPr/>
          </p:nvSpPr>
          <p:spPr>
            <a:xfrm>
              <a:off x="7010400" y="3915768"/>
              <a:ext cx="1604962" cy="485108"/>
            </a:xfrm>
            <a:prstGeom prst="rect">
              <a:avLst/>
            </a:prstGeom>
            <a:noFill/>
          </p:spPr>
          <p:txBody>
            <a:bodyPr wrap="square" rtlCol="0">
              <a:spAutoFit/>
            </a:bodyPr>
            <a:lstStyle/>
            <a:p>
              <a:pPr algn="ctr"/>
              <a:r>
                <a:rPr lang="fr-CA" sz="1600" b="1" dirty="0"/>
                <a:t>Expéditeur</a:t>
              </a:r>
            </a:p>
          </p:txBody>
        </p:sp>
      </p:grpSp>
      <p:grpSp>
        <p:nvGrpSpPr>
          <p:cNvPr id="38" name="Group 37"/>
          <p:cNvGrpSpPr/>
          <p:nvPr>
            <p:custDataLst>
              <p:tags r:id="rId4"/>
            </p:custDataLst>
          </p:nvPr>
        </p:nvGrpSpPr>
        <p:grpSpPr>
          <a:xfrm>
            <a:off x="6001536" y="3118964"/>
            <a:ext cx="1435847" cy="910896"/>
            <a:chOff x="12654745" y="3871136"/>
            <a:chExt cx="2057400" cy="1305205"/>
          </a:xfrm>
        </p:grpSpPr>
        <p:pic>
          <p:nvPicPr>
            <p:cNvPr id="39" name="Picture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219731" y="3871136"/>
              <a:ext cx="831738" cy="825339"/>
            </a:xfrm>
            <a:prstGeom prst="rect">
              <a:avLst/>
            </a:prstGeom>
          </p:spPr>
        </p:pic>
        <p:sp>
          <p:nvSpPr>
            <p:cNvPr id="40" name="TextBox 39"/>
            <p:cNvSpPr txBox="1"/>
            <p:nvPr/>
          </p:nvSpPr>
          <p:spPr>
            <a:xfrm>
              <a:off x="12654745" y="4691233"/>
              <a:ext cx="2057400" cy="485108"/>
            </a:xfrm>
            <a:prstGeom prst="rect">
              <a:avLst/>
            </a:prstGeom>
            <a:noFill/>
          </p:spPr>
          <p:txBody>
            <a:bodyPr wrap="square" rtlCol="0">
              <a:spAutoFit/>
            </a:bodyPr>
            <a:lstStyle/>
            <a:p>
              <a:pPr algn="ctr"/>
              <a:r>
                <a:rPr lang="fr-CA" sz="1600" b="1" dirty="0"/>
                <a:t>1 MEC</a:t>
              </a:r>
            </a:p>
          </p:txBody>
        </p:sp>
      </p:grpSp>
      <p:grpSp>
        <p:nvGrpSpPr>
          <p:cNvPr id="41" name="Group 40"/>
          <p:cNvGrpSpPr/>
          <p:nvPr>
            <p:custDataLst>
              <p:tags r:id="rId5"/>
            </p:custDataLst>
          </p:nvPr>
        </p:nvGrpSpPr>
        <p:grpSpPr>
          <a:xfrm>
            <a:off x="1029153" y="3943590"/>
            <a:ext cx="1120093" cy="1722180"/>
            <a:chOff x="13944600" y="2286000"/>
            <a:chExt cx="1604962" cy="2467682"/>
          </a:xfrm>
        </p:grpSpPr>
        <p:pic>
          <p:nvPicPr>
            <p:cNvPr id="42" name="Picture 4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944600" y="2286000"/>
              <a:ext cx="1604961" cy="1628773"/>
            </a:xfrm>
            <a:prstGeom prst="rect">
              <a:avLst/>
            </a:prstGeom>
          </p:spPr>
        </p:pic>
        <p:sp>
          <p:nvSpPr>
            <p:cNvPr id="49" name="TextBox 48"/>
            <p:cNvSpPr txBox="1"/>
            <p:nvPr/>
          </p:nvSpPr>
          <p:spPr>
            <a:xfrm>
              <a:off x="13944600" y="3915768"/>
              <a:ext cx="1604962" cy="837914"/>
            </a:xfrm>
            <a:prstGeom prst="rect">
              <a:avLst/>
            </a:prstGeom>
            <a:noFill/>
          </p:spPr>
          <p:txBody>
            <a:bodyPr wrap="square" rtlCol="0">
              <a:spAutoFit/>
            </a:bodyPr>
            <a:lstStyle/>
            <a:p>
              <a:pPr algn="ctr"/>
              <a:r>
                <a:rPr lang="fr-CA" sz="1600" b="1" dirty="0"/>
                <a:t>Individu</a:t>
              </a:r>
            </a:p>
            <a:p>
              <a:pPr algn="ctr"/>
              <a:r>
                <a:rPr lang="fr-CA" sz="1600" dirty="0"/>
                <a:t>Référent</a:t>
              </a:r>
            </a:p>
          </p:txBody>
        </p:sp>
      </p:grpSp>
      <p:grpSp>
        <p:nvGrpSpPr>
          <p:cNvPr id="50" name="Group 49"/>
          <p:cNvGrpSpPr/>
          <p:nvPr>
            <p:custDataLst>
              <p:tags r:id="rId6"/>
            </p:custDataLst>
          </p:nvPr>
        </p:nvGrpSpPr>
        <p:grpSpPr>
          <a:xfrm>
            <a:off x="6882434" y="3943590"/>
            <a:ext cx="1485712" cy="1722180"/>
            <a:chOff x="10381369" y="2286994"/>
            <a:chExt cx="2128851" cy="2467682"/>
          </a:xfrm>
        </p:grpSpPr>
        <p:pic>
          <p:nvPicPr>
            <p:cNvPr id="51" name="Picture 5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703719" y="2286994"/>
              <a:ext cx="1604961" cy="1628774"/>
            </a:xfrm>
            <a:prstGeom prst="rect">
              <a:avLst/>
            </a:prstGeom>
          </p:spPr>
        </p:pic>
        <p:sp>
          <p:nvSpPr>
            <p:cNvPr id="52" name="TextBox 51"/>
            <p:cNvSpPr txBox="1"/>
            <p:nvPr/>
          </p:nvSpPr>
          <p:spPr>
            <a:xfrm>
              <a:off x="10381369" y="3916762"/>
              <a:ext cx="2128851" cy="837914"/>
            </a:xfrm>
            <a:prstGeom prst="rect">
              <a:avLst/>
            </a:prstGeom>
            <a:noFill/>
          </p:spPr>
          <p:txBody>
            <a:bodyPr wrap="square" rtlCol="0">
              <a:spAutoFit/>
            </a:bodyPr>
            <a:lstStyle/>
            <a:p>
              <a:pPr algn="ctr"/>
              <a:r>
                <a:rPr lang="fr-CA" sz="1600" b="1" dirty="0"/>
                <a:t>Destinataire</a:t>
              </a:r>
            </a:p>
            <a:p>
              <a:pPr algn="ctr"/>
              <a:r>
                <a:rPr lang="fr-CA" sz="1600" dirty="0"/>
                <a:t>Client potentiel</a:t>
              </a:r>
            </a:p>
          </p:txBody>
        </p:sp>
      </p:grpSp>
      <p:pic>
        <p:nvPicPr>
          <p:cNvPr id="53" name="Picture 52"/>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504140" y="4819819"/>
            <a:ext cx="4084850" cy="540586"/>
          </a:xfrm>
          <a:prstGeom prst="rect">
            <a:avLst/>
          </a:prstGeom>
        </p:spPr>
      </p:pic>
      <p:pic>
        <p:nvPicPr>
          <p:cNvPr id="54" name="Picture 53"/>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rot="1698574">
            <a:off x="5836578" y="3944284"/>
            <a:ext cx="980819" cy="521634"/>
          </a:xfrm>
          <a:prstGeom prst="rect">
            <a:avLst/>
          </a:prstGeom>
        </p:spPr>
      </p:pic>
      <p:pic>
        <p:nvPicPr>
          <p:cNvPr id="55" name="Picture 54"/>
          <p:cNvPicPr>
            <a:picLocks noChangeAspect="1"/>
          </p:cNvPicPr>
          <p:nvPr>
            <p:custDataLst>
              <p:tags r:id="rId9"/>
            </p:custDataLst>
          </p:nvPr>
        </p:nvPicPr>
        <p:blipFill>
          <a:blip r:embed="rId20" cstate="print">
            <a:extLst>
              <a:ext uri="{28A0092B-C50C-407E-A947-70E740481C1C}">
                <a14:useLocalDpi xmlns:a14="http://schemas.microsoft.com/office/drawing/2010/main" val="0"/>
              </a:ext>
            </a:extLst>
          </a:blip>
          <a:stretch>
            <a:fillRect/>
          </a:stretch>
        </p:blipFill>
        <p:spPr>
          <a:xfrm rot="19901426" flipH="1">
            <a:off x="2505042" y="3837605"/>
            <a:ext cx="980819" cy="521634"/>
          </a:xfrm>
          <a:prstGeom prst="rect">
            <a:avLst/>
          </a:prstGeom>
        </p:spPr>
      </p:pic>
      <p:sp>
        <p:nvSpPr>
          <p:cNvPr id="56" name="TextBox 55"/>
          <p:cNvSpPr txBox="1"/>
          <p:nvPr>
            <p:custDataLst>
              <p:tags r:id="rId10"/>
            </p:custDataLst>
          </p:nvPr>
        </p:nvSpPr>
        <p:spPr>
          <a:xfrm>
            <a:off x="3815054" y="5305774"/>
            <a:ext cx="1435847" cy="338554"/>
          </a:xfrm>
          <a:prstGeom prst="rect">
            <a:avLst/>
          </a:prstGeom>
          <a:noFill/>
        </p:spPr>
        <p:txBody>
          <a:bodyPr wrap="square" rtlCol="0">
            <a:spAutoFit/>
          </a:bodyPr>
          <a:lstStyle/>
          <a:p>
            <a:pPr algn="ctr"/>
            <a:r>
              <a:rPr lang="fr-CA" sz="1600" dirty="0">
                <a:solidFill>
                  <a:schemeClr val="accent5">
                    <a:lumMod val="75000"/>
                  </a:schemeClr>
                </a:solidFill>
              </a:rPr>
              <a:t>Relation</a:t>
            </a:r>
          </a:p>
        </p:txBody>
      </p:sp>
      <p:sp>
        <p:nvSpPr>
          <p:cNvPr id="57" name="TextBox 56"/>
          <p:cNvSpPr txBox="1"/>
          <p:nvPr>
            <p:custDataLst>
              <p:tags r:id="rId11"/>
            </p:custDataLst>
          </p:nvPr>
        </p:nvSpPr>
        <p:spPr>
          <a:xfrm>
            <a:off x="2044208" y="3576649"/>
            <a:ext cx="1435847" cy="338554"/>
          </a:xfrm>
          <a:prstGeom prst="rect">
            <a:avLst/>
          </a:prstGeom>
          <a:noFill/>
        </p:spPr>
        <p:txBody>
          <a:bodyPr wrap="square" rtlCol="0">
            <a:spAutoFit/>
          </a:bodyPr>
          <a:lstStyle/>
          <a:p>
            <a:pPr algn="ctr"/>
            <a:r>
              <a:rPr lang="fr-CA" sz="1600" dirty="0">
                <a:solidFill>
                  <a:schemeClr val="accent5">
                    <a:lumMod val="75000"/>
                  </a:schemeClr>
                </a:solidFill>
              </a:rPr>
              <a:t>Relation</a:t>
            </a:r>
          </a:p>
        </p:txBody>
      </p:sp>
    </p:spTree>
    <p:extLst>
      <p:ext uri="{BB962C8B-B14F-4D97-AF65-F5344CB8AC3E}">
        <p14:creationId xmlns:p14="http://schemas.microsoft.com/office/powerpoint/2010/main" val="1323658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rdnester.pt/files/2014-01/2014-01-27131944_a3885959-3d2d-4308-96ba-14d5ac60a2a9$$551e09de-9439-451c-8332-1319354245c1$$9f52f5ca-6423-40c2-b8ab-bcf8d86038d4$$BackgroundImage$$pt$$1.jpg"/>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0546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p:custDataLst>
              <p:tags r:id="rId2"/>
            </p:custDataLst>
          </p:nvPr>
        </p:nvSpPr>
        <p:spPr>
          <a:xfrm>
            <a:off x="433388" y="762002"/>
            <a:ext cx="8447087" cy="997526"/>
          </a:xfrm>
        </p:spPr>
        <p:txBody>
          <a:bodyPr/>
          <a:lstStyle/>
          <a:p>
            <a:r>
              <a:rPr lang="fr-CA"/>
              <a:t>Renonciation</a:t>
            </a:r>
            <a:endParaRPr lang="fr-CA" dirty="0"/>
          </a:p>
        </p:txBody>
      </p:sp>
      <p:sp>
        <p:nvSpPr>
          <p:cNvPr id="7" name="TextBox 6"/>
          <p:cNvSpPr txBox="1"/>
          <p:nvPr>
            <p:custDataLst>
              <p:tags r:id="rId3"/>
            </p:custDataLst>
          </p:nvPr>
        </p:nvSpPr>
        <p:spPr>
          <a:xfrm>
            <a:off x="512616" y="1828797"/>
            <a:ext cx="7986807" cy="3416320"/>
          </a:xfrm>
          <a:prstGeom prst="rect">
            <a:avLst/>
          </a:prstGeom>
          <a:noFill/>
        </p:spPr>
        <p:txBody>
          <a:bodyPr wrap="square" rtlCol="0">
            <a:spAutoFit/>
          </a:bodyPr>
          <a:lstStyle/>
          <a:p>
            <a:r>
              <a:rPr lang="fr-CA" sz="2400" dirty="0">
                <a:solidFill>
                  <a:schemeClr val="bg1"/>
                </a:solidFill>
              </a:rPr>
              <a:t>Cette présentation offre des commentaires généraux et une interprétation de la législation anti-pourriel canadienne. Elle ne vise pas à donner une vue d’ensemble détaillée, ni à offrir de conseils juridiques. Cette information a été créée pour fournir une application pratique de la législation anti-pourriel canadienne dans l’industrie automobile. Georgian College n’est pas responsable des actions entreprises par les étudiants. Pour toute question d’ordre juridique, les étudiants sont invités à parler à leur propre conseiller juridique.</a:t>
            </a:r>
          </a:p>
        </p:txBody>
      </p:sp>
    </p:spTree>
    <p:extLst>
      <p:ext uri="{BB962C8B-B14F-4D97-AF65-F5344CB8AC3E}">
        <p14:creationId xmlns:p14="http://schemas.microsoft.com/office/powerpoint/2010/main" val="276456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9" y="1154363"/>
            <a:ext cx="8253412" cy="2891158"/>
          </a:xfrm>
        </p:spPr>
        <p:txBody>
          <a:bodyPr>
            <a:normAutofit/>
          </a:bodyPr>
          <a:lstStyle/>
          <a:p>
            <a:pPr marL="285750" lvl="1">
              <a:lnSpc>
                <a:spcPct val="114000"/>
              </a:lnSpc>
              <a:spcBef>
                <a:spcPts val="0"/>
              </a:spcBef>
              <a:spcAft>
                <a:spcPts val="600"/>
              </a:spcAft>
              <a:buFont typeface="Arial" panose="020B0604020202020204" pitchFamily="34" charset="0"/>
              <a:buChar char="•"/>
              <a:defRPr/>
            </a:pPr>
            <a:r>
              <a:rPr lang="fr-CA" sz="1600" dirty="0"/>
              <a:t>Une personne peut obtenir un consentement au nom de tiers qui ne sont pas encore déterminés</a:t>
            </a:r>
          </a:p>
          <a:p>
            <a:pPr marL="685800" lvl="2">
              <a:lnSpc>
                <a:spcPct val="114000"/>
              </a:lnSpc>
              <a:spcBef>
                <a:spcPts val="0"/>
              </a:spcBef>
              <a:spcAft>
                <a:spcPts val="600"/>
              </a:spcAft>
              <a:buFont typeface="Arial" panose="020B0604020202020204" pitchFamily="34" charset="0"/>
              <a:buChar char="•"/>
              <a:defRPr/>
            </a:pPr>
            <a:r>
              <a:rPr lang="fr-CA" sz="1600" dirty="0"/>
              <a:t>Toutes les parties qui se fient au consentement obtenu par d’autres sont responsables de la gestion de ce consentement </a:t>
            </a:r>
          </a:p>
          <a:p>
            <a:pPr marL="685800" lvl="2">
              <a:lnSpc>
                <a:spcPct val="114000"/>
              </a:lnSpc>
              <a:spcBef>
                <a:spcPts val="0"/>
              </a:spcBef>
              <a:spcAft>
                <a:spcPts val="600"/>
              </a:spcAft>
              <a:buFont typeface="Arial" panose="020B0604020202020204" pitchFamily="34" charset="0"/>
              <a:buChar char="•"/>
              <a:defRPr/>
            </a:pPr>
            <a:r>
              <a:rPr lang="fr-CA" sz="1600" dirty="0"/>
              <a:t>Le contenu du message et les exigences de désabonnement  s’appliquent néanmoins</a:t>
            </a:r>
          </a:p>
          <a:p>
            <a:pPr marL="685800" lvl="2">
              <a:lnSpc>
                <a:spcPct val="114000"/>
              </a:lnSpc>
              <a:spcBef>
                <a:spcPts val="0"/>
              </a:spcBef>
              <a:spcAft>
                <a:spcPts val="600"/>
              </a:spcAft>
              <a:buFont typeface="Arial" panose="020B0604020202020204" pitchFamily="34" charset="0"/>
              <a:buChar char="•"/>
              <a:defRPr/>
            </a:pPr>
            <a:r>
              <a:rPr lang="fr-CA" sz="1600" dirty="0"/>
              <a:t> Le consentement doit être spécifique et doit décrire précisément les catégories de tiers</a:t>
            </a:r>
          </a:p>
          <a:p>
            <a:pPr lvl="1">
              <a:spcBef>
                <a:spcPts val="0"/>
              </a:spcBef>
              <a:spcAft>
                <a:spcPts val="1000"/>
              </a:spcAft>
              <a:buFont typeface="Arial" panose="020B0604020202020204" pitchFamily="34" charset="0"/>
              <a:buChar char="•"/>
            </a:pPr>
            <a:endParaRPr lang="fr-CA" sz="1800" dirty="0">
              <a:cs typeface="Arial"/>
            </a:endParaRP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sz="3600" dirty="0">
                  <a:solidFill>
                    <a:schemeClr val="tx1"/>
                  </a:solidFill>
                </a:rPr>
                <a:t> | Tiers inconnus</a:t>
              </a:r>
            </a:p>
          </p:txBody>
        </p:sp>
        <p:pic>
          <p:nvPicPr>
            <p:cNvPr id="7" name="Picture 2" descr="http://www.webojobs.com/images/1392740877_messag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custDataLst>
              <p:tags r:id="rId3"/>
            </p:custDataLst>
          </p:nvPr>
        </p:nvGrpSpPr>
        <p:grpSpPr>
          <a:xfrm>
            <a:off x="4180074" y="3214299"/>
            <a:ext cx="1140632" cy="1441395"/>
            <a:chOff x="7010400" y="2363980"/>
            <a:chExt cx="1604962" cy="2028161"/>
          </a:xfrm>
        </p:grpSpPr>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49390" y="2363980"/>
              <a:ext cx="1497430" cy="1519649"/>
            </a:xfrm>
            <a:prstGeom prst="rect">
              <a:avLst/>
            </a:prstGeom>
          </p:spPr>
        </p:pic>
        <p:sp>
          <p:nvSpPr>
            <p:cNvPr id="37" name="TextBox 36"/>
            <p:cNvSpPr txBox="1"/>
            <p:nvPr/>
          </p:nvSpPr>
          <p:spPr>
            <a:xfrm>
              <a:off x="7010400" y="3915768"/>
              <a:ext cx="1604962" cy="476373"/>
            </a:xfrm>
            <a:prstGeom prst="rect">
              <a:avLst/>
            </a:prstGeom>
            <a:noFill/>
          </p:spPr>
          <p:txBody>
            <a:bodyPr wrap="square" rtlCol="0">
              <a:spAutoFit/>
            </a:bodyPr>
            <a:lstStyle/>
            <a:p>
              <a:pPr algn="ctr"/>
              <a:r>
                <a:rPr lang="fr-CA" sz="1600" b="1" dirty="0"/>
                <a:t>Expéditeur </a:t>
              </a:r>
            </a:p>
          </p:txBody>
        </p:sp>
      </p:grpSp>
      <p:grpSp>
        <p:nvGrpSpPr>
          <p:cNvPr id="38" name="Group 37"/>
          <p:cNvGrpSpPr/>
          <p:nvPr>
            <p:custDataLst>
              <p:tags r:id="rId4"/>
            </p:custDataLst>
          </p:nvPr>
        </p:nvGrpSpPr>
        <p:grpSpPr>
          <a:xfrm>
            <a:off x="1286304" y="4886960"/>
            <a:ext cx="1140632" cy="1104735"/>
            <a:chOff x="13944600" y="2837689"/>
            <a:chExt cx="1604962" cy="1554452"/>
          </a:xfrm>
        </p:grpSpPr>
        <p:pic>
          <p:nvPicPr>
            <p:cNvPr id="39" name="Picture 3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203341" y="2837689"/>
              <a:ext cx="1066800" cy="1082628"/>
            </a:xfrm>
            <a:prstGeom prst="rect">
              <a:avLst/>
            </a:prstGeom>
          </p:spPr>
        </p:pic>
        <p:sp>
          <p:nvSpPr>
            <p:cNvPr id="40" name="TextBox 39"/>
            <p:cNvSpPr txBox="1"/>
            <p:nvPr/>
          </p:nvSpPr>
          <p:spPr>
            <a:xfrm>
              <a:off x="13944600" y="3915768"/>
              <a:ext cx="1604962" cy="476373"/>
            </a:xfrm>
            <a:prstGeom prst="rect">
              <a:avLst/>
            </a:prstGeom>
            <a:noFill/>
          </p:spPr>
          <p:txBody>
            <a:bodyPr wrap="square" rtlCol="0">
              <a:spAutoFit/>
            </a:bodyPr>
            <a:lstStyle/>
            <a:p>
              <a:pPr algn="ctr"/>
              <a:r>
                <a:rPr lang="fr-CA" sz="1600" b="1" dirty="0"/>
                <a:t>Tiers</a:t>
              </a:r>
              <a:endParaRPr lang="fr-CA" sz="1600" dirty="0"/>
            </a:p>
          </p:txBody>
        </p:sp>
      </p:grpSp>
      <p:grpSp>
        <p:nvGrpSpPr>
          <p:cNvPr id="41" name="Group 40"/>
          <p:cNvGrpSpPr/>
          <p:nvPr>
            <p:custDataLst>
              <p:tags r:id="rId5"/>
            </p:custDataLst>
          </p:nvPr>
        </p:nvGrpSpPr>
        <p:grpSpPr>
          <a:xfrm>
            <a:off x="2242244" y="4886960"/>
            <a:ext cx="1140632" cy="1104735"/>
            <a:chOff x="13944600" y="2837689"/>
            <a:chExt cx="1604962" cy="1554452"/>
          </a:xfrm>
        </p:grpSpPr>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203341" y="2837689"/>
              <a:ext cx="1066800" cy="1082628"/>
            </a:xfrm>
            <a:prstGeom prst="rect">
              <a:avLst/>
            </a:prstGeom>
          </p:spPr>
        </p:pic>
        <p:sp>
          <p:nvSpPr>
            <p:cNvPr id="49" name="TextBox 48"/>
            <p:cNvSpPr txBox="1"/>
            <p:nvPr/>
          </p:nvSpPr>
          <p:spPr>
            <a:xfrm>
              <a:off x="13944600" y="3915768"/>
              <a:ext cx="1604962" cy="476373"/>
            </a:xfrm>
            <a:prstGeom prst="rect">
              <a:avLst/>
            </a:prstGeom>
            <a:noFill/>
          </p:spPr>
          <p:txBody>
            <a:bodyPr wrap="square" rtlCol="0">
              <a:spAutoFit/>
            </a:bodyPr>
            <a:lstStyle/>
            <a:p>
              <a:pPr algn="ctr"/>
              <a:r>
                <a:rPr lang="fr-CA" sz="1600" b="1" dirty="0"/>
                <a:t>Tiers</a:t>
              </a:r>
              <a:endParaRPr lang="fr-CA" sz="1600" dirty="0"/>
            </a:p>
          </p:txBody>
        </p:sp>
      </p:grpSp>
      <p:grpSp>
        <p:nvGrpSpPr>
          <p:cNvPr id="50" name="Group 49"/>
          <p:cNvGrpSpPr/>
          <p:nvPr>
            <p:custDataLst>
              <p:tags r:id="rId6"/>
            </p:custDataLst>
          </p:nvPr>
        </p:nvGrpSpPr>
        <p:grpSpPr>
          <a:xfrm>
            <a:off x="6590181" y="4886960"/>
            <a:ext cx="1371569" cy="1104735"/>
            <a:chOff x="13788647" y="2837689"/>
            <a:chExt cx="1929909" cy="1554452"/>
          </a:xfrm>
        </p:grpSpPr>
        <p:pic>
          <p:nvPicPr>
            <p:cNvPr id="51" name="Picture 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203341" y="2837689"/>
              <a:ext cx="1066800" cy="1082627"/>
            </a:xfrm>
            <a:prstGeom prst="rect">
              <a:avLst/>
            </a:prstGeom>
          </p:spPr>
        </p:pic>
        <p:sp>
          <p:nvSpPr>
            <p:cNvPr id="52" name="TextBox 51"/>
            <p:cNvSpPr txBox="1"/>
            <p:nvPr/>
          </p:nvSpPr>
          <p:spPr>
            <a:xfrm>
              <a:off x="13788647" y="3915768"/>
              <a:ext cx="1929909" cy="476373"/>
            </a:xfrm>
            <a:prstGeom prst="rect">
              <a:avLst/>
            </a:prstGeom>
            <a:noFill/>
          </p:spPr>
          <p:txBody>
            <a:bodyPr wrap="square" rtlCol="0">
              <a:spAutoFit/>
            </a:bodyPr>
            <a:lstStyle/>
            <a:p>
              <a:pPr algn="ctr"/>
              <a:r>
                <a:rPr lang="fr-CA" sz="1600" b="1" dirty="0" smtClean="0"/>
                <a:t>Destinataire</a:t>
              </a:r>
              <a:endParaRPr lang="fr-CA" sz="1600" dirty="0"/>
            </a:p>
          </p:txBody>
        </p:sp>
      </p:grpSp>
      <p:pic>
        <p:nvPicPr>
          <p:cNvPr id="53" name="Picture 52"/>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rot="8739917" flipH="1">
            <a:off x="2310510" y="3675945"/>
            <a:ext cx="2021423" cy="792000"/>
          </a:xfrm>
          <a:prstGeom prst="rect">
            <a:avLst/>
          </a:prstGeom>
        </p:spPr>
      </p:pic>
      <p:pic>
        <p:nvPicPr>
          <p:cNvPr id="54" name="Picture 53"/>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rot="12860083">
            <a:off x="5325860" y="3668342"/>
            <a:ext cx="2021423" cy="792000"/>
          </a:xfrm>
          <a:prstGeom prst="rect">
            <a:avLst/>
          </a:prstGeom>
        </p:spPr>
      </p:pic>
      <p:sp>
        <p:nvSpPr>
          <p:cNvPr id="55" name="TextBox 54"/>
          <p:cNvSpPr txBox="1"/>
          <p:nvPr>
            <p:custDataLst>
              <p:tags r:id="rId9"/>
            </p:custDataLst>
          </p:nvPr>
        </p:nvSpPr>
        <p:spPr>
          <a:xfrm>
            <a:off x="3647866" y="4607344"/>
            <a:ext cx="2236732" cy="584775"/>
          </a:xfrm>
          <a:prstGeom prst="rect">
            <a:avLst/>
          </a:prstGeom>
          <a:noFill/>
        </p:spPr>
        <p:txBody>
          <a:bodyPr wrap="square" rtlCol="0">
            <a:spAutoFit/>
          </a:bodyPr>
          <a:lstStyle/>
          <a:p>
            <a:pPr algn="ctr"/>
            <a:r>
              <a:rPr lang="fr-CA" sz="1600" b="1" dirty="0">
                <a:solidFill>
                  <a:schemeClr val="accent5">
                    <a:lumMod val="75000"/>
                  </a:schemeClr>
                </a:solidFill>
              </a:rPr>
              <a:t>Responsable </a:t>
            </a:r>
          </a:p>
          <a:p>
            <a:pPr algn="ctr"/>
            <a:r>
              <a:rPr lang="fr-CA" sz="1600" dirty="0">
                <a:solidFill>
                  <a:schemeClr val="accent5">
                    <a:lumMod val="75000"/>
                  </a:schemeClr>
                </a:solidFill>
              </a:rPr>
              <a:t>Gestion du consentement </a:t>
            </a:r>
          </a:p>
        </p:txBody>
      </p:sp>
    </p:spTree>
    <p:extLst>
      <p:ext uri="{BB962C8B-B14F-4D97-AF65-F5344CB8AC3E}">
        <p14:creationId xmlns:p14="http://schemas.microsoft.com/office/powerpoint/2010/main" val="1986671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9" y="1154363"/>
            <a:ext cx="8253412" cy="1588837"/>
          </a:xfrm>
        </p:spPr>
        <p:txBody>
          <a:bodyPr>
            <a:normAutofit/>
          </a:bodyPr>
          <a:lstStyle/>
          <a:p>
            <a:pPr marL="0" lvl="1" indent="0">
              <a:lnSpc>
                <a:spcPct val="114000"/>
              </a:lnSpc>
              <a:spcBef>
                <a:spcPts val="0"/>
              </a:spcBef>
              <a:spcAft>
                <a:spcPts val="600"/>
              </a:spcAft>
              <a:buNone/>
              <a:defRPr/>
            </a:pPr>
            <a:r>
              <a:rPr lang="fr-CA" sz="1800" dirty="0"/>
              <a:t>Justification : </a:t>
            </a:r>
          </a:p>
          <a:p>
            <a:pPr marL="285750" lvl="1">
              <a:lnSpc>
                <a:spcPct val="114000"/>
              </a:lnSpc>
              <a:spcBef>
                <a:spcPts val="0"/>
              </a:spcBef>
              <a:spcAft>
                <a:spcPts val="600"/>
              </a:spcAft>
              <a:buFont typeface="Arial" panose="020B0604020202020204" pitchFamily="34" charset="0"/>
              <a:buChar char="•"/>
              <a:defRPr/>
            </a:pPr>
            <a:r>
              <a:rPr lang="fr-CA" sz="1800" dirty="0"/>
              <a:t>[CRTC] ... Pour satisfaire l’exigence d’obtenir le consentement séparément, la personne qui cherche à obtenir le consentement doit identifier et obtenir un consentement distinct et spécifique pour chaque acte envisagé...</a:t>
            </a: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a:t> </a:t>
              </a:r>
              <a:r>
                <a:rPr lang="fr-CA" sz="3600" b="1" dirty="0">
                  <a:solidFill>
                    <a:schemeClr val="tx1"/>
                  </a:solidFill>
                </a:rPr>
                <a:t>Législation anti-pourriel canadienne</a:t>
              </a:r>
              <a:r>
                <a:rPr lang="fr-CA" sz="3600" dirty="0">
                  <a:solidFill>
                    <a:schemeClr val="tx1"/>
                  </a:solidFill>
                </a:rPr>
                <a:t> | Éviter le groupage</a:t>
              </a:r>
            </a:p>
          </p:txBody>
        </p:sp>
        <p:pic>
          <p:nvPicPr>
            <p:cNvPr id="7" name="Picture 2" descr="http://www.webojobs.com/images/1392740877_mess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2155927" y="2516045"/>
            <a:ext cx="4704000" cy="352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521529" y="3657604"/>
            <a:ext cx="3953163" cy="1815882"/>
          </a:xfrm>
          <a:prstGeom prst="rect">
            <a:avLst/>
          </a:prstGeom>
          <a:solidFill>
            <a:schemeClr val="bg1"/>
          </a:solidFill>
        </p:spPr>
        <p:txBody>
          <a:bodyPr wrap="square" rtlCol="0">
            <a:spAutoFit/>
          </a:bodyPr>
          <a:lstStyle/>
          <a:p>
            <a:endParaRPr lang="en-US" sz="1600" dirty="0"/>
          </a:p>
          <a:p>
            <a:r>
              <a:rPr lang="fr-CA" sz="1200" b="1" dirty="0"/>
              <a:t>Je souhaite me désabonner de la messagerie électronique de </a:t>
            </a:r>
            <a:r>
              <a:rPr lang="fr-CA" sz="1200" b="1" dirty="0" err="1"/>
              <a:t>Hometown</a:t>
            </a:r>
            <a:r>
              <a:rPr lang="fr-CA" sz="1200" b="1" dirty="0"/>
              <a:t> Motors qui présente un contenu sur:</a:t>
            </a:r>
          </a:p>
          <a:p>
            <a:endParaRPr lang="fr-CA" sz="1200" b="1" dirty="0"/>
          </a:p>
          <a:p>
            <a:pPr marL="171450" indent="-171450">
              <a:buFont typeface="Wingdings" panose="05000000000000000000" pitchFamily="2" charset="2"/>
              <a:buChar char="q"/>
            </a:pPr>
            <a:r>
              <a:rPr lang="fr-CA" sz="1000" b="1" dirty="0"/>
              <a:t>Promotions des ventes, rabais et marketing</a:t>
            </a:r>
          </a:p>
          <a:p>
            <a:pPr marL="171450" indent="-171450">
              <a:buFont typeface="Wingdings" panose="05000000000000000000" pitchFamily="2" charset="2"/>
              <a:buChar char="q"/>
            </a:pPr>
            <a:r>
              <a:rPr lang="fr-CA" sz="1000" b="1" dirty="0"/>
              <a:t>Mises à jour de produits et information sur nouveaux modèles</a:t>
            </a:r>
          </a:p>
          <a:p>
            <a:pPr marL="171450" indent="-171450">
              <a:buFont typeface="Wingdings" panose="05000000000000000000" pitchFamily="2" charset="2"/>
              <a:buChar char="q"/>
            </a:pPr>
            <a:r>
              <a:rPr lang="fr-CA" sz="1000" b="1" dirty="0"/>
              <a:t>Promotions sur le service, les rabais et le marketing</a:t>
            </a:r>
          </a:p>
          <a:p>
            <a:pPr marL="171450" indent="-171450">
              <a:buFont typeface="Wingdings" panose="05000000000000000000" pitchFamily="2" charset="2"/>
              <a:buChar char="q"/>
            </a:pPr>
            <a:r>
              <a:rPr lang="fr-CA" sz="1000" b="1" dirty="0"/>
              <a:t>Rappels de service, information de garantie et entretien</a:t>
            </a:r>
          </a:p>
          <a:p>
            <a:pPr marL="171450" indent="-171450">
              <a:buFont typeface="Wingdings" panose="05000000000000000000" pitchFamily="2" charset="2"/>
              <a:buChar char="q"/>
            </a:pPr>
            <a:r>
              <a:rPr lang="fr-CA" sz="1000" b="1" dirty="0"/>
              <a:t>Actualités, évènements et concours</a:t>
            </a:r>
          </a:p>
          <a:p>
            <a:pPr marL="171450" indent="-171450">
              <a:buFont typeface="Wingdings" panose="05000000000000000000" pitchFamily="2" charset="2"/>
              <a:buChar char="q"/>
            </a:pPr>
            <a:r>
              <a:rPr lang="fr-CA" sz="1000" b="1" dirty="0"/>
              <a:t>Demandes d’ordre général et suivi</a:t>
            </a:r>
          </a:p>
        </p:txBody>
      </p:sp>
      <p:sp>
        <p:nvSpPr>
          <p:cNvPr id="9" name="TextBox 8"/>
          <p:cNvSpPr txBox="1"/>
          <p:nvPr/>
        </p:nvSpPr>
        <p:spPr>
          <a:xfrm>
            <a:off x="2521297" y="3309860"/>
            <a:ext cx="2663653" cy="338554"/>
          </a:xfrm>
          <a:prstGeom prst="rect">
            <a:avLst/>
          </a:prstGeom>
          <a:solidFill>
            <a:schemeClr val="tx2">
              <a:lumMod val="60000"/>
              <a:lumOff val="40000"/>
            </a:schemeClr>
          </a:solidFill>
          <a:ln>
            <a:solidFill>
              <a:schemeClr val="tx2"/>
            </a:solidFill>
          </a:ln>
        </p:spPr>
        <p:txBody>
          <a:bodyPr wrap="square" rtlCol="0">
            <a:spAutoFit/>
          </a:bodyPr>
          <a:lstStyle/>
          <a:p>
            <a:r>
              <a:rPr lang="fr-CA" sz="1600" dirty="0">
                <a:solidFill>
                  <a:schemeClr val="bg1"/>
                </a:solidFill>
              </a:rPr>
              <a:t>Se désabonner </a:t>
            </a:r>
            <a:r>
              <a:rPr lang="en-US" sz="1600" dirty="0">
                <a:solidFill>
                  <a:schemeClr val="bg1"/>
                </a:solidFill>
              </a:rPr>
              <a:t>:</a:t>
            </a:r>
          </a:p>
        </p:txBody>
      </p:sp>
      <p:sp>
        <p:nvSpPr>
          <p:cNvPr id="10" name="TextBox 9"/>
          <p:cNvSpPr txBox="1"/>
          <p:nvPr/>
        </p:nvSpPr>
        <p:spPr>
          <a:xfrm>
            <a:off x="5086265" y="5153535"/>
            <a:ext cx="1256146" cy="307777"/>
          </a:xfrm>
          <a:prstGeom prst="rect">
            <a:avLst/>
          </a:prstGeom>
          <a:solidFill>
            <a:schemeClr val="accent1"/>
          </a:solidFill>
          <a:ln>
            <a:solidFill>
              <a:schemeClr val="tx2"/>
            </a:solidFill>
          </a:ln>
        </p:spPr>
        <p:txBody>
          <a:bodyPr wrap="square" rtlCol="0">
            <a:spAutoFit/>
          </a:bodyPr>
          <a:lstStyle/>
          <a:p>
            <a:pPr algn="ctr"/>
            <a:r>
              <a:rPr lang="fr-CA" sz="1400" dirty="0">
                <a:solidFill>
                  <a:schemeClr val="bg1"/>
                </a:solidFill>
              </a:rPr>
              <a:t>Soumettre</a:t>
            </a:r>
          </a:p>
        </p:txBody>
      </p:sp>
    </p:spTree>
    <p:extLst>
      <p:ext uri="{BB962C8B-B14F-4D97-AF65-F5344CB8AC3E}">
        <p14:creationId xmlns:p14="http://schemas.microsoft.com/office/powerpoint/2010/main" val="4040556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433389" y="1154363"/>
            <a:ext cx="8253412" cy="2891158"/>
          </a:xfrm>
        </p:spPr>
        <p:txBody>
          <a:bodyPr>
            <a:normAutofit/>
          </a:bodyPr>
          <a:lstStyle/>
          <a:p>
            <a:pPr marL="285750" lvl="1">
              <a:lnSpc>
                <a:spcPct val="114000"/>
              </a:lnSpc>
              <a:spcBef>
                <a:spcPts val="0"/>
              </a:spcBef>
              <a:spcAft>
                <a:spcPts val="600"/>
              </a:spcAft>
              <a:buFont typeface="Arial" panose="020B0604020202020204" pitchFamily="34" charset="0"/>
              <a:buChar char="•"/>
              <a:defRPr/>
            </a:pPr>
            <a:r>
              <a:rPr lang="fr-CA" sz="1800" dirty="0"/>
              <a:t>Actes et problèmes séparés</a:t>
            </a:r>
            <a:endParaRPr lang="fr-CA" sz="1800" dirty="0">
              <a:cs typeface="Arial" charset="0"/>
            </a:endParaRP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sz="3600" dirty="0">
                  <a:solidFill>
                    <a:schemeClr val="tx1"/>
                  </a:solidFill>
                </a:rPr>
                <a:t> | Éviter le groupage</a:t>
              </a:r>
            </a:p>
          </p:txBody>
        </p:sp>
        <p:pic>
          <p:nvPicPr>
            <p:cNvPr id="7" name="Picture 2" descr="http://www.webojobs.com/images/1392740877_messa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bwMode="auto">
          <a:xfrm>
            <a:off x="1837277" y="1718134"/>
            <a:ext cx="5172140" cy="3879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244441" y="2983386"/>
            <a:ext cx="2992574" cy="2123658"/>
          </a:xfrm>
          <a:prstGeom prst="rect">
            <a:avLst/>
          </a:prstGeom>
          <a:solidFill>
            <a:schemeClr val="bg1"/>
          </a:solidFill>
        </p:spPr>
        <p:txBody>
          <a:bodyPr wrap="square" rtlCol="0">
            <a:spAutoFit/>
          </a:bodyPr>
          <a:lstStyle/>
          <a:p>
            <a:r>
              <a:rPr lang="fr-CA" sz="1100" b="1" dirty="0"/>
              <a:t>Je donne mon consentement à </a:t>
            </a:r>
            <a:r>
              <a:rPr lang="fr-CA" sz="1100" b="1" dirty="0" err="1"/>
              <a:t>Hometown</a:t>
            </a:r>
            <a:r>
              <a:rPr lang="fr-CA" sz="1100" b="1" dirty="0"/>
              <a:t> Motors pour communiquer avec moi selon toute méthode électronique qui présente un contenu sur:</a:t>
            </a:r>
          </a:p>
          <a:p>
            <a:endParaRPr lang="fr-CA" sz="1200" b="1" dirty="0"/>
          </a:p>
          <a:p>
            <a:pPr marL="171450" indent="-171450">
              <a:buFont typeface="Wingdings" panose="05000000000000000000" pitchFamily="2" charset="2"/>
              <a:buChar char="q"/>
            </a:pPr>
            <a:r>
              <a:rPr lang="fr-CA" sz="950" b="1" dirty="0"/>
              <a:t>Promotions des ventes, rabais et marketing</a:t>
            </a:r>
          </a:p>
          <a:p>
            <a:pPr marL="171450" indent="-171450">
              <a:buFont typeface="Wingdings" panose="05000000000000000000" pitchFamily="2" charset="2"/>
              <a:buChar char="q"/>
            </a:pPr>
            <a:r>
              <a:rPr lang="fr-CA" sz="950" b="1" dirty="0"/>
              <a:t>Mises à jour de produits et information sur nouveaux modèles</a:t>
            </a:r>
          </a:p>
          <a:p>
            <a:pPr marL="171450" indent="-171450">
              <a:buFont typeface="Wingdings" panose="05000000000000000000" pitchFamily="2" charset="2"/>
              <a:buChar char="q"/>
            </a:pPr>
            <a:r>
              <a:rPr lang="fr-CA" sz="950" b="1" dirty="0"/>
              <a:t>Promotions sur le service, les rabais et le marketing</a:t>
            </a:r>
          </a:p>
          <a:p>
            <a:pPr marL="171450" indent="-171450">
              <a:buFont typeface="Wingdings" panose="05000000000000000000" pitchFamily="2" charset="2"/>
              <a:buChar char="q"/>
            </a:pPr>
            <a:r>
              <a:rPr lang="fr-CA" sz="950" b="1" dirty="0"/>
              <a:t>Rappels de service, information de garantie et entretien</a:t>
            </a:r>
          </a:p>
          <a:p>
            <a:pPr marL="171450" indent="-171450">
              <a:buFont typeface="Wingdings" panose="05000000000000000000" pitchFamily="2" charset="2"/>
              <a:buChar char="q"/>
            </a:pPr>
            <a:r>
              <a:rPr lang="fr-CA" sz="950" b="1" dirty="0"/>
              <a:t>Actualités, évènements et concours</a:t>
            </a:r>
          </a:p>
          <a:p>
            <a:pPr marL="171450" indent="-171450">
              <a:buFont typeface="Wingdings" panose="05000000000000000000" pitchFamily="2" charset="2"/>
              <a:buChar char="q"/>
            </a:pPr>
            <a:r>
              <a:rPr lang="fr-CA" sz="950" b="1" dirty="0"/>
              <a:t>Demandes d’ordre général et suivi</a:t>
            </a:r>
          </a:p>
        </p:txBody>
      </p:sp>
      <p:sp>
        <p:nvSpPr>
          <p:cNvPr id="9" name="TextBox 8"/>
          <p:cNvSpPr txBox="1"/>
          <p:nvPr/>
        </p:nvSpPr>
        <p:spPr>
          <a:xfrm>
            <a:off x="5262135" y="3098215"/>
            <a:ext cx="471055" cy="200055"/>
          </a:xfrm>
          <a:prstGeom prst="rect">
            <a:avLst/>
          </a:prstGeom>
          <a:solidFill>
            <a:schemeClr val="bg1">
              <a:lumMod val="75000"/>
            </a:schemeClr>
          </a:solidFill>
        </p:spPr>
        <p:txBody>
          <a:bodyPr wrap="square" rtlCol="0">
            <a:spAutoFit/>
          </a:bodyPr>
          <a:lstStyle/>
          <a:p>
            <a:r>
              <a:rPr lang="en-US" sz="700" b="1" dirty="0"/>
              <a:t>Nom</a:t>
            </a:r>
          </a:p>
        </p:txBody>
      </p:sp>
      <p:sp>
        <p:nvSpPr>
          <p:cNvPr id="10" name="TextBox 9"/>
          <p:cNvSpPr txBox="1"/>
          <p:nvPr/>
        </p:nvSpPr>
        <p:spPr>
          <a:xfrm>
            <a:off x="5255289" y="3303595"/>
            <a:ext cx="481459" cy="200055"/>
          </a:xfrm>
          <a:prstGeom prst="rect">
            <a:avLst/>
          </a:prstGeom>
          <a:solidFill>
            <a:schemeClr val="bg1">
              <a:lumMod val="75000"/>
            </a:schemeClr>
          </a:solidFill>
        </p:spPr>
        <p:txBody>
          <a:bodyPr wrap="square" rtlCol="0">
            <a:spAutoFit/>
          </a:bodyPr>
          <a:lstStyle/>
          <a:p>
            <a:r>
              <a:rPr lang="fr-CA" sz="700" b="1" dirty="0"/>
              <a:t>Courriel</a:t>
            </a:r>
          </a:p>
        </p:txBody>
      </p:sp>
      <p:sp>
        <p:nvSpPr>
          <p:cNvPr id="11" name="TextBox 10"/>
          <p:cNvSpPr txBox="1"/>
          <p:nvPr/>
        </p:nvSpPr>
        <p:spPr>
          <a:xfrm>
            <a:off x="5240217" y="3509387"/>
            <a:ext cx="501555" cy="200055"/>
          </a:xfrm>
          <a:prstGeom prst="rect">
            <a:avLst/>
          </a:prstGeom>
          <a:solidFill>
            <a:schemeClr val="bg1">
              <a:lumMod val="75000"/>
            </a:schemeClr>
          </a:solidFill>
        </p:spPr>
        <p:txBody>
          <a:bodyPr wrap="square" rtlCol="0">
            <a:spAutoFit/>
          </a:bodyPr>
          <a:lstStyle/>
          <a:p>
            <a:r>
              <a:rPr lang="fr-CA" sz="700" b="1" dirty="0"/>
              <a:t>Numéro</a:t>
            </a:r>
          </a:p>
        </p:txBody>
      </p:sp>
      <p:sp>
        <p:nvSpPr>
          <p:cNvPr id="12" name="TextBox 11"/>
          <p:cNvSpPr txBox="1"/>
          <p:nvPr/>
        </p:nvSpPr>
        <p:spPr>
          <a:xfrm>
            <a:off x="5246663" y="3717447"/>
            <a:ext cx="486527" cy="200055"/>
          </a:xfrm>
          <a:prstGeom prst="rect">
            <a:avLst/>
          </a:prstGeom>
          <a:solidFill>
            <a:schemeClr val="bg1">
              <a:lumMod val="75000"/>
            </a:schemeClr>
          </a:solidFill>
        </p:spPr>
        <p:txBody>
          <a:bodyPr wrap="square" rtlCol="0">
            <a:spAutoFit/>
          </a:bodyPr>
          <a:lstStyle/>
          <a:p>
            <a:r>
              <a:rPr lang="fr-CA" sz="700" b="1" dirty="0"/>
              <a:t>Modèle</a:t>
            </a:r>
          </a:p>
        </p:txBody>
      </p:sp>
      <p:sp>
        <p:nvSpPr>
          <p:cNvPr id="13" name="TextBox 12"/>
          <p:cNvSpPr txBox="1"/>
          <p:nvPr/>
        </p:nvSpPr>
        <p:spPr>
          <a:xfrm>
            <a:off x="5369727" y="4642510"/>
            <a:ext cx="1062182" cy="338554"/>
          </a:xfrm>
          <a:prstGeom prst="rect">
            <a:avLst/>
          </a:prstGeom>
          <a:solidFill>
            <a:schemeClr val="accent1"/>
          </a:solidFill>
          <a:ln>
            <a:solidFill>
              <a:schemeClr val="tx2"/>
            </a:solidFill>
          </a:ln>
        </p:spPr>
        <p:txBody>
          <a:bodyPr wrap="square" rtlCol="0">
            <a:spAutoFit/>
          </a:bodyPr>
          <a:lstStyle/>
          <a:p>
            <a:pPr algn="ctr"/>
            <a:r>
              <a:rPr lang="fr-CA" sz="1600" dirty="0">
                <a:solidFill>
                  <a:schemeClr val="bg1"/>
                </a:solidFill>
              </a:rPr>
              <a:t>Soumettre</a:t>
            </a:r>
          </a:p>
        </p:txBody>
      </p:sp>
      <p:sp>
        <p:nvSpPr>
          <p:cNvPr id="14" name="TextBox 13"/>
          <p:cNvSpPr txBox="1"/>
          <p:nvPr/>
        </p:nvSpPr>
        <p:spPr>
          <a:xfrm>
            <a:off x="2237789" y="2623742"/>
            <a:ext cx="2912342" cy="338554"/>
          </a:xfrm>
          <a:prstGeom prst="rect">
            <a:avLst/>
          </a:prstGeom>
          <a:solidFill>
            <a:schemeClr val="tx2">
              <a:lumMod val="60000"/>
              <a:lumOff val="40000"/>
            </a:schemeClr>
          </a:solidFill>
          <a:ln>
            <a:solidFill>
              <a:schemeClr val="tx2"/>
            </a:solidFill>
          </a:ln>
        </p:spPr>
        <p:txBody>
          <a:bodyPr wrap="square" rtlCol="0">
            <a:spAutoFit/>
          </a:bodyPr>
          <a:lstStyle/>
          <a:p>
            <a:r>
              <a:rPr lang="fr-CA" sz="1600" dirty="0">
                <a:solidFill>
                  <a:schemeClr val="bg1"/>
                </a:solidFill>
              </a:rPr>
              <a:t>Demander un devis </a:t>
            </a:r>
            <a:r>
              <a:rPr lang="en-US" sz="1600" dirty="0">
                <a:solidFill>
                  <a:schemeClr val="bg1"/>
                </a:solidFill>
              </a:rPr>
              <a:t>:</a:t>
            </a:r>
          </a:p>
        </p:txBody>
      </p:sp>
    </p:spTree>
    <p:extLst>
      <p:ext uri="{BB962C8B-B14F-4D97-AF65-F5344CB8AC3E}">
        <p14:creationId xmlns:p14="http://schemas.microsoft.com/office/powerpoint/2010/main" val="4040556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1638774" y="5103038"/>
            <a:ext cx="2947120" cy="535892"/>
          </a:xfrm>
        </p:spPr>
        <p:txBody>
          <a:bodyPr>
            <a:normAutofit fontScale="85000" lnSpcReduction="10000"/>
          </a:bodyPr>
          <a:lstStyle/>
          <a:p>
            <a:pPr marL="285750" lvl="1">
              <a:lnSpc>
                <a:spcPct val="114000"/>
              </a:lnSpc>
              <a:spcBef>
                <a:spcPts val="0"/>
              </a:spcBef>
              <a:spcAft>
                <a:spcPts val="600"/>
              </a:spcAft>
              <a:buFont typeface="Arial" panose="020B0604020202020204" pitchFamily="34" charset="0"/>
              <a:buChar char="•"/>
              <a:defRPr/>
            </a:pPr>
            <a:r>
              <a:rPr lang="fr-CA" sz="1800" dirty="0"/>
              <a:t> Le « retrait » est inacceptable</a:t>
            </a:r>
          </a:p>
        </p:txBody>
      </p:sp>
      <p:grpSp>
        <p:nvGrpSpPr>
          <p:cNvPr id="5" name="Group 4"/>
          <p:cNvGrpSpPr/>
          <p:nvPr>
            <p:custDataLst>
              <p:tags r:id="rId2"/>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sz="3600" dirty="0">
                  <a:solidFill>
                    <a:schemeClr val="tx1"/>
                  </a:solidFill>
                </a:rPr>
                <a:t> | Consentement acceptable</a:t>
              </a:r>
            </a:p>
          </p:txBody>
        </p:sp>
        <p:pic>
          <p:nvPicPr>
            <p:cNvPr id="7" name="Picture 2" descr="http://www.webojobs.com/images/1392740877_mess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619329" y="1371109"/>
            <a:ext cx="6132467" cy="3600000"/>
          </a:xfrm>
          <a:prstGeom prst="rect">
            <a:avLst/>
          </a:prstGeom>
        </p:spPr>
      </p:pic>
      <p:pic>
        <p:nvPicPr>
          <p:cNvPr id="9" name="Picture 8"/>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5852435" y="1154326"/>
            <a:ext cx="900000" cy="900000"/>
          </a:xfrm>
          <a:prstGeom prst="rect">
            <a:avLst/>
          </a:prstGeom>
        </p:spPr>
      </p:pic>
      <p:pic>
        <p:nvPicPr>
          <p:cNvPr id="10" name="Picture 9"/>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690683" y="1154326"/>
            <a:ext cx="900000" cy="900000"/>
          </a:xfrm>
          <a:prstGeom prst="rect">
            <a:avLst/>
          </a:prstGeom>
        </p:spPr>
      </p:pic>
      <p:sp>
        <p:nvSpPr>
          <p:cNvPr id="2" name="Rectangle 1"/>
          <p:cNvSpPr/>
          <p:nvPr>
            <p:custDataLst>
              <p:tags r:id="rId6"/>
            </p:custDataLst>
          </p:nvPr>
        </p:nvSpPr>
        <p:spPr>
          <a:xfrm>
            <a:off x="4692356" y="5115118"/>
            <a:ext cx="2868734" cy="408125"/>
          </a:xfrm>
          <a:prstGeom prst="rect">
            <a:avLst/>
          </a:prstGeom>
        </p:spPr>
        <p:txBody>
          <a:bodyPr wrap="none">
            <a:spAutoFit/>
          </a:bodyPr>
          <a:lstStyle/>
          <a:p>
            <a:pPr marL="285750" lvl="1">
              <a:lnSpc>
                <a:spcPct val="114000"/>
              </a:lnSpc>
              <a:spcBef>
                <a:spcPts val="0"/>
              </a:spcBef>
              <a:spcAft>
                <a:spcPts val="600"/>
              </a:spcAft>
              <a:buFont typeface="Arial" panose="020B0604020202020204" pitchFamily="34" charset="0"/>
              <a:buChar char="•"/>
              <a:defRPr/>
            </a:pPr>
            <a:r>
              <a:rPr lang="fr-CA"/>
              <a:t>     Le « consentement » est acceptable </a:t>
            </a:r>
          </a:p>
        </p:txBody>
      </p:sp>
      <p:sp>
        <p:nvSpPr>
          <p:cNvPr id="11" name="TextBox 10"/>
          <p:cNvSpPr txBox="1"/>
          <p:nvPr/>
        </p:nvSpPr>
        <p:spPr>
          <a:xfrm>
            <a:off x="1756685" y="2331787"/>
            <a:ext cx="2829209" cy="2300630"/>
          </a:xfrm>
          <a:prstGeom prst="rect">
            <a:avLst/>
          </a:prstGeom>
          <a:solidFill>
            <a:schemeClr val="bg1"/>
          </a:solidFill>
        </p:spPr>
        <p:txBody>
          <a:bodyPr wrap="square" rtlCol="0">
            <a:spAutoFit/>
          </a:bodyPr>
          <a:lstStyle/>
          <a:p>
            <a:r>
              <a:rPr lang="fr-CA" sz="650" b="1" dirty="0"/>
              <a:t>Vous êtes sur le point d’acheter un capteur de roues de l’ABS et une trousse d’équipement pour freins à disque d’un montant total de 148,00 $. Je donne mon consentement pour recevoir tout message électronique qui présente un contenu sur :</a:t>
            </a:r>
          </a:p>
          <a:p>
            <a:pPr marL="171450" indent="-171450">
              <a:buFont typeface="Wingdings" panose="05000000000000000000" pitchFamily="2" charset="2"/>
              <a:buChar char="q"/>
            </a:pPr>
            <a:r>
              <a:rPr lang="fr-CA" sz="950" b="1" dirty="0"/>
              <a:t>Promotions des ventes, rabais et marketing</a:t>
            </a:r>
          </a:p>
          <a:p>
            <a:pPr marL="171450" indent="-171450">
              <a:buFont typeface="Wingdings" panose="05000000000000000000" pitchFamily="2" charset="2"/>
              <a:buChar char="q"/>
            </a:pPr>
            <a:r>
              <a:rPr lang="fr-CA" sz="950" b="1" dirty="0"/>
              <a:t>Mises à jour de produits et information sur nouveaux modèles</a:t>
            </a:r>
          </a:p>
          <a:p>
            <a:pPr marL="171450" indent="-171450">
              <a:buFont typeface="Wingdings" panose="05000000000000000000" pitchFamily="2" charset="2"/>
              <a:buChar char="q"/>
            </a:pPr>
            <a:r>
              <a:rPr lang="fr-CA" sz="950" b="1" dirty="0"/>
              <a:t>Promotions sur le service, les rabais et le marketing</a:t>
            </a:r>
          </a:p>
          <a:p>
            <a:pPr marL="171450" indent="-171450">
              <a:buFont typeface="Wingdings" panose="05000000000000000000" pitchFamily="2" charset="2"/>
              <a:buChar char="q"/>
            </a:pPr>
            <a:r>
              <a:rPr lang="fr-CA" sz="950" b="1" dirty="0"/>
              <a:t>Rappels de service, information de garantie et entretien</a:t>
            </a:r>
          </a:p>
          <a:p>
            <a:pPr marL="171450" indent="-171450">
              <a:buFont typeface="Wingdings" panose="05000000000000000000" pitchFamily="2" charset="2"/>
              <a:buChar char="q"/>
            </a:pPr>
            <a:r>
              <a:rPr lang="fr-CA" sz="950" b="1" dirty="0"/>
              <a:t>Actualités, évènements et concours</a:t>
            </a:r>
          </a:p>
          <a:p>
            <a:pPr marL="171450" indent="-171450">
              <a:buFont typeface="Wingdings" panose="05000000000000000000" pitchFamily="2" charset="2"/>
              <a:buChar char="q"/>
            </a:pPr>
            <a:r>
              <a:rPr lang="fr-CA" sz="950" b="1" dirty="0"/>
              <a:t>Demandes d’ordre général et suivi pour recevoir toute forme de communications électroniques</a:t>
            </a:r>
          </a:p>
          <a:p>
            <a:pPr marL="171450" indent="-171450">
              <a:buFont typeface="Arial" panose="020B0604020202020204" pitchFamily="34" charset="0"/>
              <a:buChar char="•"/>
            </a:pPr>
            <a:endParaRPr lang="fr-CA" sz="950" b="1" dirty="0"/>
          </a:p>
          <a:p>
            <a:r>
              <a:rPr lang="fr-CA" sz="650" b="1" dirty="0"/>
              <a:t>Veuillez consulter notre </a:t>
            </a:r>
            <a:r>
              <a:rPr lang="fr-CA" sz="650" b="1" dirty="0">
                <a:solidFill>
                  <a:schemeClr val="tx2">
                    <a:lumMod val="60000"/>
                    <a:lumOff val="40000"/>
                  </a:schemeClr>
                </a:solidFill>
              </a:rPr>
              <a:t>Politique de confidentialité</a:t>
            </a:r>
            <a:r>
              <a:rPr lang="fr-CA" sz="650" b="1" dirty="0"/>
              <a:t> ou </a:t>
            </a:r>
            <a:r>
              <a:rPr lang="fr-CA" sz="650" b="1" dirty="0">
                <a:solidFill>
                  <a:schemeClr val="tx2">
                    <a:lumMod val="60000"/>
                    <a:lumOff val="40000"/>
                  </a:schemeClr>
                </a:solidFill>
              </a:rPr>
              <a:t>contactez nous </a:t>
            </a:r>
            <a:r>
              <a:rPr lang="fr-CA" sz="650" b="1" dirty="0"/>
              <a:t>pour plus de détails.</a:t>
            </a:r>
          </a:p>
        </p:txBody>
      </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8562" y="2759058"/>
            <a:ext cx="240429" cy="241233"/>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8562" y="2939052"/>
            <a:ext cx="240429" cy="241233"/>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8562" y="3150055"/>
            <a:ext cx="240429" cy="241233"/>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8512" y="3426391"/>
            <a:ext cx="240429" cy="241233"/>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8562" y="3717793"/>
            <a:ext cx="240429" cy="241233"/>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8559" y="3923785"/>
            <a:ext cx="240429" cy="241233"/>
          </a:xfrm>
          <a:prstGeom prst="rect">
            <a:avLst/>
          </a:prstGeom>
        </p:spPr>
      </p:pic>
      <p:sp>
        <p:nvSpPr>
          <p:cNvPr id="18" name="TextBox 17"/>
          <p:cNvSpPr txBox="1"/>
          <p:nvPr/>
        </p:nvSpPr>
        <p:spPr>
          <a:xfrm>
            <a:off x="4851584" y="2331787"/>
            <a:ext cx="2829209" cy="2593018"/>
          </a:xfrm>
          <a:prstGeom prst="rect">
            <a:avLst/>
          </a:prstGeom>
          <a:solidFill>
            <a:schemeClr val="bg1"/>
          </a:solidFill>
        </p:spPr>
        <p:txBody>
          <a:bodyPr wrap="square" rtlCol="0">
            <a:spAutoFit/>
          </a:bodyPr>
          <a:lstStyle/>
          <a:p>
            <a:r>
              <a:rPr lang="fr-CA" sz="800" b="1" dirty="0"/>
              <a:t>Vous êtes sur le point d’acheter un capteur de roues de l’ABS et une trousse d’équipement pour freins à disque d’un montant total de 148,00 $. Je donne mon consentement pour recevoir tout message électronique qui présente un contenu sur :</a:t>
            </a:r>
          </a:p>
          <a:p>
            <a:pPr marL="171450" indent="-171450">
              <a:buFont typeface="Wingdings" panose="05000000000000000000" pitchFamily="2" charset="2"/>
              <a:buChar char="q"/>
            </a:pPr>
            <a:r>
              <a:rPr lang="fr-CA" sz="950" b="1" dirty="0"/>
              <a:t>Promotions des ventes, rabais et marketing</a:t>
            </a:r>
          </a:p>
          <a:p>
            <a:pPr marL="171450" indent="-171450">
              <a:buFont typeface="Wingdings" panose="05000000000000000000" pitchFamily="2" charset="2"/>
              <a:buChar char="q"/>
            </a:pPr>
            <a:r>
              <a:rPr lang="fr-CA" sz="950" b="1" dirty="0"/>
              <a:t>Mises à jour de produits et information sur nouveaux modèles</a:t>
            </a:r>
          </a:p>
          <a:p>
            <a:pPr marL="171450" indent="-171450">
              <a:buFont typeface="Wingdings" panose="05000000000000000000" pitchFamily="2" charset="2"/>
              <a:buChar char="q"/>
            </a:pPr>
            <a:r>
              <a:rPr lang="fr-CA" sz="950" b="1" dirty="0"/>
              <a:t>Promotions sur le service, les rabais et le marketing</a:t>
            </a:r>
          </a:p>
          <a:p>
            <a:pPr marL="171450" indent="-171450">
              <a:buFont typeface="Wingdings" panose="05000000000000000000" pitchFamily="2" charset="2"/>
              <a:buChar char="q"/>
            </a:pPr>
            <a:r>
              <a:rPr lang="fr-CA" sz="950" b="1" dirty="0"/>
              <a:t>Rappels de service, information de garantie et entretien</a:t>
            </a:r>
          </a:p>
          <a:p>
            <a:pPr marL="171450" indent="-171450">
              <a:buFont typeface="Wingdings" panose="05000000000000000000" pitchFamily="2" charset="2"/>
              <a:buChar char="q"/>
            </a:pPr>
            <a:r>
              <a:rPr lang="fr-CA" sz="950" b="1" dirty="0"/>
              <a:t>Actualités, évènements et concours</a:t>
            </a:r>
          </a:p>
          <a:p>
            <a:pPr marL="171450" indent="-171450">
              <a:buFont typeface="Wingdings" panose="05000000000000000000" pitchFamily="2" charset="2"/>
              <a:buChar char="q"/>
            </a:pPr>
            <a:r>
              <a:rPr lang="fr-CA" sz="950" b="1" dirty="0"/>
              <a:t>Demandes d’ordre général et suivi pour recevoir toute forme de communications électroniques</a:t>
            </a:r>
          </a:p>
          <a:p>
            <a:pPr marL="171450" indent="-171450">
              <a:buFont typeface="Arial" panose="020B0604020202020204" pitchFamily="34" charset="0"/>
              <a:buChar char="•"/>
            </a:pPr>
            <a:endParaRPr lang="fr-CA" sz="950" b="1" dirty="0"/>
          </a:p>
          <a:p>
            <a:r>
              <a:rPr lang="fr-CA" sz="650" b="1" dirty="0"/>
              <a:t>Veuillez consulter notre </a:t>
            </a:r>
            <a:r>
              <a:rPr lang="fr-CA" sz="650" b="1" dirty="0">
                <a:solidFill>
                  <a:schemeClr val="tx2">
                    <a:lumMod val="60000"/>
                    <a:lumOff val="40000"/>
                  </a:schemeClr>
                </a:solidFill>
              </a:rPr>
              <a:t>Politique de confidentialité</a:t>
            </a:r>
            <a:r>
              <a:rPr lang="fr-CA" sz="650" b="1" dirty="0"/>
              <a:t> ou </a:t>
            </a:r>
            <a:r>
              <a:rPr lang="fr-CA" sz="650" b="1" dirty="0">
                <a:solidFill>
                  <a:schemeClr val="tx2">
                    <a:lumMod val="60000"/>
                    <a:lumOff val="40000"/>
                  </a:schemeClr>
                </a:solidFill>
              </a:rPr>
              <a:t>contactez nous </a:t>
            </a:r>
            <a:r>
              <a:rPr lang="fr-CA" sz="650" b="1" dirty="0"/>
              <a:t>pour plus de détails.</a:t>
            </a:r>
          </a:p>
        </p:txBody>
      </p:sp>
      <p:sp>
        <p:nvSpPr>
          <p:cNvPr id="19" name="TextBox 18"/>
          <p:cNvSpPr txBox="1"/>
          <p:nvPr/>
        </p:nvSpPr>
        <p:spPr>
          <a:xfrm>
            <a:off x="2595472" y="4478322"/>
            <a:ext cx="730250" cy="169277"/>
          </a:xfrm>
          <a:prstGeom prst="rect">
            <a:avLst/>
          </a:prstGeom>
          <a:solidFill>
            <a:schemeClr val="tx2">
              <a:lumMod val="40000"/>
              <a:lumOff val="60000"/>
            </a:schemeClr>
          </a:solidFill>
          <a:ln>
            <a:solidFill>
              <a:schemeClr val="tx2"/>
            </a:solidFill>
          </a:ln>
        </p:spPr>
        <p:txBody>
          <a:bodyPr wrap="square" rtlCol="0">
            <a:spAutoFit/>
          </a:bodyPr>
          <a:lstStyle/>
          <a:p>
            <a:pPr algn="ctr"/>
            <a:r>
              <a:rPr lang="en-US" sz="500" dirty="0"/>
              <a:t>Retour</a:t>
            </a:r>
          </a:p>
        </p:txBody>
      </p:sp>
      <p:sp>
        <p:nvSpPr>
          <p:cNvPr id="20" name="TextBox 19"/>
          <p:cNvSpPr txBox="1"/>
          <p:nvPr/>
        </p:nvSpPr>
        <p:spPr>
          <a:xfrm>
            <a:off x="5616685" y="4731206"/>
            <a:ext cx="730250" cy="169277"/>
          </a:xfrm>
          <a:prstGeom prst="rect">
            <a:avLst/>
          </a:prstGeom>
          <a:solidFill>
            <a:schemeClr val="tx2">
              <a:lumMod val="40000"/>
              <a:lumOff val="60000"/>
            </a:schemeClr>
          </a:solidFill>
          <a:ln>
            <a:solidFill>
              <a:schemeClr val="tx2"/>
            </a:solidFill>
          </a:ln>
        </p:spPr>
        <p:txBody>
          <a:bodyPr wrap="square" rtlCol="0">
            <a:spAutoFit/>
          </a:bodyPr>
          <a:lstStyle/>
          <a:p>
            <a:pPr algn="ctr"/>
            <a:r>
              <a:rPr lang="en-US" sz="500" dirty="0"/>
              <a:t>Retour</a:t>
            </a:r>
          </a:p>
        </p:txBody>
      </p:sp>
      <p:sp>
        <p:nvSpPr>
          <p:cNvPr id="21" name="TextBox 20"/>
          <p:cNvSpPr txBox="1"/>
          <p:nvPr/>
        </p:nvSpPr>
        <p:spPr>
          <a:xfrm>
            <a:off x="3470103" y="4468271"/>
            <a:ext cx="730250" cy="169277"/>
          </a:xfrm>
          <a:prstGeom prst="rect">
            <a:avLst/>
          </a:prstGeom>
          <a:solidFill>
            <a:schemeClr val="tx2">
              <a:lumMod val="40000"/>
              <a:lumOff val="60000"/>
            </a:schemeClr>
          </a:solidFill>
          <a:ln>
            <a:solidFill>
              <a:schemeClr val="tx2"/>
            </a:solidFill>
          </a:ln>
        </p:spPr>
        <p:txBody>
          <a:bodyPr wrap="square" rtlCol="0">
            <a:spAutoFit/>
          </a:bodyPr>
          <a:lstStyle/>
          <a:p>
            <a:pPr algn="ctr"/>
            <a:r>
              <a:rPr lang="en-US" sz="500" dirty="0"/>
              <a:t>Confirmer</a:t>
            </a:r>
          </a:p>
        </p:txBody>
      </p:sp>
      <p:sp>
        <p:nvSpPr>
          <p:cNvPr id="22" name="TextBox 21"/>
          <p:cNvSpPr txBox="1"/>
          <p:nvPr/>
        </p:nvSpPr>
        <p:spPr>
          <a:xfrm>
            <a:off x="6481268" y="4731203"/>
            <a:ext cx="730250" cy="169277"/>
          </a:xfrm>
          <a:prstGeom prst="rect">
            <a:avLst/>
          </a:prstGeom>
          <a:solidFill>
            <a:schemeClr val="tx2">
              <a:lumMod val="40000"/>
              <a:lumOff val="60000"/>
            </a:schemeClr>
          </a:solidFill>
          <a:ln>
            <a:solidFill>
              <a:schemeClr val="tx2"/>
            </a:solidFill>
          </a:ln>
        </p:spPr>
        <p:txBody>
          <a:bodyPr wrap="square" rtlCol="0">
            <a:spAutoFit/>
          </a:bodyPr>
          <a:lstStyle/>
          <a:p>
            <a:pPr algn="ctr"/>
            <a:r>
              <a:rPr lang="en-US" sz="500" dirty="0"/>
              <a:t>Confirmer</a:t>
            </a:r>
          </a:p>
        </p:txBody>
      </p:sp>
      <p:sp>
        <p:nvSpPr>
          <p:cNvPr id="23" name="TextBox 22"/>
          <p:cNvSpPr txBox="1"/>
          <p:nvPr/>
        </p:nvSpPr>
        <p:spPr>
          <a:xfrm>
            <a:off x="1838646" y="2039716"/>
            <a:ext cx="1711004" cy="276999"/>
          </a:xfrm>
          <a:prstGeom prst="rect">
            <a:avLst/>
          </a:prstGeom>
          <a:solidFill>
            <a:schemeClr val="tx2">
              <a:lumMod val="60000"/>
              <a:lumOff val="40000"/>
            </a:schemeClr>
          </a:solidFill>
        </p:spPr>
        <p:txBody>
          <a:bodyPr wrap="square" rtlCol="0">
            <a:spAutoFit/>
          </a:bodyPr>
          <a:lstStyle/>
          <a:p>
            <a:r>
              <a:rPr lang="fr-CA" sz="1200" b="1" dirty="0">
                <a:solidFill>
                  <a:schemeClr val="bg1"/>
                </a:solidFill>
              </a:rPr>
              <a:t>Confirmation d’achat </a:t>
            </a:r>
            <a:r>
              <a:rPr lang="en-US" sz="1200" b="1" dirty="0">
                <a:solidFill>
                  <a:schemeClr val="bg1"/>
                </a:solidFill>
              </a:rPr>
              <a:t>:</a:t>
            </a:r>
          </a:p>
        </p:txBody>
      </p:sp>
      <p:sp>
        <p:nvSpPr>
          <p:cNvPr id="24" name="TextBox 23"/>
          <p:cNvSpPr txBox="1"/>
          <p:nvPr/>
        </p:nvSpPr>
        <p:spPr>
          <a:xfrm>
            <a:off x="1838646" y="2034692"/>
            <a:ext cx="1711004" cy="276999"/>
          </a:xfrm>
          <a:prstGeom prst="rect">
            <a:avLst/>
          </a:prstGeom>
          <a:solidFill>
            <a:schemeClr val="tx2">
              <a:lumMod val="60000"/>
              <a:lumOff val="40000"/>
            </a:schemeClr>
          </a:solidFill>
          <a:ln>
            <a:solidFill>
              <a:schemeClr val="tx2"/>
            </a:solidFill>
          </a:ln>
        </p:spPr>
        <p:txBody>
          <a:bodyPr wrap="square" rtlCol="0">
            <a:spAutoFit/>
          </a:bodyPr>
          <a:lstStyle/>
          <a:p>
            <a:r>
              <a:rPr lang="fr-CA" sz="1200" b="1" dirty="0">
                <a:solidFill>
                  <a:schemeClr val="bg1"/>
                </a:solidFill>
              </a:rPr>
              <a:t>Confirmation d’achat </a:t>
            </a:r>
            <a:r>
              <a:rPr lang="en-US" sz="1200" b="1" dirty="0">
                <a:solidFill>
                  <a:schemeClr val="bg1"/>
                </a:solidFill>
              </a:rPr>
              <a:t>:</a:t>
            </a:r>
          </a:p>
        </p:txBody>
      </p:sp>
      <p:sp>
        <p:nvSpPr>
          <p:cNvPr id="25" name="TextBox 24"/>
          <p:cNvSpPr txBox="1"/>
          <p:nvPr/>
        </p:nvSpPr>
        <p:spPr>
          <a:xfrm>
            <a:off x="4950294" y="2046415"/>
            <a:ext cx="1711004" cy="276999"/>
          </a:xfrm>
          <a:prstGeom prst="rect">
            <a:avLst/>
          </a:prstGeom>
          <a:solidFill>
            <a:schemeClr val="tx2">
              <a:lumMod val="60000"/>
              <a:lumOff val="40000"/>
            </a:schemeClr>
          </a:solidFill>
          <a:ln>
            <a:solidFill>
              <a:schemeClr val="tx2"/>
            </a:solidFill>
          </a:ln>
        </p:spPr>
        <p:txBody>
          <a:bodyPr wrap="square" rtlCol="0">
            <a:spAutoFit/>
          </a:bodyPr>
          <a:lstStyle/>
          <a:p>
            <a:r>
              <a:rPr lang="fr-CA" sz="1200" b="1" dirty="0">
                <a:solidFill>
                  <a:schemeClr val="bg1"/>
                </a:solidFill>
              </a:rPr>
              <a:t>Confirmation d’achat </a:t>
            </a:r>
            <a:r>
              <a:rPr lang="en-US" sz="1200" b="1" dirty="0">
                <a:solidFill>
                  <a:schemeClr val="bg1"/>
                </a:solidFill>
              </a:rPr>
              <a:t>:</a:t>
            </a:r>
          </a:p>
        </p:txBody>
      </p:sp>
    </p:spTree>
    <p:extLst>
      <p:ext uri="{BB962C8B-B14F-4D97-AF65-F5344CB8AC3E}">
        <p14:creationId xmlns:p14="http://schemas.microsoft.com/office/powerpoint/2010/main" val="970554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1/17/Traffic_Light_Tree.jpg"/>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t="12992"/>
          <a:stretch/>
        </p:blipFill>
        <p:spPr bwMode="auto">
          <a:xfrm>
            <a:off x="0" y="-55412"/>
            <a:ext cx="9163139" cy="6102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custDataLst>
              <p:tags r:id="rId2"/>
            </p:custDataLst>
          </p:nvPr>
        </p:nvSpPr>
        <p:spPr>
          <a:xfrm>
            <a:off x="-1" y="-55410"/>
            <a:ext cx="9163139" cy="6101998"/>
          </a:xfrm>
          <a:prstGeom prst="rect">
            <a:avLst/>
          </a:prstGeom>
          <a:gradFill flip="none" rotWithShape="1">
            <a:gsLst>
              <a:gs pos="0">
                <a:schemeClr val="bg1"/>
              </a:gs>
              <a:gs pos="58000">
                <a:schemeClr val="accent1">
                  <a:tint val="50000"/>
                  <a:shade val="100000"/>
                  <a:satMod val="350000"/>
                  <a:alpha val="0"/>
                </a:schemeClr>
              </a:gs>
            </a:gsLst>
            <a:path path="circle">
              <a:fillToRect r="100000" b="100000"/>
            </a:path>
            <a:tileRect l="-100000" t="-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itle 1"/>
          <p:cNvSpPr txBox="1">
            <a:spLocks/>
          </p:cNvSpPr>
          <p:nvPr>
            <p:custDataLst>
              <p:tags r:id="rId3"/>
            </p:custDataLst>
          </p:nvPr>
        </p:nvSpPr>
        <p:spPr>
          <a:xfrm>
            <a:off x="13854" y="-27710"/>
            <a:ext cx="7289313"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600" b="1" dirty="0">
                <a:latin typeface="+mn-lt"/>
              </a:rPr>
              <a:t>Législation anti-pourriel canadienne</a:t>
            </a:r>
            <a:r>
              <a:rPr lang="fr-CA" sz="3600" dirty="0"/>
              <a:t> </a:t>
            </a:r>
            <a:r>
              <a:rPr lang="fr-CA" sz="3600" dirty="0">
                <a:latin typeface="+mn-lt"/>
              </a:rPr>
              <a:t>Pénalités</a:t>
            </a:r>
            <a:endParaRPr lang="fr-CA" sz="3600" b="1" dirty="0">
              <a:latin typeface="+mn-lt"/>
              <a:cs typeface="Arial"/>
            </a:endParaRPr>
          </a:p>
        </p:txBody>
      </p:sp>
    </p:spTree>
    <p:extLst>
      <p:ext uri="{BB962C8B-B14F-4D97-AF65-F5344CB8AC3E}">
        <p14:creationId xmlns:p14="http://schemas.microsoft.com/office/powerpoint/2010/main" val="1854935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1008732"/>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rmAutofit lnSpcReduction="1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sz="3600" dirty="0">
                  <a:solidFill>
                    <a:schemeClr val="tx1"/>
                  </a:solidFill>
                </a:rPr>
                <a:t>| Pénalités</a:t>
              </a:r>
            </a:p>
          </p:txBody>
        </p:sp>
        <p:pic>
          <p:nvPicPr>
            <p:cNvPr id="7" name="Picture 2" descr="http://www.webojobs.com/images/1392740877_messag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2"/>
            </p:custDataLst>
          </p:nvPr>
        </p:nvSpPr>
        <p:spPr>
          <a:xfrm>
            <a:off x="165385" y="1330031"/>
            <a:ext cx="3539714" cy="4278094"/>
          </a:xfrm>
          <a:prstGeom prst="rect">
            <a:avLst/>
          </a:prstGeom>
          <a:noFill/>
        </p:spPr>
        <p:txBody>
          <a:bodyPr wrap="square" rtlCol="0">
            <a:spAutoFit/>
          </a:bodyPr>
          <a:lstStyle/>
          <a:p>
            <a:pPr marL="285750" indent="-285750">
              <a:buFont typeface="Arial" panose="020B0604020202020204" pitchFamily="34" charset="0"/>
              <a:buChar char="•"/>
            </a:pPr>
            <a:r>
              <a:rPr lang="fr-CA" sz="1700" b="1" dirty="0"/>
              <a:t>Deux </a:t>
            </a:r>
            <a:r>
              <a:rPr lang="fr-CA" sz="1700" dirty="0"/>
              <a:t>types de </a:t>
            </a:r>
            <a:r>
              <a:rPr lang="fr-CA" sz="1700" b="1" dirty="0"/>
              <a:t>solutions</a:t>
            </a:r>
          </a:p>
          <a:p>
            <a:pPr marL="285750" indent="-285750">
              <a:buFont typeface="Arial" panose="020B0604020202020204" pitchFamily="34" charset="0"/>
              <a:buChar char="•"/>
            </a:pPr>
            <a:endParaRPr lang="fr-CA" sz="1700" b="1" dirty="0">
              <a:cs typeface="Arial"/>
            </a:endParaRPr>
          </a:p>
          <a:p>
            <a:pPr marL="285750" indent="-285750">
              <a:buFont typeface="Arial" panose="020B0604020202020204" pitchFamily="34" charset="0"/>
              <a:buChar char="•"/>
            </a:pPr>
            <a:r>
              <a:rPr lang="fr-CA" sz="1700" dirty="0"/>
              <a:t>Avez-vous </a:t>
            </a:r>
            <a:r>
              <a:rPr lang="fr-CA" sz="1700" b="1" dirty="0"/>
              <a:t>enfreint </a:t>
            </a:r>
            <a:r>
              <a:rPr lang="fr-CA" sz="1700" dirty="0"/>
              <a:t>la loi?</a:t>
            </a:r>
          </a:p>
          <a:p>
            <a:pPr marL="285750" indent="-285750">
              <a:buFont typeface="Arial" panose="020B0604020202020204" pitchFamily="34" charset="0"/>
              <a:buChar char="•"/>
            </a:pPr>
            <a:endParaRPr lang="fr-CA" sz="1700" dirty="0">
              <a:cs typeface="Arial"/>
            </a:endParaRPr>
          </a:p>
          <a:p>
            <a:pPr marL="285750" indent="-285750">
              <a:buFont typeface="Arial" panose="020B0604020202020204" pitchFamily="34" charset="0"/>
              <a:buChar char="•"/>
            </a:pPr>
            <a:r>
              <a:rPr lang="fr-CA" sz="1700" dirty="0"/>
              <a:t>À combien s’élèvent les </a:t>
            </a:r>
            <a:r>
              <a:rPr lang="fr-CA" sz="1700" b="1" dirty="0"/>
              <a:t>sanctions pécuniaires administratives?</a:t>
            </a:r>
          </a:p>
          <a:p>
            <a:pPr marL="285750" indent="-285750">
              <a:buFont typeface="Arial" panose="020B0604020202020204" pitchFamily="34" charset="0"/>
              <a:buChar char="•"/>
            </a:pPr>
            <a:endParaRPr lang="fr-CA" sz="1700" b="1" dirty="0">
              <a:cs typeface="Arial"/>
            </a:endParaRPr>
          </a:p>
          <a:p>
            <a:pPr marL="285750" indent="-285750">
              <a:buFont typeface="Arial" panose="020B0604020202020204" pitchFamily="34" charset="0"/>
              <a:buChar char="•"/>
            </a:pPr>
            <a:r>
              <a:rPr lang="fr-CA" sz="1700" b="1" dirty="0"/>
              <a:t>Responsabilité du directeur et de l’agent  </a:t>
            </a:r>
            <a:endParaRPr lang="fr-CA" sz="1700" b="1" dirty="0">
              <a:cs typeface="Arial"/>
            </a:endParaRPr>
          </a:p>
          <a:p>
            <a:r>
              <a:rPr lang="fr-CA" sz="1700" dirty="0"/>
              <a:t>      C’est très important</a:t>
            </a:r>
          </a:p>
          <a:p>
            <a:pPr marL="285750" indent="-285750">
              <a:buFont typeface="Arial" panose="020B0604020202020204" pitchFamily="34" charset="0"/>
              <a:buChar char="•"/>
            </a:pPr>
            <a:endParaRPr lang="fr-CA" sz="1700" dirty="0">
              <a:cs typeface="Arial"/>
            </a:endParaRPr>
          </a:p>
          <a:p>
            <a:pPr marL="285750" indent="-285750">
              <a:buFont typeface="Arial" panose="020B0604020202020204" pitchFamily="34" charset="0"/>
              <a:buChar char="•"/>
            </a:pPr>
            <a:r>
              <a:rPr lang="fr-CA" sz="1700" b="1" dirty="0"/>
              <a:t>La diligence raisonnable </a:t>
            </a:r>
            <a:r>
              <a:rPr lang="fr-CA" sz="1700" dirty="0"/>
              <a:t>est une </a:t>
            </a:r>
            <a:r>
              <a:rPr lang="fr-CA" sz="1700" b="1" dirty="0"/>
              <a:t>défense</a:t>
            </a:r>
          </a:p>
          <a:p>
            <a:pPr marL="285750" indent="-285750">
              <a:buFont typeface="Arial" panose="020B0604020202020204" pitchFamily="34" charset="0"/>
              <a:buChar char="•"/>
            </a:pPr>
            <a:endParaRPr lang="fr-CA" sz="1700" dirty="0">
              <a:cs typeface="Arial"/>
            </a:endParaRPr>
          </a:p>
          <a:p>
            <a:pPr marL="285750" indent="-285750">
              <a:buFont typeface="Arial" panose="020B0604020202020204" pitchFamily="34" charset="0"/>
              <a:buChar char="•"/>
            </a:pPr>
            <a:r>
              <a:rPr lang="fr-CA" sz="1700" b="1" dirty="0"/>
              <a:t>Les employeurs</a:t>
            </a:r>
            <a:r>
              <a:rPr lang="fr-CA" sz="1700" dirty="0"/>
              <a:t> sont </a:t>
            </a:r>
            <a:r>
              <a:rPr lang="fr-CA" sz="1700" b="1" dirty="0"/>
              <a:t>responsables</a:t>
            </a:r>
            <a:r>
              <a:rPr lang="fr-CA" sz="1700" dirty="0"/>
              <a:t> des </a:t>
            </a:r>
            <a:r>
              <a:rPr lang="fr-CA" sz="1700" b="1" dirty="0"/>
              <a:t>actions de leurs employés</a:t>
            </a:r>
            <a:endParaRPr lang="fr-CA" sz="1700" b="1" dirty="0">
              <a:cs typeface="Arial"/>
            </a:endParaRPr>
          </a:p>
        </p:txBody>
      </p:sp>
      <p:cxnSp>
        <p:nvCxnSpPr>
          <p:cNvPr id="9" name="Straight Connector 8"/>
          <p:cNvCxnSpPr/>
          <p:nvPr>
            <p:custDataLst>
              <p:tags r:id="rId3"/>
            </p:custDataLst>
          </p:nvPr>
        </p:nvCxnSpPr>
        <p:spPr>
          <a:xfrm>
            <a:off x="3740736" y="1191494"/>
            <a:ext cx="0" cy="4031670"/>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custDataLst>
              <p:tags r:id="rId4"/>
            </p:custDataLst>
          </p:nvPr>
        </p:nvGrpSpPr>
        <p:grpSpPr>
          <a:xfrm>
            <a:off x="3524231" y="720288"/>
            <a:ext cx="2958152" cy="1498919"/>
            <a:chOff x="6095999" y="2386106"/>
            <a:chExt cx="2958152" cy="1498919"/>
          </a:xfrm>
        </p:grpSpPr>
        <p:pic>
          <p:nvPicPr>
            <p:cNvPr id="40" name="Picture 39"/>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19354" y="2386106"/>
              <a:ext cx="911441" cy="900000"/>
            </a:xfrm>
            <a:prstGeom prst="rect">
              <a:avLst/>
            </a:prstGeom>
          </p:spPr>
        </p:pic>
        <p:sp>
          <p:nvSpPr>
            <p:cNvPr id="41" name="TextBox 40"/>
            <p:cNvSpPr txBox="1"/>
            <p:nvPr/>
          </p:nvSpPr>
          <p:spPr>
            <a:xfrm>
              <a:off x="6095999" y="3331027"/>
              <a:ext cx="2958152" cy="553998"/>
            </a:xfrm>
            <a:prstGeom prst="rect">
              <a:avLst/>
            </a:prstGeom>
            <a:noFill/>
          </p:spPr>
          <p:txBody>
            <a:bodyPr wrap="square" rtlCol="0">
              <a:spAutoFit/>
            </a:bodyPr>
            <a:lstStyle/>
            <a:p>
              <a:pPr algn="ctr"/>
              <a:r>
                <a:rPr lang="fr-CA" sz="1600" b="1" dirty="0"/>
                <a:t>Sanctions administratives </a:t>
              </a:r>
            </a:p>
            <a:p>
              <a:pPr algn="ctr"/>
              <a:r>
                <a:rPr lang="fr-CA" sz="1400" dirty="0"/>
                <a:t>Les courriels ne sont pas conformes </a:t>
              </a:r>
            </a:p>
          </p:txBody>
        </p:sp>
      </p:grpSp>
      <p:grpSp>
        <p:nvGrpSpPr>
          <p:cNvPr id="42" name="Group 41"/>
          <p:cNvGrpSpPr/>
          <p:nvPr>
            <p:custDataLst>
              <p:tags r:id="rId5"/>
            </p:custDataLst>
          </p:nvPr>
        </p:nvGrpSpPr>
        <p:grpSpPr>
          <a:xfrm>
            <a:off x="6445147" y="765209"/>
            <a:ext cx="2773326" cy="1669433"/>
            <a:chOff x="12931254" y="2761672"/>
            <a:chExt cx="2773326" cy="1669433"/>
          </a:xfrm>
        </p:grpSpPr>
        <p:pic>
          <p:nvPicPr>
            <p:cNvPr id="43" name="Picture 42"/>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001538" y="2761672"/>
              <a:ext cx="911441" cy="900000"/>
            </a:xfrm>
            <a:prstGeom prst="rect">
              <a:avLst/>
            </a:prstGeom>
          </p:spPr>
        </p:pic>
        <p:sp>
          <p:nvSpPr>
            <p:cNvPr id="44" name="TextBox 43"/>
            <p:cNvSpPr txBox="1"/>
            <p:nvPr/>
          </p:nvSpPr>
          <p:spPr>
            <a:xfrm>
              <a:off x="12931254" y="3661664"/>
              <a:ext cx="2773326" cy="769441"/>
            </a:xfrm>
            <a:prstGeom prst="rect">
              <a:avLst/>
            </a:prstGeom>
            <a:noFill/>
          </p:spPr>
          <p:txBody>
            <a:bodyPr wrap="square" rtlCol="0">
              <a:spAutoFit/>
            </a:bodyPr>
            <a:lstStyle/>
            <a:p>
              <a:pPr algn="ctr"/>
              <a:r>
                <a:rPr lang="fr-CA" sz="1600" b="1" dirty="0"/>
                <a:t>Droit privé d’action</a:t>
              </a:r>
            </a:p>
            <a:p>
              <a:pPr algn="ctr"/>
              <a:r>
                <a:rPr lang="fr-CA" sz="1400" dirty="0"/>
                <a:t>Les courriels ne sont pas conformes (applicable le 1er juillet 2017) </a:t>
              </a:r>
            </a:p>
          </p:txBody>
        </p:sp>
      </p:grpSp>
      <p:grpSp>
        <p:nvGrpSpPr>
          <p:cNvPr id="45" name="Group 44"/>
          <p:cNvGrpSpPr/>
          <p:nvPr>
            <p:custDataLst>
              <p:tags r:id="rId6"/>
            </p:custDataLst>
          </p:nvPr>
        </p:nvGrpSpPr>
        <p:grpSpPr>
          <a:xfrm>
            <a:off x="5500258" y="2757329"/>
            <a:ext cx="1973610" cy="1551655"/>
            <a:chOff x="10020041" y="5039943"/>
            <a:chExt cx="1973610" cy="1551655"/>
          </a:xfrm>
        </p:grpSpPr>
        <p:pic>
          <p:nvPicPr>
            <p:cNvPr id="46" name="Picture 45"/>
            <p:cNvPicPr>
              <a:picLocks noChangeAspect="1"/>
            </p:cNvPicPr>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551566" y="5039943"/>
              <a:ext cx="911441" cy="900000"/>
            </a:xfrm>
            <a:prstGeom prst="rect">
              <a:avLst/>
            </a:prstGeom>
          </p:spPr>
        </p:pic>
        <p:sp>
          <p:nvSpPr>
            <p:cNvPr id="47" name="TextBox 46"/>
            <p:cNvSpPr txBox="1"/>
            <p:nvPr/>
          </p:nvSpPr>
          <p:spPr>
            <a:xfrm>
              <a:off x="10020041" y="6006823"/>
              <a:ext cx="1973610" cy="584775"/>
            </a:xfrm>
            <a:prstGeom prst="rect">
              <a:avLst/>
            </a:prstGeom>
            <a:noFill/>
          </p:spPr>
          <p:txBody>
            <a:bodyPr wrap="square" rtlCol="0">
              <a:spAutoFit/>
            </a:bodyPr>
            <a:lstStyle/>
            <a:p>
              <a:pPr algn="ctr"/>
              <a:r>
                <a:rPr lang="fr-CA" sz="1600" b="1" dirty="0"/>
                <a:t>Négociations volontaires</a:t>
              </a:r>
              <a:r>
                <a:rPr dirty="0"/>
                <a:t/>
              </a:r>
              <a:br>
                <a:rPr dirty="0"/>
              </a:br>
              <a:r>
                <a:rPr lang="fr-CA" sz="1600" dirty="0"/>
                <a:t>avec la</a:t>
              </a:r>
              <a:r>
                <a:rPr lang="fr-CA" sz="1600" b="1" dirty="0"/>
                <a:t> CRTC</a:t>
              </a:r>
              <a:endParaRPr lang="fr-CA" sz="1600" dirty="0"/>
            </a:p>
          </p:txBody>
        </p:sp>
      </p:grpSp>
      <p:grpSp>
        <p:nvGrpSpPr>
          <p:cNvPr id="48" name="Group 47"/>
          <p:cNvGrpSpPr/>
          <p:nvPr>
            <p:custDataLst>
              <p:tags r:id="rId7"/>
            </p:custDataLst>
          </p:nvPr>
        </p:nvGrpSpPr>
        <p:grpSpPr>
          <a:xfrm>
            <a:off x="3510583" y="4308984"/>
            <a:ext cx="2985448" cy="1467064"/>
            <a:chOff x="6688075" y="6125986"/>
            <a:chExt cx="2985448" cy="1467064"/>
          </a:xfrm>
        </p:grpSpPr>
        <p:pic>
          <p:nvPicPr>
            <p:cNvPr id="49" name="Picture 48"/>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25078" y="6125986"/>
              <a:ext cx="911441" cy="900000"/>
            </a:xfrm>
            <a:prstGeom prst="rect">
              <a:avLst/>
            </a:prstGeom>
          </p:spPr>
        </p:pic>
        <p:sp>
          <p:nvSpPr>
            <p:cNvPr id="50" name="TextBox 49"/>
            <p:cNvSpPr txBox="1"/>
            <p:nvPr/>
          </p:nvSpPr>
          <p:spPr>
            <a:xfrm>
              <a:off x="6688075" y="7039052"/>
              <a:ext cx="2985448" cy="553998"/>
            </a:xfrm>
            <a:prstGeom prst="rect">
              <a:avLst/>
            </a:prstGeom>
            <a:noFill/>
          </p:spPr>
          <p:txBody>
            <a:bodyPr wrap="square" rtlCol="0">
              <a:spAutoFit/>
            </a:bodyPr>
            <a:lstStyle/>
            <a:p>
              <a:pPr algn="ctr"/>
              <a:r>
                <a:rPr lang="fr-CA" sz="1600" b="1" dirty="0"/>
                <a:t>1 million $</a:t>
              </a:r>
            </a:p>
            <a:p>
              <a:pPr algn="ctr"/>
              <a:r>
                <a:rPr lang="fr-CA" sz="1400" dirty="0"/>
                <a:t>Infraction pour un </a:t>
              </a:r>
              <a:r>
                <a:rPr lang="fr-CA" sz="1400" b="1" dirty="0"/>
                <a:t>individu</a:t>
              </a:r>
            </a:p>
          </p:txBody>
        </p:sp>
      </p:grpSp>
      <p:grpSp>
        <p:nvGrpSpPr>
          <p:cNvPr id="51" name="Group 50"/>
          <p:cNvGrpSpPr/>
          <p:nvPr>
            <p:custDataLst>
              <p:tags r:id="rId8"/>
            </p:custDataLst>
          </p:nvPr>
        </p:nvGrpSpPr>
        <p:grpSpPr>
          <a:xfrm>
            <a:off x="6433385" y="4344140"/>
            <a:ext cx="2918774" cy="1423220"/>
            <a:chOff x="6639546" y="6125404"/>
            <a:chExt cx="2918774" cy="1423220"/>
          </a:xfrm>
        </p:grpSpPr>
        <p:pic>
          <p:nvPicPr>
            <p:cNvPr id="52" name="Picture 51"/>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21591" y="6125404"/>
              <a:ext cx="911441" cy="900000"/>
            </a:xfrm>
            <a:prstGeom prst="rect">
              <a:avLst/>
            </a:prstGeom>
          </p:spPr>
        </p:pic>
        <p:sp>
          <p:nvSpPr>
            <p:cNvPr id="53" name="TextBox 52"/>
            <p:cNvSpPr txBox="1"/>
            <p:nvPr/>
          </p:nvSpPr>
          <p:spPr>
            <a:xfrm>
              <a:off x="6639546" y="7025404"/>
              <a:ext cx="2918774" cy="523220"/>
            </a:xfrm>
            <a:prstGeom prst="rect">
              <a:avLst/>
            </a:prstGeom>
            <a:noFill/>
          </p:spPr>
          <p:txBody>
            <a:bodyPr wrap="square" rtlCol="0">
              <a:spAutoFit/>
            </a:bodyPr>
            <a:lstStyle/>
            <a:p>
              <a:pPr algn="ctr"/>
              <a:r>
                <a:rPr lang="fr-CA" sz="1400" b="1" dirty="0"/>
                <a:t>10 millions $</a:t>
              </a:r>
            </a:p>
            <a:p>
              <a:pPr algn="ctr"/>
              <a:r>
                <a:rPr lang="fr-CA" sz="1400" dirty="0"/>
                <a:t>Infraction pour les </a:t>
              </a:r>
              <a:r>
                <a:rPr lang="fr-CA" sz="1400" b="1" dirty="0"/>
                <a:t>corporations</a:t>
              </a:r>
            </a:p>
          </p:txBody>
        </p:sp>
      </p:grpSp>
    </p:spTree>
    <p:extLst>
      <p:ext uri="{BB962C8B-B14F-4D97-AF65-F5344CB8AC3E}">
        <p14:creationId xmlns:p14="http://schemas.microsoft.com/office/powerpoint/2010/main" val="1825749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998445"/>
            <a:chOff x="165385" y="169696"/>
            <a:chExt cx="8715090" cy="998445"/>
          </a:xfrm>
        </p:grpSpPr>
        <p:sp>
          <p:nvSpPr>
            <p:cNvPr id="6" name="Text Placeholder 3"/>
            <p:cNvSpPr txBox="1">
              <a:spLocks/>
            </p:cNvSpPr>
            <p:nvPr/>
          </p:nvSpPr>
          <p:spPr>
            <a:xfrm>
              <a:off x="876749" y="207801"/>
              <a:ext cx="8003726" cy="960340"/>
            </a:xfrm>
            <a:prstGeom prst="rect">
              <a:avLst/>
            </a:prstGeom>
          </p:spPr>
          <p:txBody>
            <a:bodyPr vert="horz" lIns="91440" tIns="45720" rIns="91440" bIns="45720" rtlCol="0">
              <a:normAutofit fontScale="92500" lnSpcReduction="1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sz="3600" dirty="0">
                  <a:solidFill>
                    <a:schemeClr val="tx1"/>
                  </a:solidFill>
                </a:rPr>
                <a:t>| </a:t>
              </a:r>
            </a:p>
            <a:p>
              <a:r>
                <a:rPr lang="fr-CA" sz="3600" dirty="0">
                  <a:solidFill>
                    <a:schemeClr val="tx1"/>
                  </a:solidFill>
                </a:rPr>
                <a:t>Pouvoirs réglementaires</a:t>
              </a:r>
            </a:p>
          </p:txBody>
        </p:sp>
        <p:pic>
          <p:nvPicPr>
            <p:cNvPr id="7" name="Picture 2" descr="http://www.webojobs.com/images/1392740877_mess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2"/>
            </p:custDataLst>
          </p:nvPr>
        </p:nvSpPr>
        <p:spPr>
          <a:xfrm>
            <a:off x="165385" y="1676406"/>
            <a:ext cx="3539714" cy="3416320"/>
          </a:xfrm>
          <a:prstGeom prst="rect">
            <a:avLst/>
          </a:prstGeom>
          <a:noFill/>
        </p:spPr>
        <p:txBody>
          <a:bodyPr wrap="square" rtlCol="0">
            <a:spAutoFit/>
          </a:bodyPr>
          <a:lstStyle/>
          <a:p>
            <a:pPr marL="285750" indent="-285750">
              <a:buFont typeface="Arial" panose="020B0604020202020204" pitchFamily="34" charset="0"/>
              <a:buChar char="•"/>
            </a:pPr>
            <a:r>
              <a:rPr lang="fr-CA" b="1" dirty="0"/>
              <a:t>Avis </a:t>
            </a:r>
            <a:r>
              <a:rPr lang="fr-CA" dirty="0"/>
              <a:t>pour produire des documents qui </a:t>
            </a:r>
            <a:r>
              <a:rPr lang="fr-CA" b="1" dirty="0"/>
              <a:t>vérifient la conformité</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dirty="0"/>
              <a:t> Mandats de perquisition</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dirty="0"/>
              <a:t> Injonctions</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dirty="0"/>
              <a:t> Ordonnances interdictives</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dirty="0"/>
              <a:t> Infractions </a:t>
            </a:r>
          </a:p>
          <a:p>
            <a:pPr marL="285750" indent="-285750">
              <a:buFont typeface="Arial" panose="020B0604020202020204" pitchFamily="34" charset="0"/>
              <a:buChar char="•"/>
            </a:pPr>
            <a:endParaRPr lang="fr-CA" b="1" dirty="0">
              <a:cs typeface="Arial"/>
            </a:endParaRPr>
          </a:p>
        </p:txBody>
      </p:sp>
      <p:cxnSp>
        <p:nvCxnSpPr>
          <p:cNvPr id="9" name="Straight Connector 8"/>
          <p:cNvCxnSpPr/>
          <p:nvPr>
            <p:custDataLst>
              <p:tags r:id="rId3"/>
            </p:custDataLst>
          </p:nvPr>
        </p:nvCxnSpPr>
        <p:spPr>
          <a:xfrm>
            <a:off x="3865431" y="1191494"/>
            <a:ext cx="0" cy="4031670"/>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23" name="Group 22"/>
          <p:cNvGrpSpPr/>
          <p:nvPr>
            <p:custDataLst>
              <p:tags r:id="rId4"/>
            </p:custDataLst>
          </p:nvPr>
        </p:nvGrpSpPr>
        <p:grpSpPr>
          <a:xfrm>
            <a:off x="5381499" y="1734644"/>
            <a:ext cx="2286000" cy="1441907"/>
            <a:chOff x="5539277" y="2603422"/>
            <a:chExt cx="2286000" cy="1441907"/>
          </a:xfrm>
        </p:grpSpPr>
        <p:pic>
          <p:nvPicPr>
            <p:cNvPr id="24" name="Picture 23"/>
            <p:cNvPicPr>
              <a:picLocks noChangeAspect="1"/>
            </p:cNvPicPr>
            <p:nvPr/>
          </p:nvPicPr>
          <p:blipFill>
            <a:blip r:embed="rId1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412" y="2603422"/>
              <a:ext cx="1093730" cy="1080000"/>
            </a:xfrm>
            <a:prstGeom prst="rect">
              <a:avLst/>
            </a:prstGeom>
          </p:spPr>
        </p:pic>
        <p:sp>
          <p:nvSpPr>
            <p:cNvPr id="25" name="TextBox 24"/>
            <p:cNvSpPr txBox="1"/>
            <p:nvPr/>
          </p:nvSpPr>
          <p:spPr>
            <a:xfrm>
              <a:off x="5539277" y="3706775"/>
              <a:ext cx="2286000" cy="338554"/>
            </a:xfrm>
            <a:prstGeom prst="rect">
              <a:avLst/>
            </a:prstGeom>
            <a:noFill/>
          </p:spPr>
          <p:txBody>
            <a:bodyPr wrap="square" rtlCol="0">
              <a:spAutoFit/>
            </a:bodyPr>
            <a:lstStyle/>
            <a:p>
              <a:pPr algn="ctr"/>
              <a:r>
                <a:rPr lang="fr-CA" sz="1600" b="1" dirty="0"/>
                <a:t>Avis </a:t>
              </a:r>
            </a:p>
          </p:txBody>
        </p:sp>
      </p:grpSp>
      <p:grpSp>
        <p:nvGrpSpPr>
          <p:cNvPr id="26" name="Group 25"/>
          <p:cNvGrpSpPr/>
          <p:nvPr>
            <p:custDataLst>
              <p:tags r:id="rId5"/>
            </p:custDataLst>
          </p:nvPr>
        </p:nvGrpSpPr>
        <p:grpSpPr>
          <a:xfrm>
            <a:off x="4162314" y="3262554"/>
            <a:ext cx="2286000" cy="1403925"/>
            <a:chOff x="5539277" y="2641404"/>
            <a:chExt cx="2286000" cy="1403925"/>
          </a:xfrm>
        </p:grpSpPr>
        <p:pic>
          <p:nvPicPr>
            <p:cNvPr id="27" name="Picture 26"/>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411" y="2641404"/>
              <a:ext cx="1093731" cy="1080000"/>
            </a:xfrm>
            <a:prstGeom prst="rect">
              <a:avLst/>
            </a:prstGeom>
          </p:spPr>
        </p:pic>
        <p:sp>
          <p:nvSpPr>
            <p:cNvPr id="28" name="TextBox 27"/>
            <p:cNvSpPr txBox="1"/>
            <p:nvPr/>
          </p:nvSpPr>
          <p:spPr>
            <a:xfrm>
              <a:off x="5539277" y="3706775"/>
              <a:ext cx="2286000" cy="338554"/>
            </a:xfrm>
            <a:prstGeom prst="rect">
              <a:avLst/>
            </a:prstGeom>
            <a:noFill/>
          </p:spPr>
          <p:txBody>
            <a:bodyPr wrap="square" rtlCol="0">
              <a:spAutoFit/>
            </a:bodyPr>
            <a:lstStyle/>
            <a:p>
              <a:pPr algn="ctr"/>
              <a:r>
                <a:rPr lang="fr-CA" sz="1600" b="1" dirty="0"/>
                <a:t> Mandats</a:t>
              </a:r>
            </a:p>
          </p:txBody>
        </p:sp>
      </p:grpSp>
      <p:grpSp>
        <p:nvGrpSpPr>
          <p:cNvPr id="29" name="Group 28"/>
          <p:cNvGrpSpPr/>
          <p:nvPr>
            <p:custDataLst>
              <p:tags r:id="rId6"/>
            </p:custDataLst>
          </p:nvPr>
        </p:nvGrpSpPr>
        <p:grpSpPr>
          <a:xfrm>
            <a:off x="6566044" y="3279535"/>
            <a:ext cx="2286000" cy="1396180"/>
            <a:chOff x="5539277" y="2649149"/>
            <a:chExt cx="2286000" cy="1396180"/>
          </a:xfrm>
        </p:grpSpPr>
        <p:pic>
          <p:nvPicPr>
            <p:cNvPr id="30" name="Picture 29"/>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412" y="2649149"/>
              <a:ext cx="1093730" cy="1080000"/>
            </a:xfrm>
            <a:prstGeom prst="rect">
              <a:avLst/>
            </a:prstGeom>
          </p:spPr>
        </p:pic>
        <p:sp>
          <p:nvSpPr>
            <p:cNvPr id="31" name="TextBox 30"/>
            <p:cNvSpPr txBox="1"/>
            <p:nvPr/>
          </p:nvSpPr>
          <p:spPr>
            <a:xfrm>
              <a:off x="5539277" y="3706775"/>
              <a:ext cx="2286000" cy="338554"/>
            </a:xfrm>
            <a:prstGeom prst="rect">
              <a:avLst/>
            </a:prstGeom>
            <a:noFill/>
          </p:spPr>
          <p:txBody>
            <a:bodyPr wrap="square" rtlCol="0">
              <a:spAutoFit/>
            </a:bodyPr>
            <a:lstStyle/>
            <a:p>
              <a:pPr algn="ctr"/>
              <a:r>
                <a:rPr lang="fr-CA" sz="1600" b="1" dirty="0"/>
                <a:t>Injonctions</a:t>
              </a:r>
            </a:p>
          </p:txBody>
        </p:sp>
      </p:grpSp>
    </p:spTree>
    <p:extLst>
      <p:ext uri="{BB962C8B-B14F-4D97-AF65-F5344CB8AC3E}">
        <p14:creationId xmlns:p14="http://schemas.microsoft.com/office/powerpoint/2010/main" val="2851927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tdtraining.com/wp-content/uploads/2014/10/Dollarphotoclub_47060619.jpg"/>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t="-106"/>
          <a:stretch/>
        </p:blipFill>
        <p:spPr bwMode="auto">
          <a:xfrm>
            <a:off x="1" y="10"/>
            <a:ext cx="9144000" cy="611004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custDataLst>
              <p:tags r:id="rId2"/>
            </p:custDataLst>
          </p:nvPr>
        </p:nvSpPr>
        <p:spPr>
          <a:xfrm>
            <a:off x="-1" y="36141"/>
            <a:ext cx="9144001" cy="6073909"/>
          </a:xfrm>
          <a:prstGeom prst="rect">
            <a:avLst/>
          </a:prstGeom>
          <a:gradFill>
            <a:gsLst>
              <a:gs pos="0">
                <a:schemeClr val="bg1"/>
              </a:gs>
              <a:gs pos="37000">
                <a:schemeClr val="accent1">
                  <a:tint val="50000"/>
                  <a:shade val="100000"/>
                  <a:satMod val="350000"/>
                  <a:alpha val="0"/>
                </a:schemeClr>
              </a:gs>
            </a:gsLst>
            <a:lin ang="4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itle 1"/>
          <p:cNvSpPr txBox="1">
            <a:spLocks/>
          </p:cNvSpPr>
          <p:nvPr>
            <p:custDataLst>
              <p:tags r:id="rId3"/>
            </p:custDataLst>
          </p:nvPr>
        </p:nvSpPr>
        <p:spPr>
          <a:xfrm>
            <a:off x="13855" y="-27710"/>
            <a:ext cx="6507482"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200" b="1" dirty="0">
                <a:latin typeface="+mn-lt"/>
              </a:rPr>
              <a:t>Législation anti-pourriel canadienne </a:t>
            </a:r>
            <a:r>
              <a:rPr lang="fr-CA" sz="3200" dirty="0"/>
              <a:t> </a:t>
            </a:r>
            <a:r>
              <a:rPr lang="fr-CA" sz="3200" dirty="0">
                <a:latin typeface="+mn-lt"/>
              </a:rPr>
              <a:t>Conseils de traitement</a:t>
            </a:r>
            <a:endParaRPr lang="fr-CA" sz="3200" b="1" dirty="0">
              <a:latin typeface="+mn-lt"/>
              <a:cs typeface="Arial"/>
            </a:endParaRPr>
          </a:p>
        </p:txBody>
      </p:sp>
    </p:spTree>
    <p:extLst>
      <p:ext uri="{BB962C8B-B14F-4D97-AF65-F5344CB8AC3E}">
        <p14:creationId xmlns:p14="http://schemas.microsoft.com/office/powerpoint/2010/main" val="1176747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rmAutofit fontScale="85000" lnSpcReduction="2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300" b="1" dirty="0">
                  <a:solidFill>
                    <a:schemeClr val="tx1"/>
                  </a:solidFill>
                </a:rPr>
                <a:t>Législation anti-pourriel canadienne</a:t>
              </a:r>
              <a:r>
                <a:rPr lang="fr-CA" sz="3300" dirty="0">
                  <a:solidFill>
                    <a:schemeClr val="tx1"/>
                  </a:solidFill>
                </a:rPr>
                <a:t>| </a:t>
              </a:r>
            </a:p>
            <a:p>
              <a:r>
                <a:rPr lang="fr-CA" sz="3300" dirty="0">
                  <a:solidFill>
                    <a:schemeClr val="tx1"/>
                  </a:solidFill>
                </a:rPr>
                <a:t>Conseils de traitement</a:t>
              </a:r>
            </a:p>
          </p:txBody>
        </p:sp>
        <p:pic>
          <p:nvPicPr>
            <p:cNvPr id="7" name="Picture 2" descr="http://www.webojobs.com/images/1392740877_messag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2"/>
            </p:custDataLst>
          </p:nvPr>
        </p:nvSpPr>
        <p:spPr>
          <a:xfrm>
            <a:off x="165385" y="1073408"/>
            <a:ext cx="3539714" cy="646331"/>
          </a:xfrm>
          <a:prstGeom prst="rect">
            <a:avLst/>
          </a:prstGeom>
          <a:noFill/>
        </p:spPr>
        <p:txBody>
          <a:bodyPr wrap="square" rtlCol="0">
            <a:spAutoFit/>
          </a:bodyPr>
          <a:lstStyle/>
          <a:p>
            <a:pPr marL="342900" indent="-342900">
              <a:buFont typeface="+mj-lt"/>
              <a:buAutoNum type="arabicPeriod"/>
            </a:pPr>
            <a:r>
              <a:rPr lang="fr-CA"/>
              <a:t>Planifier une </a:t>
            </a:r>
            <a:r>
              <a:rPr lang="fr-CA" b="1"/>
              <a:t>réunion de sensibilisation</a:t>
            </a:r>
            <a:r>
              <a:rPr lang="fr-CA"/>
              <a:t> </a:t>
            </a:r>
            <a:r>
              <a:rPr lang="fr-CA" b="1" dirty="0"/>
              <a:t> </a:t>
            </a:r>
          </a:p>
        </p:txBody>
      </p:sp>
      <p:cxnSp>
        <p:nvCxnSpPr>
          <p:cNvPr id="9" name="Straight Connector 8"/>
          <p:cNvCxnSpPr/>
          <p:nvPr>
            <p:custDataLst>
              <p:tags r:id="rId3"/>
            </p:custDataLst>
          </p:nvPr>
        </p:nvCxnSpPr>
        <p:spPr>
          <a:xfrm>
            <a:off x="3532911" y="1052944"/>
            <a:ext cx="0" cy="4803974"/>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sp>
        <p:nvSpPr>
          <p:cNvPr id="17" name="bullet 2"/>
          <p:cNvSpPr txBox="1">
            <a:spLocks/>
          </p:cNvSpPr>
          <p:nvPr>
            <p:custDataLst>
              <p:tags r:id="rId4"/>
            </p:custDataLst>
          </p:nvPr>
        </p:nvSpPr>
        <p:spPr>
          <a:xfrm>
            <a:off x="165385" y="3074541"/>
            <a:ext cx="3539714" cy="463299"/>
          </a:xfrm>
          <a:prstGeom prst="rect">
            <a:avLst/>
          </a:prstGeom>
        </p:spPr>
        <p:txBody>
          <a:bodyPr>
            <a:noAutofit/>
          </a:bodyPr>
          <a:lstStyle>
            <a:lvl1pPr marL="307238" indent="-307238" algn="l" defTabSz="819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5683" indent="-256032" algn="l" defTabSz="81930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4128" indent="-204826" algn="l" defTabSz="8193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33779"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43430"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53082"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62733"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2384"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82035"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075"/>
              </a:spcBef>
              <a:buFont typeface="+mj-lt"/>
              <a:buAutoNum type="arabicPeriod" startAt="2"/>
            </a:pPr>
            <a:r>
              <a:rPr lang="fr-CA" sz="1800" dirty="0"/>
              <a:t>Identifier les </a:t>
            </a:r>
            <a:r>
              <a:rPr lang="fr-CA" sz="1800" b="1" dirty="0"/>
              <a:t>dirigeants</a:t>
            </a:r>
            <a:r>
              <a:rPr lang="fr-CA" sz="1800" dirty="0"/>
              <a:t> de chaque département </a:t>
            </a:r>
            <a:endParaRPr lang="fr-CA" sz="1800" dirty="0">
              <a:cs typeface="Arial"/>
            </a:endParaRPr>
          </a:p>
        </p:txBody>
      </p:sp>
      <p:sp>
        <p:nvSpPr>
          <p:cNvPr id="18" name="bullet 3"/>
          <p:cNvSpPr txBox="1">
            <a:spLocks/>
          </p:cNvSpPr>
          <p:nvPr>
            <p:custDataLst>
              <p:tags r:id="rId5"/>
            </p:custDataLst>
          </p:nvPr>
        </p:nvSpPr>
        <p:spPr>
          <a:xfrm>
            <a:off x="165385" y="4670006"/>
            <a:ext cx="3539714" cy="463299"/>
          </a:xfrm>
          <a:prstGeom prst="rect">
            <a:avLst/>
          </a:prstGeom>
        </p:spPr>
        <p:txBody>
          <a:bodyPr>
            <a:normAutofit fontScale="62500" lnSpcReduction="20000"/>
          </a:bodyPr>
          <a:lstStyle>
            <a:lvl1pPr marL="307238" indent="-307238" algn="l" defTabSz="819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5683" indent="-256032" algn="l" defTabSz="81930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4128" indent="-204826" algn="l" defTabSz="8193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33779"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43430"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53082"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62733"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2384"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82035"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075"/>
              </a:spcBef>
              <a:buFont typeface="+mj-lt"/>
              <a:buAutoNum type="arabicPeriod" startAt="3"/>
            </a:pPr>
            <a:r>
              <a:rPr lang="fr-CA"/>
              <a:t>Mener une évaluation initiale </a:t>
            </a:r>
          </a:p>
        </p:txBody>
      </p:sp>
      <p:sp>
        <p:nvSpPr>
          <p:cNvPr id="19" name="xample 4 text"/>
          <p:cNvSpPr txBox="1">
            <a:spLocks/>
          </p:cNvSpPr>
          <p:nvPr>
            <p:custDataLst>
              <p:tags r:id="rId6"/>
            </p:custDataLst>
          </p:nvPr>
        </p:nvSpPr>
        <p:spPr bwMode="auto">
          <a:xfrm>
            <a:off x="3705100" y="980374"/>
            <a:ext cx="5286500" cy="2379020"/>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500" dirty="0">
                <a:latin typeface="Arial" charset="0"/>
              </a:rPr>
              <a:t>Sélectionner votre « agent de conformité pour la législation anti-pourriel canadienne » et comprendre la loi</a:t>
            </a:r>
          </a:p>
          <a:p>
            <a:pPr marL="0" lvl="1">
              <a:spcAft>
                <a:spcPts val="600"/>
              </a:spcAft>
            </a:pPr>
            <a:r>
              <a:rPr lang="fr-CA" sz="1500" dirty="0">
                <a:latin typeface="Arial" charset="0"/>
              </a:rPr>
              <a:t>Présenter une </a:t>
            </a:r>
            <a:r>
              <a:rPr lang="fr-CA" sz="1500" b="1" dirty="0">
                <a:solidFill>
                  <a:schemeClr val="accent3">
                    <a:lumMod val="75000"/>
                  </a:schemeClr>
                </a:solidFill>
                <a:latin typeface="Arial" charset="0"/>
              </a:rPr>
              <a:t>vue d’ensemble de haut niveau</a:t>
            </a:r>
          </a:p>
          <a:p>
            <a:pPr marL="0" lvl="1">
              <a:spcAft>
                <a:spcPts val="600"/>
              </a:spcAft>
            </a:pPr>
            <a:r>
              <a:rPr lang="fr-CA" sz="1500" b="1" dirty="0">
                <a:solidFill>
                  <a:schemeClr val="accent3">
                    <a:lumMod val="75000"/>
                  </a:schemeClr>
                </a:solidFill>
                <a:latin typeface="Arial" charset="0"/>
              </a:rPr>
              <a:t>Communiquer</a:t>
            </a:r>
            <a:r>
              <a:rPr lang="fr-CA" sz="1500" dirty="0"/>
              <a:t> </a:t>
            </a:r>
            <a:r>
              <a:rPr lang="fr-CA" sz="1500" dirty="0">
                <a:latin typeface="Arial" charset="0"/>
              </a:rPr>
              <a:t>à tous les niveaux de la concession, incluant les directeurs et les agents</a:t>
            </a:r>
            <a:endParaRPr lang="fr-CA" sz="1500" dirty="0">
              <a:latin typeface="Arial" charset="0"/>
              <a:ea typeface="MS Mincho" pitchFamily="49" charset="-128"/>
              <a:cs typeface="Arial" charset="0"/>
            </a:endParaRPr>
          </a:p>
          <a:p>
            <a:pPr marL="0" lvl="1">
              <a:spcAft>
                <a:spcPts val="600"/>
              </a:spcAft>
            </a:pPr>
            <a:r>
              <a:rPr lang="fr-CA" sz="1500" dirty="0">
                <a:latin typeface="Arial" charset="0"/>
              </a:rPr>
              <a:t>Communiquert les conséquences des infractions </a:t>
            </a:r>
            <a:endParaRPr lang="fr-CA" sz="1500" dirty="0">
              <a:latin typeface="Arial" charset="0"/>
              <a:ea typeface="MS Mincho" pitchFamily="49" charset="-128"/>
              <a:cs typeface="Arial" charset="0"/>
            </a:endParaRPr>
          </a:p>
        </p:txBody>
      </p:sp>
      <p:sp>
        <p:nvSpPr>
          <p:cNvPr id="20" name="xample 4 text"/>
          <p:cNvSpPr txBox="1">
            <a:spLocks/>
          </p:cNvSpPr>
          <p:nvPr>
            <p:custDataLst>
              <p:tags r:id="rId7"/>
            </p:custDataLst>
          </p:nvPr>
        </p:nvSpPr>
        <p:spPr bwMode="auto">
          <a:xfrm>
            <a:off x="3705099" y="3074541"/>
            <a:ext cx="5285428" cy="1828800"/>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500" dirty="0">
                <a:latin typeface="Arial" charset="0"/>
              </a:rPr>
              <a:t>Ventes</a:t>
            </a:r>
            <a:endParaRPr lang="fr-CA" sz="1500" dirty="0">
              <a:latin typeface="Arial" charset="0"/>
              <a:ea typeface="MS Mincho" pitchFamily="49" charset="-128"/>
              <a:cs typeface="Arial" charset="0"/>
            </a:endParaRPr>
          </a:p>
          <a:p>
            <a:pPr marL="0" lvl="1">
              <a:spcAft>
                <a:spcPts val="600"/>
              </a:spcAft>
            </a:pPr>
            <a:r>
              <a:rPr lang="fr-CA" sz="1500" dirty="0">
                <a:latin typeface="Arial" charset="0"/>
              </a:rPr>
              <a:t>Service/Pièces</a:t>
            </a:r>
            <a:endParaRPr lang="fr-CA" sz="1500" dirty="0">
              <a:latin typeface="Arial" charset="0"/>
              <a:ea typeface="MS Mincho" pitchFamily="49" charset="-128"/>
              <a:cs typeface="Arial" charset="0"/>
            </a:endParaRPr>
          </a:p>
          <a:p>
            <a:pPr marL="0" lvl="1">
              <a:spcAft>
                <a:spcPts val="600"/>
              </a:spcAft>
            </a:pPr>
            <a:r>
              <a:rPr lang="fr-CA" sz="1500" dirty="0">
                <a:latin typeface="Arial" charset="0"/>
              </a:rPr>
              <a:t>Financement et assurance</a:t>
            </a:r>
            <a:endParaRPr lang="fr-CA" sz="1500" dirty="0">
              <a:latin typeface="Arial" charset="0"/>
              <a:ea typeface="MS Mincho" pitchFamily="49" charset="-128"/>
              <a:cs typeface="Arial" charset="0"/>
            </a:endParaRPr>
          </a:p>
          <a:p>
            <a:pPr marL="0" lvl="1">
              <a:spcAft>
                <a:spcPts val="600"/>
              </a:spcAft>
            </a:pPr>
            <a:r>
              <a:rPr lang="fr-CA" sz="1500" dirty="0">
                <a:latin typeface="Arial" charset="0"/>
              </a:rPr>
              <a:t>Occasions </a:t>
            </a:r>
            <a:endParaRPr lang="fr-CA" sz="1500" dirty="0">
              <a:latin typeface="Arial" charset="0"/>
              <a:ea typeface="MS Mincho" pitchFamily="49" charset="-128"/>
              <a:cs typeface="Arial" charset="0"/>
            </a:endParaRPr>
          </a:p>
          <a:p>
            <a:pPr marL="0" lvl="1">
              <a:spcAft>
                <a:spcPts val="600"/>
              </a:spcAft>
            </a:pPr>
            <a:endParaRPr lang="fr-CA" dirty="0">
              <a:latin typeface="Arial" charset="0"/>
              <a:ea typeface="MS Mincho" pitchFamily="49" charset="-128"/>
              <a:cs typeface="Arial" charset="0"/>
            </a:endParaRPr>
          </a:p>
        </p:txBody>
      </p:sp>
      <p:sp>
        <p:nvSpPr>
          <p:cNvPr id="21" name="xample 4 text"/>
          <p:cNvSpPr txBox="1">
            <a:spLocks/>
          </p:cNvSpPr>
          <p:nvPr>
            <p:custDataLst>
              <p:tags r:id="rId8"/>
            </p:custDataLst>
          </p:nvPr>
        </p:nvSpPr>
        <p:spPr bwMode="auto">
          <a:xfrm>
            <a:off x="3705100" y="4676421"/>
            <a:ext cx="6934200" cy="2638094"/>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500" dirty="0">
                <a:latin typeface="Arial" charset="0"/>
              </a:rPr>
              <a:t>Capture de données sur site Web et en ligne </a:t>
            </a:r>
          </a:p>
          <a:p>
            <a:pPr marL="0" lvl="1">
              <a:spcAft>
                <a:spcPts val="600"/>
              </a:spcAft>
            </a:pPr>
            <a:r>
              <a:rPr lang="fr-CA" sz="1500" dirty="0">
                <a:latin typeface="Arial" charset="0"/>
              </a:rPr>
              <a:t>Capture de données sur formulaire er hors ligne </a:t>
            </a:r>
          </a:p>
          <a:p>
            <a:pPr marL="0" lvl="1">
              <a:spcAft>
                <a:spcPts val="600"/>
              </a:spcAft>
            </a:pPr>
            <a:r>
              <a:rPr lang="fr-CA" sz="1500" dirty="0">
                <a:latin typeface="Arial" charset="0"/>
              </a:rPr>
              <a:t>Base de données (GRC ou DMS)</a:t>
            </a:r>
          </a:p>
          <a:p>
            <a:pPr marL="0" lvl="1">
              <a:spcAft>
                <a:spcPts val="600"/>
              </a:spcAft>
            </a:pPr>
            <a:r>
              <a:rPr lang="fr-CA" sz="1500" dirty="0">
                <a:latin typeface="Arial" charset="0"/>
              </a:rPr>
              <a:t>Processus actuel de courriel ( déclenché, campagne, manuel) </a:t>
            </a:r>
          </a:p>
          <a:p>
            <a:pPr marL="0" lvl="1">
              <a:spcAft>
                <a:spcPts val="600"/>
              </a:spcAft>
            </a:pPr>
            <a:endParaRPr lang="fr-CA" dirty="0">
              <a:latin typeface="Arial" charset="0"/>
              <a:ea typeface="MS Mincho" pitchFamily="49" charset="-128"/>
              <a:cs typeface="Arial" charset="0"/>
            </a:endParaRPr>
          </a:p>
        </p:txBody>
      </p:sp>
      <p:cxnSp>
        <p:nvCxnSpPr>
          <p:cNvPr id="10" name="Straight Connector 9"/>
          <p:cNvCxnSpPr/>
          <p:nvPr>
            <p:custDataLst>
              <p:tags r:id="rId9"/>
            </p:custDataLst>
          </p:nvPr>
        </p:nvCxnSpPr>
        <p:spPr>
          <a:xfrm>
            <a:off x="3815940" y="2923309"/>
            <a:ext cx="4579918" cy="0"/>
          </a:xfrm>
          <a:prstGeom prst="line">
            <a:avLst/>
          </a:prstGeom>
          <a:ln w="3175">
            <a:solidFill>
              <a:schemeClr val="tx1">
                <a:lumMod val="65000"/>
                <a:lumOff val="35000"/>
              </a:schemeClr>
            </a:solidFill>
            <a:prstDash val="dash"/>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custDataLst>
              <p:tags r:id="rId10"/>
            </p:custDataLst>
          </p:nvPr>
        </p:nvCxnSpPr>
        <p:spPr>
          <a:xfrm>
            <a:off x="3829790" y="4516629"/>
            <a:ext cx="4579918" cy="0"/>
          </a:xfrm>
          <a:prstGeom prst="line">
            <a:avLst/>
          </a:prstGeom>
          <a:ln w="3175">
            <a:solidFill>
              <a:schemeClr val="tx1">
                <a:lumMod val="65000"/>
                <a:lumOff val="35000"/>
              </a:schemeClr>
            </a:solidFill>
            <a:prstDash val="dash"/>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custDataLst>
              <p:tags r:id="rId11"/>
            </p:custDataLst>
          </p:nvPr>
        </p:nvPicPr>
        <p:blipFill>
          <a:blip r:embed="rId15">
            <a:extLst>
              <a:ext uri="{28A0092B-C50C-407E-A947-70E740481C1C}">
                <a14:useLocalDpi xmlns:a14="http://schemas.microsoft.com/office/drawing/2010/main" val="0"/>
              </a:ext>
            </a:extLst>
          </a:blip>
          <a:stretch>
            <a:fillRect/>
          </a:stretch>
        </p:blipFill>
        <p:spPr>
          <a:xfrm>
            <a:off x="8169018" y="80868"/>
            <a:ext cx="798237" cy="792000"/>
          </a:xfrm>
          <a:prstGeom prst="rect">
            <a:avLst/>
          </a:prstGeom>
        </p:spPr>
      </p:pic>
    </p:spTree>
    <p:extLst>
      <p:ext uri="{BB962C8B-B14F-4D97-AF65-F5344CB8AC3E}">
        <p14:creationId xmlns:p14="http://schemas.microsoft.com/office/powerpoint/2010/main" val="4072280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rmAutofit fontScale="77500" lnSpcReduction="2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dirty="0"/>
                <a:t> </a:t>
              </a:r>
              <a:r>
                <a:rPr lang="fr-CA" sz="3600" dirty="0">
                  <a:solidFill>
                    <a:schemeClr val="tx1"/>
                  </a:solidFill>
                </a:rPr>
                <a:t>| </a:t>
              </a:r>
            </a:p>
            <a:p>
              <a:r>
                <a:rPr lang="fr-CA" sz="3600" dirty="0">
                  <a:solidFill>
                    <a:schemeClr val="tx1"/>
                  </a:solidFill>
                </a:rPr>
                <a:t>Conseils de traitement</a:t>
              </a:r>
            </a:p>
          </p:txBody>
        </p:sp>
        <p:pic>
          <p:nvPicPr>
            <p:cNvPr id="7" name="Picture 2" descr="http://www.webojobs.com/images/1392740877_mess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2"/>
            </p:custDataLst>
          </p:nvPr>
        </p:nvSpPr>
        <p:spPr>
          <a:xfrm>
            <a:off x="165385" y="1073408"/>
            <a:ext cx="3539714" cy="923330"/>
          </a:xfrm>
          <a:prstGeom prst="rect">
            <a:avLst/>
          </a:prstGeom>
          <a:noFill/>
        </p:spPr>
        <p:txBody>
          <a:bodyPr wrap="square" rtlCol="0">
            <a:spAutoFit/>
          </a:bodyPr>
          <a:lstStyle/>
          <a:p>
            <a:pPr marL="342900" indent="-342900">
              <a:buFont typeface="+mj-lt"/>
              <a:buAutoNum type="arabicPeriod" startAt="4"/>
            </a:pPr>
            <a:r>
              <a:rPr lang="fr-CA" dirty="0"/>
              <a:t>Base de données approfondie (Soutien GRC et DMS) </a:t>
            </a:r>
            <a:endParaRPr lang="fr-CA" dirty="0">
              <a:cs typeface="Arial"/>
            </a:endParaRPr>
          </a:p>
          <a:p>
            <a:r>
              <a:rPr lang="en-US" dirty="0"/>
              <a:t>	</a:t>
            </a:r>
            <a:r>
              <a:rPr lang="fr-CA" dirty="0"/>
              <a:t>– </a:t>
            </a:r>
            <a:r>
              <a:rPr lang="fr-CA" b="1" dirty="0">
                <a:solidFill>
                  <a:schemeClr val="accent3">
                    <a:lumMod val="75000"/>
                  </a:schemeClr>
                </a:solidFill>
              </a:rPr>
              <a:t>Consentement explicite</a:t>
            </a:r>
          </a:p>
        </p:txBody>
      </p:sp>
      <p:cxnSp>
        <p:nvCxnSpPr>
          <p:cNvPr id="9" name="Straight Connector 8"/>
          <p:cNvCxnSpPr/>
          <p:nvPr>
            <p:custDataLst>
              <p:tags r:id="rId3"/>
            </p:custDataLst>
          </p:nvPr>
        </p:nvCxnSpPr>
        <p:spPr>
          <a:xfrm>
            <a:off x="3449781" y="1052944"/>
            <a:ext cx="0" cy="4803974"/>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sp>
        <p:nvSpPr>
          <p:cNvPr id="19" name="xample 4 text"/>
          <p:cNvSpPr txBox="1">
            <a:spLocks/>
          </p:cNvSpPr>
          <p:nvPr>
            <p:custDataLst>
              <p:tags r:id="rId4"/>
            </p:custDataLst>
          </p:nvPr>
        </p:nvSpPr>
        <p:spPr bwMode="auto">
          <a:xfrm>
            <a:off x="3705100" y="980374"/>
            <a:ext cx="5286500" cy="4876544"/>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400" dirty="0">
                <a:latin typeface="Arial" charset="0"/>
              </a:rPr>
              <a:t>Contactez les GRC ou DMS pour de l’aide avec ce processus</a:t>
            </a:r>
          </a:p>
          <a:p>
            <a:pPr marL="0" lvl="1">
              <a:spcAft>
                <a:spcPts val="600"/>
              </a:spcAft>
            </a:pPr>
            <a:r>
              <a:rPr lang="fr-CA" sz="1400" dirty="0">
                <a:latin typeface="Arial" charset="0"/>
              </a:rPr>
              <a:t>Identifiez les clients qui vous ont donné un consentement explicite.   Ceux que : </a:t>
            </a:r>
          </a:p>
          <a:p>
            <a:pPr marL="285750" lvl="1" indent="-285750">
              <a:spcAft>
                <a:spcPts val="600"/>
              </a:spcAft>
              <a:buFont typeface="Arial" panose="020B0604020202020204" pitchFamily="34" charset="0"/>
              <a:buChar char="•"/>
            </a:pPr>
            <a:r>
              <a:rPr lang="fr-CA" sz="1400" dirty="0">
                <a:latin typeface="Arial" charset="0"/>
              </a:rPr>
              <a:t>Vous avez capturé manuellement sur un formulaire en papier et ce formulaire est conforme à la législation anti-pourriel canadienne, et rangé dans le dossier du client  </a:t>
            </a:r>
          </a:p>
          <a:p>
            <a:pPr marL="285750" lvl="1" indent="-285750">
              <a:spcAft>
                <a:spcPts val="600"/>
              </a:spcAft>
              <a:buFont typeface="Arial" panose="020B0604020202020204" pitchFamily="34" charset="0"/>
              <a:buChar char="•"/>
            </a:pPr>
            <a:r>
              <a:rPr lang="fr-CA" sz="1400" dirty="0">
                <a:latin typeface="Arial" charset="0"/>
              </a:rPr>
              <a:t>Vous avez capturé à l’aide d’un formulaire Web et ce formulaire Web est conforme à la législation anti-pourriel canadienne</a:t>
            </a:r>
          </a:p>
          <a:p>
            <a:pPr marL="695401" lvl="2" indent="-285750">
              <a:spcAft>
                <a:spcPts val="600"/>
              </a:spcAft>
              <a:buFont typeface="Arial" panose="020B0604020202020204" pitchFamily="34" charset="0"/>
              <a:buChar char="•"/>
            </a:pPr>
            <a:r>
              <a:rPr lang="fr-CA" sz="1400" dirty="0">
                <a:latin typeface="Arial" charset="0"/>
              </a:rPr>
              <a:t>Le formulaire identifie clairement que les personnes se sont inscrites pour recevoir des communications électroniques qui seront envoyées par votre concession </a:t>
            </a:r>
          </a:p>
          <a:p>
            <a:pPr marL="695401" lvl="2" indent="-285750">
              <a:spcAft>
                <a:spcPts val="600"/>
              </a:spcAft>
              <a:buFont typeface="Arial" panose="020B0604020202020204" pitchFamily="34" charset="0"/>
              <a:buChar char="•"/>
            </a:pPr>
            <a:r>
              <a:rPr lang="fr-CA" sz="1400" dirty="0">
                <a:latin typeface="Arial" charset="0"/>
              </a:rPr>
              <a:t>Ne pas camoufler les cases précochées</a:t>
            </a:r>
          </a:p>
          <a:p>
            <a:pPr marL="695401" lvl="2" indent="-285750">
              <a:spcAft>
                <a:spcPts val="600"/>
              </a:spcAft>
              <a:buFont typeface="Arial" panose="020B0604020202020204" pitchFamily="34" charset="0"/>
              <a:buChar char="•"/>
            </a:pPr>
            <a:r>
              <a:rPr lang="fr-CA" sz="1400" dirty="0">
                <a:latin typeface="Arial" charset="0"/>
              </a:rPr>
              <a:t>Lors de l’inscription, un courriel de bienvenue ou de confirmation sera envoyé à l’abonné   </a:t>
            </a:r>
          </a:p>
          <a:p>
            <a:pPr marL="695401" lvl="2" indent="-285750">
              <a:spcAft>
                <a:spcPts val="600"/>
              </a:spcAft>
              <a:buFont typeface="Arial" panose="020B0604020202020204" pitchFamily="34" charset="0"/>
              <a:buChar char="•"/>
            </a:pPr>
            <a:r>
              <a:rPr lang="fr-CA" sz="1400" dirty="0">
                <a:latin typeface="Arial" charset="0"/>
              </a:rPr>
              <a:t>Le courriel de bienvenue affiche un lien de double consentement sur lequel le client doit cliquer</a:t>
            </a:r>
          </a:p>
          <a:p>
            <a:pPr marL="695401" lvl="2" indent="-285750">
              <a:spcAft>
                <a:spcPts val="600"/>
              </a:spcAft>
              <a:buFont typeface="Arial" panose="020B0604020202020204" pitchFamily="34" charset="0"/>
              <a:buChar char="•"/>
            </a:pPr>
            <a:r>
              <a:rPr lang="fr-CA" sz="1400" dirty="0">
                <a:latin typeface="Arial" charset="0"/>
              </a:rPr>
              <a:t>Le courriel de consentement capturera la date et l’heure ainsi que l’adresse IP de l’abonné   </a:t>
            </a:r>
          </a:p>
        </p:txBody>
      </p:sp>
      <p:sp>
        <p:nvSpPr>
          <p:cNvPr id="15" name="Rectangle 14"/>
          <p:cNvSpPr/>
          <p:nvPr>
            <p:custDataLst>
              <p:tags r:id="rId5"/>
            </p:custDataLst>
          </p:nvPr>
        </p:nvSpPr>
        <p:spPr>
          <a:xfrm>
            <a:off x="165385" y="4860454"/>
            <a:ext cx="3228979" cy="830997"/>
          </a:xfrm>
          <a:prstGeom prst="rect">
            <a:avLst/>
          </a:prstGeom>
        </p:spPr>
        <p:txBody>
          <a:bodyPr wrap="square">
            <a:spAutoFit/>
          </a:bodyPr>
          <a:lstStyle/>
          <a:p>
            <a:pPr>
              <a:spcBef>
                <a:spcPts val="600"/>
              </a:spcBef>
              <a:spcAft>
                <a:spcPts val="600"/>
              </a:spcAft>
            </a:pPr>
            <a:r>
              <a:rPr lang="fr-CA" sz="1200" i="1" dirty="0">
                <a:solidFill>
                  <a:schemeClr val="tx1">
                    <a:lumMod val="50000"/>
                    <a:lumOff val="50000"/>
                  </a:schemeClr>
                </a:solidFill>
              </a:rPr>
              <a:t>REMARQUE </a:t>
            </a:r>
            <a:r>
              <a:rPr lang="fr-CA" sz="1200" dirty="0">
                <a:solidFill>
                  <a:schemeClr val="tx1">
                    <a:lumMod val="50000"/>
                    <a:lumOff val="50000"/>
                  </a:schemeClr>
                </a:solidFill>
              </a:rPr>
              <a:t>: Le consentement explicite LPRPDE est conforme avec la législation anti-pourriel canadienne, mais son explication est un peu vague.  La meilleure pratique est de considérer votre base de données actuelle ayant un consentement non-explicite. </a:t>
            </a:r>
          </a:p>
        </p:txBody>
      </p:sp>
      <p:pic>
        <p:nvPicPr>
          <p:cNvPr id="10" name="Picture 9"/>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8169018" y="80868"/>
            <a:ext cx="798237" cy="792000"/>
          </a:xfrm>
          <a:prstGeom prst="rect">
            <a:avLst/>
          </a:prstGeom>
        </p:spPr>
      </p:pic>
    </p:spTree>
    <p:extLst>
      <p:ext uri="{BB962C8B-B14F-4D97-AF65-F5344CB8AC3E}">
        <p14:creationId xmlns:p14="http://schemas.microsoft.com/office/powerpoint/2010/main" val="3168036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custDataLst>
              <p:tags r:id="rId1"/>
            </p:custDataLst>
          </p:nvPr>
        </p:nvGrpSpPr>
        <p:grpSpPr>
          <a:xfrm>
            <a:off x="-1" y="-13855"/>
            <a:ext cx="9434946" cy="6068292"/>
            <a:chOff x="-96979" y="-111059"/>
            <a:chExt cx="10165122" cy="6165496"/>
          </a:xfrm>
        </p:grpSpPr>
        <p:pic>
          <p:nvPicPr>
            <p:cNvPr id="1032" name="Picture 8" descr="http://cdn2.hubspot.net/hub/467215/file-2572482609-jpg/3-Steps-to-Improving-Your-Boutique-s-Email-Marketing-Techniques.jpg"/>
            <p:cNvPicPr>
              <a:picLocks noChangeAspect="1" noChangeArrowheads="1"/>
            </p:cNvPicPr>
            <p:nvPr/>
          </p:nvPicPr>
          <p:blipFill rotWithShape="1">
            <a:blip r:embed="rId6">
              <a:extLst>
                <a:ext uri="{28A0092B-C50C-407E-A947-70E740481C1C}">
                  <a14:useLocalDpi xmlns:a14="http://schemas.microsoft.com/office/drawing/2010/main" val="0"/>
                </a:ext>
              </a:extLst>
            </a:blip>
            <a:srcRect r="10710"/>
            <a:stretch/>
          </p:blipFill>
          <p:spPr bwMode="auto">
            <a:xfrm>
              <a:off x="2064405" y="-96982"/>
              <a:ext cx="7695852" cy="615141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6979" y="-111059"/>
              <a:ext cx="10165122" cy="6165496"/>
            </a:xfrm>
            <a:custGeom>
              <a:avLst/>
              <a:gdLst>
                <a:gd name="connsiteX0" fmla="*/ 0 w 9712037"/>
                <a:gd name="connsiteY0" fmla="*/ 0 h 6054437"/>
                <a:gd name="connsiteX1" fmla="*/ 9712037 w 9712037"/>
                <a:gd name="connsiteY1" fmla="*/ 0 h 6054437"/>
                <a:gd name="connsiteX2" fmla="*/ 9712037 w 9712037"/>
                <a:gd name="connsiteY2" fmla="*/ 6054437 h 6054437"/>
                <a:gd name="connsiteX3" fmla="*/ 0 w 9712037"/>
                <a:gd name="connsiteY3" fmla="*/ 6054437 h 6054437"/>
                <a:gd name="connsiteX4" fmla="*/ 0 w 9712037"/>
                <a:gd name="connsiteY4" fmla="*/ 0 h 6054437"/>
                <a:gd name="connsiteX0" fmla="*/ 0 w 9712037"/>
                <a:gd name="connsiteY0" fmla="*/ 0 h 6054437"/>
                <a:gd name="connsiteX1" fmla="*/ 8991601 w 9712037"/>
                <a:gd name="connsiteY1" fmla="*/ 0 h 6054437"/>
                <a:gd name="connsiteX2" fmla="*/ 9712037 w 9712037"/>
                <a:gd name="connsiteY2" fmla="*/ 6054437 h 6054437"/>
                <a:gd name="connsiteX3" fmla="*/ 0 w 9712037"/>
                <a:gd name="connsiteY3" fmla="*/ 6054437 h 6054437"/>
                <a:gd name="connsiteX4" fmla="*/ 0 w 9712037"/>
                <a:gd name="connsiteY4" fmla="*/ 0 h 6054437"/>
                <a:gd name="connsiteX0" fmla="*/ 0 w 9157855"/>
                <a:gd name="connsiteY0" fmla="*/ 0 h 6054437"/>
                <a:gd name="connsiteX1" fmla="*/ 8991601 w 9157855"/>
                <a:gd name="connsiteY1" fmla="*/ 0 h 6054437"/>
                <a:gd name="connsiteX2" fmla="*/ 9157855 w 9157855"/>
                <a:gd name="connsiteY2" fmla="*/ 6054437 h 6054437"/>
                <a:gd name="connsiteX3" fmla="*/ 0 w 9157855"/>
                <a:gd name="connsiteY3" fmla="*/ 6054437 h 6054437"/>
                <a:gd name="connsiteX4" fmla="*/ 0 w 9157855"/>
                <a:gd name="connsiteY4" fmla="*/ 0 h 6054437"/>
                <a:gd name="connsiteX0" fmla="*/ 0 w 9157855"/>
                <a:gd name="connsiteY0" fmla="*/ 13855 h 6068292"/>
                <a:gd name="connsiteX1" fmla="*/ 9074729 w 9157855"/>
                <a:gd name="connsiteY1" fmla="*/ 0 h 6068292"/>
                <a:gd name="connsiteX2" fmla="*/ 9157855 w 9157855"/>
                <a:gd name="connsiteY2" fmla="*/ 6068292 h 6068292"/>
                <a:gd name="connsiteX3" fmla="*/ 0 w 9157855"/>
                <a:gd name="connsiteY3" fmla="*/ 6068292 h 6068292"/>
                <a:gd name="connsiteX4" fmla="*/ 0 w 9157855"/>
                <a:gd name="connsiteY4" fmla="*/ 13855 h 6068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855" h="6068292">
                  <a:moveTo>
                    <a:pt x="0" y="13855"/>
                  </a:moveTo>
                  <a:lnTo>
                    <a:pt x="9074729" y="0"/>
                  </a:lnTo>
                  <a:lnTo>
                    <a:pt x="9157855" y="6068292"/>
                  </a:lnTo>
                  <a:lnTo>
                    <a:pt x="0" y="6068292"/>
                  </a:lnTo>
                  <a:lnTo>
                    <a:pt x="0" y="13855"/>
                  </a:lnTo>
                  <a:close/>
                </a:path>
              </a:pathLst>
            </a:custGeom>
            <a:gradFill flip="none" rotWithShape="1">
              <a:gsLst>
                <a:gs pos="24000">
                  <a:srgbClr val="1F3651"/>
                </a:gs>
                <a:gs pos="52000">
                  <a:schemeClr val="accent1">
                    <a:tint val="50000"/>
                    <a:shade val="100000"/>
                    <a:satMod val="350000"/>
                    <a:alpha val="0"/>
                    <a:lumMod val="0"/>
                    <a:lumOff val="100000"/>
                  </a:schemeClr>
                </a:gs>
              </a:gsLst>
              <a:lin ang="21594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5" name="Text Placeholder 4"/>
          <p:cNvSpPr>
            <a:spLocks noGrp="1"/>
          </p:cNvSpPr>
          <p:nvPr>
            <p:ph type="body" sz="quarter" idx="10"/>
            <p:custDataLst>
              <p:tags r:id="rId2"/>
            </p:custDataLst>
          </p:nvPr>
        </p:nvSpPr>
        <p:spPr>
          <a:xfrm>
            <a:off x="433388" y="762002"/>
            <a:ext cx="8447087" cy="997526"/>
          </a:xfrm>
        </p:spPr>
        <p:txBody>
          <a:bodyPr/>
          <a:lstStyle/>
          <a:p>
            <a:r>
              <a:rPr lang="fr-CA"/>
              <a:t>Programme</a:t>
            </a:r>
            <a:endParaRPr lang="fr-CA" dirty="0"/>
          </a:p>
        </p:txBody>
      </p:sp>
      <p:sp>
        <p:nvSpPr>
          <p:cNvPr id="7" name="TextBox 6"/>
          <p:cNvSpPr txBox="1"/>
          <p:nvPr>
            <p:custDataLst>
              <p:tags r:id="rId3"/>
            </p:custDataLst>
          </p:nvPr>
        </p:nvSpPr>
        <p:spPr>
          <a:xfrm>
            <a:off x="512616" y="1704102"/>
            <a:ext cx="4405745" cy="3970318"/>
          </a:xfrm>
          <a:prstGeom prst="rect">
            <a:avLst/>
          </a:prstGeom>
          <a:noFill/>
        </p:spPr>
        <p:txBody>
          <a:bodyPr wrap="square" rtlCol="0">
            <a:spAutoFit/>
          </a:bodyPr>
          <a:lstStyle/>
          <a:p>
            <a:pPr marL="342900" indent="-342900">
              <a:buFont typeface="Arial" panose="020B0604020202020204" pitchFamily="34" charset="0"/>
              <a:buChar char="•"/>
            </a:pPr>
            <a:r>
              <a:rPr lang="fr-CA" sz="2100" dirty="0">
                <a:solidFill>
                  <a:schemeClr val="bg1"/>
                </a:solidFill>
              </a:rPr>
              <a:t>Vue d’ensemble de la législation anti-pourriel canadienne</a:t>
            </a:r>
          </a:p>
          <a:p>
            <a:pPr marL="800100" lvl="1" indent="-342900">
              <a:buFont typeface="Arial" panose="020B0604020202020204" pitchFamily="34" charset="0"/>
              <a:buChar char="•"/>
            </a:pPr>
            <a:r>
              <a:rPr lang="fr-CA" sz="2100" dirty="0">
                <a:solidFill>
                  <a:schemeClr val="bg1"/>
                </a:solidFill>
              </a:rPr>
              <a:t>Arrière-plan</a:t>
            </a:r>
          </a:p>
          <a:p>
            <a:pPr marL="800100" lvl="1" indent="-342900">
              <a:buFont typeface="Arial" panose="020B0604020202020204" pitchFamily="34" charset="0"/>
              <a:buChar char="•"/>
            </a:pPr>
            <a:r>
              <a:rPr lang="fr-CA" sz="2100" dirty="0">
                <a:solidFill>
                  <a:schemeClr val="bg1"/>
                </a:solidFill>
              </a:rPr>
              <a:t>Application progressive</a:t>
            </a:r>
          </a:p>
          <a:p>
            <a:pPr marL="800100" lvl="1" indent="-342900">
              <a:buFont typeface="Arial" panose="020B0604020202020204" pitchFamily="34" charset="0"/>
              <a:buChar char="•"/>
            </a:pPr>
            <a:r>
              <a:rPr lang="fr-CA" sz="2100" dirty="0">
                <a:solidFill>
                  <a:schemeClr val="bg1"/>
                </a:solidFill>
              </a:rPr>
              <a:t>Qu’est-ce qu’un MEC?</a:t>
            </a:r>
          </a:p>
          <a:p>
            <a:pPr marL="800100" lvl="1" indent="-342900">
              <a:buFont typeface="Arial" panose="020B0604020202020204" pitchFamily="34" charset="0"/>
              <a:buChar char="•"/>
            </a:pPr>
            <a:r>
              <a:rPr lang="fr-CA" sz="2100" dirty="0">
                <a:solidFill>
                  <a:schemeClr val="bg1"/>
                </a:solidFill>
              </a:rPr>
              <a:t>Qui est affecté par cette loi?</a:t>
            </a:r>
          </a:p>
          <a:p>
            <a:pPr marL="342900" indent="-342900">
              <a:buFont typeface="Arial" panose="020B0604020202020204" pitchFamily="34" charset="0"/>
              <a:buChar char="•"/>
            </a:pPr>
            <a:r>
              <a:rPr lang="fr-CA" sz="2100" dirty="0">
                <a:solidFill>
                  <a:schemeClr val="bg1"/>
                </a:solidFill>
              </a:rPr>
              <a:t>Consentement</a:t>
            </a:r>
          </a:p>
          <a:p>
            <a:pPr marL="800100" lvl="1" indent="-342900">
              <a:buFont typeface="Arial" panose="020B0604020202020204" pitchFamily="34" charset="0"/>
              <a:buChar char="•"/>
            </a:pPr>
            <a:r>
              <a:rPr lang="fr-CA" sz="2100" dirty="0">
                <a:solidFill>
                  <a:schemeClr val="bg1"/>
                </a:solidFill>
              </a:rPr>
              <a:t>Types de consentement</a:t>
            </a:r>
          </a:p>
          <a:p>
            <a:pPr marL="800100" lvl="1" indent="-342900">
              <a:buFont typeface="Arial" panose="020B0604020202020204" pitchFamily="34" charset="0"/>
              <a:buChar char="•"/>
            </a:pPr>
            <a:r>
              <a:rPr lang="fr-CA" sz="2100" dirty="0">
                <a:solidFill>
                  <a:schemeClr val="bg1"/>
                </a:solidFill>
              </a:rPr>
              <a:t>Exceptions</a:t>
            </a:r>
          </a:p>
          <a:p>
            <a:pPr marL="342900" indent="-342900">
              <a:buFont typeface="Arial" panose="020B0604020202020204" pitchFamily="34" charset="0"/>
              <a:buChar char="•"/>
            </a:pPr>
            <a:r>
              <a:rPr lang="fr-CA" sz="2100" dirty="0">
                <a:solidFill>
                  <a:schemeClr val="bg1"/>
                </a:solidFill>
              </a:rPr>
              <a:t>Pénalités</a:t>
            </a:r>
          </a:p>
          <a:p>
            <a:pPr marL="342900" indent="-342900">
              <a:buFont typeface="Arial" panose="020B0604020202020204" pitchFamily="34" charset="0"/>
              <a:buChar char="•"/>
            </a:pPr>
            <a:r>
              <a:rPr lang="fr-CA" sz="2100" dirty="0">
                <a:solidFill>
                  <a:schemeClr val="bg1"/>
                </a:solidFill>
              </a:rPr>
              <a:t>Conseils pour le traitement</a:t>
            </a:r>
          </a:p>
          <a:p>
            <a:pPr marL="342900" indent="-342900">
              <a:buFont typeface="Arial" panose="020B0604020202020204" pitchFamily="34" charset="0"/>
              <a:buChar char="•"/>
            </a:pPr>
            <a:r>
              <a:rPr lang="fr-CA" sz="2100" dirty="0">
                <a:solidFill>
                  <a:schemeClr val="bg1"/>
                </a:solidFill>
              </a:rPr>
              <a:t>Questions</a:t>
            </a:r>
          </a:p>
        </p:txBody>
      </p:sp>
    </p:spTree>
    <p:extLst>
      <p:ext uri="{BB962C8B-B14F-4D97-AF65-F5344CB8AC3E}">
        <p14:creationId xmlns:p14="http://schemas.microsoft.com/office/powerpoint/2010/main" val="2465943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rmAutofit fontScale="77500" lnSpcReduction="2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dirty="0"/>
                <a:t> </a:t>
              </a:r>
              <a:r>
                <a:rPr lang="fr-CA" sz="3600" dirty="0">
                  <a:solidFill>
                    <a:schemeClr val="tx1"/>
                  </a:solidFill>
                </a:rPr>
                <a:t>| </a:t>
              </a:r>
            </a:p>
            <a:p>
              <a:r>
                <a:rPr lang="fr-CA" sz="3600" dirty="0">
                  <a:solidFill>
                    <a:schemeClr val="tx1"/>
                  </a:solidFill>
                </a:rPr>
                <a:t>Conseils de traitement</a:t>
              </a:r>
            </a:p>
          </p:txBody>
        </p:sp>
        <p:pic>
          <p:nvPicPr>
            <p:cNvPr id="7" name="Picture 2" descr="http://www.webojobs.com/images/1392740877_messag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2"/>
            </p:custDataLst>
          </p:nvPr>
        </p:nvSpPr>
        <p:spPr>
          <a:xfrm>
            <a:off x="165385" y="1073408"/>
            <a:ext cx="3145851" cy="1200329"/>
          </a:xfrm>
          <a:prstGeom prst="rect">
            <a:avLst/>
          </a:prstGeom>
          <a:noFill/>
        </p:spPr>
        <p:txBody>
          <a:bodyPr wrap="square" rtlCol="0">
            <a:spAutoFit/>
          </a:bodyPr>
          <a:lstStyle/>
          <a:p>
            <a:pPr marL="342900" indent="-342900">
              <a:buFont typeface="+mj-lt"/>
              <a:buAutoNum type="arabicPeriod" startAt="5"/>
            </a:pPr>
            <a:r>
              <a:rPr lang="fr-CA" dirty="0"/>
              <a:t> Base de données approfondie (Soutien GRC et DMS)  </a:t>
            </a:r>
            <a:endParaRPr lang="fr-CA" dirty="0">
              <a:cs typeface="Arial"/>
            </a:endParaRPr>
          </a:p>
          <a:p>
            <a:r>
              <a:rPr lang="en-US" dirty="0"/>
              <a:t>	</a:t>
            </a:r>
            <a:r>
              <a:rPr lang="fr-CA" dirty="0"/>
              <a:t>– </a:t>
            </a:r>
            <a:r>
              <a:rPr lang="fr-CA" b="1" dirty="0" smtClean="0">
                <a:solidFill>
                  <a:schemeClr val="accent3">
                    <a:lumMod val="75000"/>
                  </a:schemeClr>
                </a:solidFill>
              </a:rPr>
              <a:t>Consentement implicite</a:t>
            </a:r>
            <a:endParaRPr lang="fr-CA" b="1" dirty="0">
              <a:solidFill>
                <a:srgbClr val="FF0000"/>
              </a:solidFill>
            </a:endParaRPr>
          </a:p>
        </p:txBody>
      </p:sp>
      <p:cxnSp>
        <p:nvCxnSpPr>
          <p:cNvPr id="9" name="Straight Connector 8"/>
          <p:cNvCxnSpPr/>
          <p:nvPr>
            <p:custDataLst>
              <p:tags r:id="rId3"/>
            </p:custDataLst>
          </p:nvPr>
        </p:nvCxnSpPr>
        <p:spPr>
          <a:xfrm>
            <a:off x="3532911" y="1052944"/>
            <a:ext cx="0" cy="4803974"/>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sp>
        <p:nvSpPr>
          <p:cNvPr id="17" name="bullet 2"/>
          <p:cNvSpPr txBox="1">
            <a:spLocks/>
          </p:cNvSpPr>
          <p:nvPr>
            <p:custDataLst>
              <p:tags r:id="rId4"/>
            </p:custDataLst>
          </p:nvPr>
        </p:nvSpPr>
        <p:spPr>
          <a:xfrm>
            <a:off x="165385" y="2326370"/>
            <a:ext cx="3539714" cy="1040259"/>
          </a:xfrm>
          <a:prstGeom prst="rect">
            <a:avLst/>
          </a:prstGeom>
        </p:spPr>
        <p:txBody>
          <a:bodyPr>
            <a:noAutofit/>
          </a:bodyPr>
          <a:lstStyle>
            <a:lvl1pPr marL="307238" indent="-307238" algn="l" defTabSz="819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5683" indent="-256032" algn="l" defTabSz="81930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4128" indent="-204826" algn="l" defTabSz="8193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33779"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43430"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53082"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62733"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2384"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82035"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075"/>
              </a:spcBef>
              <a:buFont typeface="+mj-lt"/>
              <a:buAutoNum type="arabicPeriod" startAt="6"/>
            </a:pPr>
            <a:r>
              <a:rPr lang="fr-CA" sz="1800" dirty="0"/>
              <a:t> </a:t>
            </a:r>
            <a:r>
              <a:rPr lang="fr-CA" sz="1800" b="1" dirty="0"/>
              <a:t>Supprimer les abonnés non-conformes</a:t>
            </a:r>
            <a:r>
              <a:rPr lang="fr-CA" sz="1800" dirty="0"/>
              <a:t> de votre base de données </a:t>
            </a:r>
          </a:p>
        </p:txBody>
      </p:sp>
      <p:sp>
        <p:nvSpPr>
          <p:cNvPr id="18" name="bullet 3"/>
          <p:cNvSpPr txBox="1">
            <a:spLocks/>
          </p:cNvSpPr>
          <p:nvPr>
            <p:custDataLst>
              <p:tags r:id="rId5"/>
            </p:custDataLst>
          </p:nvPr>
        </p:nvSpPr>
        <p:spPr>
          <a:xfrm>
            <a:off x="33033" y="3729324"/>
            <a:ext cx="3539714" cy="871837"/>
          </a:xfrm>
          <a:prstGeom prst="rect">
            <a:avLst/>
          </a:prstGeom>
        </p:spPr>
        <p:txBody>
          <a:bodyPr>
            <a:noAutofit/>
          </a:bodyPr>
          <a:lstStyle>
            <a:lvl1pPr marL="307238" indent="-307238" algn="l" defTabSz="819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5683" indent="-256032" algn="l" defTabSz="81930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4128" indent="-204826" algn="l" defTabSz="8193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33779"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43430"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53082"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62733"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2384"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82035"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mj-lt"/>
              <a:buAutoNum type="arabicPeriod" startAt="7"/>
            </a:pPr>
            <a:r>
              <a:rPr lang="fr-CA" sz="1800" dirty="0"/>
              <a:t>Mise en œuvre de contrôles de la </a:t>
            </a:r>
            <a:r>
              <a:rPr lang="fr-CA" sz="1800" b="1" dirty="0"/>
              <a:t>technologie</a:t>
            </a:r>
            <a:r>
              <a:rPr lang="fr-CA" sz="1800" dirty="0"/>
              <a:t> </a:t>
            </a:r>
            <a:endParaRPr lang="fr-CA" sz="1800" dirty="0">
              <a:cs typeface="Arial"/>
            </a:endParaRPr>
          </a:p>
        </p:txBody>
      </p:sp>
      <p:sp>
        <p:nvSpPr>
          <p:cNvPr id="19" name="xample 4 text"/>
          <p:cNvSpPr txBox="1">
            <a:spLocks/>
          </p:cNvSpPr>
          <p:nvPr>
            <p:custDataLst>
              <p:tags r:id="rId6"/>
            </p:custDataLst>
          </p:nvPr>
        </p:nvSpPr>
        <p:spPr bwMode="auto">
          <a:xfrm>
            <a:off x="3705100" y="1073408"/>
            <a:ext cx="5286500" cy="1016364"/>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400" dirty="0">
                <a:latin typeface="Arial" charset="0"/>
              </a:rPr>
              <a:t>Identification des contacts actuels avec consentement formel  </a:t>
            </a:r>
            <a:endParaRPr lang="fr-CA" sz="1400" dirty="0">
              <a:latin typeface="Arial" charset="0"/>
              <a:ea typeface="MS Mincho" pitchFamily="49" charset="-128"/>
              <a:cs typeface="Arial" charset="0"/>
            </a:endParaRPr>
          </a:p>
        </p:txBody>
      </p:sp>
      <p:sp>
        <p:nvSpPr>
          <p:cNvPr id="20" name="xample 4 text"/>
          <p:cNvSpPr txBox="1">
            <a:spLocks/>
          </p:cNvSpPr>
          <p:nvPr>
            <p:custDataLst>
              <p:tags r:id="rId7"/>
            </p:custDataLst>
          </p:nvPr>
        </p:nvSpPr>
        <p:spPr bwMode="auto">
          <a:xfrm>
            <a:off x="3705099" y="2326371"/>
            <a:ext cx="5285428" cy="1040258"/>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400" dirty="0">
                <a:latin typeface="Arial" charset="0"/>
              </a:rPr>
              <a:t>Éliminez ceux qui ne répondent pas aux critères de consentement formel</a:t>
            </a:r>
          </a:p>
          <a:p>
            <a:pPr marL="0" lvl="1">
              <a:spcAft>
                <a:spcPts val="600"/>
              </a:spcAft>
            </a:pPr>
            <a:r>
              <a:rPr lang="fr-CA" sz="1400" dirty="0">
                <a:latin typeface="Arial" charset="0"/>
              </a:rPr>
              <a:t>Éliminez ceux qui se sont désabonnés </a:t>
            </a:r>
            <a:endParaRPr lang="fr-CA" sz="1400" dirty="0">
              <a:latin typeface="Arial" charset="0"/>
              <a:ea typeface="MS Mincho" pitchFamily="49" charset="-128"/>
              <a:cs typeface="Arial" charset="0"/>
            </a:endParaRPr>
          </a:p>
        </p:txBody>
      </p:sp>
      <p:sp>
        <p:nvSpPr>
          <p:cNvPr id="21" name="xample 4 text"/>
          <p:cNvSpPr txBox="1">
            <a:spLocks/>
          </p:cNvSpPr>
          <p:nvPr>
            <p:custDataLst>
              <p:tags r:id="rId8"/>
            </p:custDataLst>
          </p:nvPr>
        </p:nvSpPr>
        <p:spPr bwMode="auto">
          <a:xfrm>
            <a:off x="3705100" y="3928251"/>
            <a:ext cx="6934200" cy="546767"/>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400" dirty="0">
                <a:latin typeface="Arial" charset="0"/>
              </a:rPr>
              <a:t>Utilisation des outils et des processus de logiciels pour de l’aide </a:t>
            </a:r>
            <a:endParaRPr lang="fr-CA" sz="1400" dirty="0">
              <a:latin typeface="Arial" charset="0"/>
              <a:ea typeface="MS Mincho" pitchFamily="49" charset="-128"/>
              <a:cs typeface="Arial" charset="0"/>
            </a:endParaRPr>
          </a:p>
        </p:txBody>
      </p:sp>
      <p:cxnSp>
        <p:nvCxnSpPr>
          <p:cNvPr id="10" name="Straight Connector 9"/>
          <p:cNvCxnSpPr/>
          <p:nvPr>
            <p:custDataLst>
              <p:tags r:id="rId9"/>
            </p:custDataLst>
          </p:nvPr>
        </p:nvCxnSpPr>
        <p:spPr>
          <a:xfrm>
            <a:off x="3815940" y="1995024"/>
            <a:ext cx="4579918" cy="0"/>
          </a:xfrm>
          <a:prstGeom prst="line">
            <a:avLst/>
          </a:prstGeom>
          <a:ln w="3175">
            <a:solidFill>
              <a:schemeClr val="tx1">
                <a:lumMod val="65000"/>
                <a:lumOff val="35000"/>
              </a:schemeClr>
            </a:solidFill>
            <a:prstDash val="dash"/>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custDataLst>
              <p:tags r:id="rId10"/>
            </p:custDataLst>
          </p:nvPr>
        </p:nvCxnSpPr>
        <p:spPr>
          <a:xfrm>
            <a:off x="3829790" y="3629909"/>
            <a:ext cx="4579918" cy="0"/>
          </a:xfrm>
          <a:prstGeom prst="line">
            <a:avLst/>
          </a:prstGeom>
          <a:ln w="3175">
            <a:solidFill>
              <a:schemeClr val="tx1">
                <a:lumMod val="65000"/>
                <a:lumOff val="35000"/>
              </a:schemeClr>
            </a:solidFill>
            <a:prstDash val="dash"/>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sp>
        <p:nvSpPr>
          <p:cNvPr id="15" name="bullet 3"/>
          <p:cNvSpPr txBox="1">
            <a:spLocks/>
          </p:cNvSpPr>
          <p:nvPr>
            <p:custDataLst>
              <p:tags r:id="rId11"/>
            </p:custDataLst>
          </p:nvPr>
        </p:nvSpPr>
        <p:spPr>
          <a:xfrm>
            <a:off x="165380" y="4933246"/>
            <a:ext cx="3539714" cy="871837"/>
          </a:xfrm>
          <a:prstGeom prst="rect">
            <a:avLst/>
          </a:prstGeom>
        </p:spPr>
        <p:txBody>
          <a:bodyPr>
            <a:normAutofit/>
          </a:bodyPr>
          <a:lstStyle>
            <a:lvl1pPr marL="307238" indent="-307238" algn="l" defTabSz="8193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5683" indent="-256032" algn="l" defTabSz="819302"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4128" indent="-204826" algn="l" defTabSz="81930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33779"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43430"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53082"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62733"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2384"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82035" indent="-204826" algn="l" defTabSz="81930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buFont typeface="+mj-lt"/>
              <a:buAutoNum type="arabicPeriod" startAt="8"/>
            </a:pPr>
            <a:r>
              <a:rPr lang="fr-CA" sz="1800" dirty="0"/>
              <a:t> </a:t>
            </a:r>
            <a:r>
              <a:rPr lang="fr-CA" sz="1800" b="1" dirty="0"/>
              <a:t>Politique de communications </a:t>
            </a:r>
          </a:p>
        </p:txBody>
      </p:sp>
      <p:sp>
        <p:nvSpPr>
          <p:cNvPr id="16" name="xample 4 text"/>
          <p:cNvSpPr txBox="1">
            <a:spLocks/>
          </p:cNvSpPr>
          <p:nvPr>
            <p:custDataLst>
              <p:tags r:id="rId12"/>
            </p:custDataLst>
          </p:nvPr>
        </p:nvSpPr>
        <p:spPr bwMode="auto">
          <a:xfrm>
            <a:off x="3705095" y="4939661"/>
            <a:ext cx="5286505" cy="917257"/>
          </a:xfrm>
          <a:prstGeom prst="rect">
            <a:avLst/>
          </a:prstGeom>
        </p:spPr>
        <p:txBody>
          <a:bodyPr numCol="1" anchor="t" anchorCtr="0" compatLnSpc="1">
            <a:prstTxWarp prst="textNoShape">
              <a:avLst/>
            </a:prstTxWarp>
          </a:bodyPr>
          <a:ls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a:lstStyle>
          <a:p>
            <a:pPr marL="0" lvl="1">
              <a:spcAft>
                <a:spcPts val="600"/>
              </a:spcAft>
            </a:pPr>
            <a:r>
              <a:rPr lang="fr-CA" sz="1400" dirty="0">
                <a:latin typeface="Arial" charset="0"/>
              </a:rPr>
              <a:t>Développement et mise en œuvre d’une politique de conformité à la législation anti-pourriel canadienne en tant que partie intégrante du porte-feuille de politique pour utilisation de technologie </a:t>
            </a:r>
          </a:p>
        </p:txBody>
      </p:sp>
      <p:cxnSp>
        <p:nvCxnSpPr>
          <p:cNvPr id="22" name="Straight Connector 21"/>
          <p:cNvCxnSpPr/>
          <p:nvPr>
            <p:custDataLst>
              <p:tags r:id="rId13"/>
            </p:custDataLst>
          </p:nvPr>
        </p:nvCxnSpPr>
        <p:spPr>
          <a:xfrm>
            <a:off x="3829785" y="4696739"/>
            <a:ext cx="4579918" cy="0"/>
          </a:xfrm>
          <a:prstGeom prst="line">
            <a:avLst/>
          </a:prstGeom>
          <a:ln w="3175">
            <a:solidFill>
              <a:schemeClr val="tx1">
                <a:lumMod val="65000"/>
                <a:lumOff val="35000"/>
              </a:schemeClr>
            </a:solidFill>
            <a:prstDash val="dash"/>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custDataLst>
              <p:tags r:id="rId14"/>
            </p:custDataLst>
          </p:nvPr>
        </p:nvPicPr>
        <p:blipFill>
          <a:blip r:embed="rId18">
            <a:extLst>
              <a:ext uri="{28A0092B-C50C-407E-A947-70E740481C1C}">
                <a14:useLocalDpi xmlns:a14="http://schemas.microsoft.com/office/drawing/2010/main" val="0"/>
              </a:ext>
            </a:extLst>
          </a:blip>
          <a:stretch>
            <a:fillRect/>
          </a:stretch>
        </p:blipFill>
        <p:spPr>
          <a:xfrm>
            <a:off x="8169018" y="80868"/>
            <a:ext cx="798237" cy="792000"/>
          </a:xfrm>
          <a:prstGeom prst="rect">
            <a:avLst/>
          </a:prstGeom>
        </p:spPr>
      </p:pic>
    </p:spTree>
    <p:extLst>
      <p:ext uri="{BB962C8B-B14F-4D97-AF65-F5344CB8AC3E}">
        <p14:creationId xmlns:p14="http://schemas.microsoft.com/office/powerpoint/2010/main" val="2184855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vizsec2011.org/wp-content/uploads/2014/01/random-questions-for-a-startup-lawyer.jpg"/>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l="5136" t="-384" r="5136" b="15823"/>
          <a:stretch/>
        </p:blipFill>
        <p:spPr bwMode="auto">
          <a:xfrm>
            <a:off x="0" y="-68608"/>
            <a:ext cx="9157855" cy="6120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custDataLst>
              <p:tags r:id="rId2"/>
            </p:custDataLst>
          </p:nvPr>
        </p:nvSpPr>
        <p:spPr>
          <a:xfrm>
            <a:off x="659" y="-55411"/>
            <a:ext cx="9171710" cy="5486393"/>
          </a:xfrm>
          <a:prstGeom prst="rect">
            <a:avLst/>
          </a:prstGeom>
          <a:gradFill>
            <a:gsLst>
              <a:gs pos="0">
                <a:schemeClr val="bg1"/>
              </a:gs>
              <a:gs pos="37000">
                <a:schemeClr val="accent1">
                  <a:tint val="50000"/>
                  <a:shade val="100000"/>
                  <a:satMod val="350000"/>
                  <a:alpha val="0"/>
                </a:schemeClr>
              </a:gs>
            </a:gsLst>
            <a:lin ang="4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itle 1"/>
          <p:cNvSpPr txBox="1">
            <a:spLocks/>
          </p:cNvSpPr>
          <p:nvPr>
            <p:custDataLst>
              <p:tags r:id="rId3"/>
            </p:custDataLst>
          </p:nvPr>
        </p:nvSpPr>
        <p:spPr>
          <a:xfrm>
            <a:off x="13855" y="-27710"/>
            <a:ext cx="7782608" cy="141134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3600" b="1" dirty="0">
                <a:latin typeface="+mn-lt"/>
              </a:rPr>
              <a:t>Législation anti-pourriel canadienne </a:t>
            </a:r>
            <a:r>
              <a:rPr lang="fr-CA" sz="3600" dirty="0"/>
              <a:t> </a:t>
            </a:r>
            <a:r>
              <a:rPr lang="fr-CA" sz="3600" dirty="0">
                <a:latin typeface="+mn-lt"/>
              </a:rPr>
              <a:t>Questions</a:t>
            </a:r>
            <a:endParaRPr lang="fr-CA" sz="3600" b="1" dirty="0">
              <a:latin typeface="+mn-lt"/>
              <a:cs typeface="Arial"/>
            </a:endParaRPr>
          </a:p>
        </p:txBody>
      </p:sp>
    </p:spTree>
    <p:extLst>
      <p:ext uri="{BB962C8B-B14F-4D97-AF65-F5344CB8AC3E}">
        <p14:creationId xmlns:p14="http://schemas.microsoft.com/office/powerpoint/2010/main" val="175936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0"/>
            <a:ext cx="9144000" cy="6054436"/>
          </a:xfrm>
          <a:prstGeom prst="rect">
            <a:avLst/>
          </a:prstGeom>
          <a:solidFill>
            <a:schemeClr val="bg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10" name="Rectangle 9"/>
          <p:cNvSpPr/>
          <p:nvPr>
            <p:custDataLst>
              <p:tags r:id="rId2"/>
            </p:custDataLst>
          </p:nvPr>
        </p:nvSpPr>
        <p:spPr>
          <a:xfrm>
            <a:off x="1146629" y="2787955"/>
            <a:ext cx="6444342" cy="1182474"/>
          </a:xfrm>
          <a:prstGeom prst="rect">
            <a:avLst/>
          </a:prstGeom>
          <a:solidFill>
            <a:srgbClr val="64A70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TextBox 7"/>
          <p:cNvSpPr txBox="1"/>
          <p:nvPr>
            <p:custDataLst>
              <p:tags r:id="rId3"/>
            </p:custDataLst>
          </p:nvPr>
        </p:nvSpPr>
        <p:spPr>
          <a:xfrm>
            <a:off x="1146629" y="2853168"/>
            <a:ext cx="6444341" cy="923330"/>
          </a:xfrm>
          <a:prstGeom prst="rect">
            <a:avLst/>
          </a:prstGeom>
          <a:noFill/>
        </p:spPr>
        <p:txBody>
          <a:bodyPr wrap="square" rtlCol="0">
            <a:spAutoFit/>
          </a:bodyPr>
          <a:lstStyle/>
          <a:p>
            <a:pPr algn="ctr"/>
            <a:r>
              <a:rPr lang="fr-CA" sz="5400" b="1" dirty="0">
                <a:solidFill>
                  <a:schemeClr val="bg1"/>
                </a:solidFill>
              </a:rPr>
              <a:t>Feuillet d’inscription</a:t>
            </a:r>
          </a:p>
        </p:txBody>
      </p:sp>
      <p:grpSp>
        <p:nvGrpSpPr>
          <p:cNvPr id="3" name="Group 2"/>
          <p:cNvGrpSpPr/>
          <p:nvPr>
            <p:custDataLst>
              <p:tags r:id="rId4"/>
            </p:custDataLst>
          </p:nvPr>
        </p:nvGrpSpPr>
        <p:grpSpPr>
          <a:xfrm>
            <a:off x="1" y="122007"/>
            <a:ext cx="9144000" cy="597877"/>
            <a:chOff x="1" y="122007"/>
            <a:chExt cx="9144000" cy="597877"/>
          </a:xfrm>
        </p:grpSpPr>
        <p:grpSp>
          <p:nvGrpSpPr>
            <p:cNvPr id="11" name="Group 10"/>
            <p:cNvGrpSpPr/>
            <p:nvPr/>
          </p:nvGrpSpPr>
          <p:grpSpPr>
            <a:xfrm>
              <a:off x="1" y="122007"/>
              <a:ext cx="9144000" cy="597877"/>
              <a:chOff x="-2800" y="335262"/>
              <a:chExt cx="9158523" cy="597877"/>
            </a:xfrm>
          </p:grpSpPr>
          <p:sp>
            <p:nvSpPr>
              <p:cNvPr id="12" name="Rectangle 11"/>
              <p:cNvSpPr/>
              <p:nvPr/>
            </p:nvSpPr>
            <p:spPr>
              <a:xfrm>
                <a:off x="-2800" y="335262"/>
                <a:ext cx="9158523" cy="597877"/>
              </a:xfrm>
              <a:prstGeom prst="rect">
                <a:avLst/>
              </a:prstGeom>
              <a:gradFill>
                <a:gsLst>
                  <a:gs pos="42000">
                    <a:srgbClr val="64A70B"/>
                  </a:gs>
                  <a:gs pos="91000">
                    <a:srgbClr val="9CC9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5"/>
              <p:cNvSpPr txBox="1">
                <a:spLocks/>
              </p:cNvSpPr>
              <p:nvPr/>
            </p:nvSpPr>
            <p:spPr>
              <a:xfrm>
                <a:off x="768905" y="362247"/>
                <a:ext cx="7687877" cy="469888"/>
              </a:xfrm>
              <a:prstGeom prst="rect">
                <a:avLst/>
              </a:prstGeom>
            </p:spPr>
            <p:txBody>
              <a:bodyPr/>
              <a:lstStyle>
                <a:lvl1pPr algn="ctr" defTabSz="914400" rtl="0" eaLnBrk="1" latinLnBrk="0" hangingPunct="1">
                  <a:spcBef>
                    <a:spcPct val="0"/>
                  </a:spcBef>
                  <a:buNone/>
                  <a:defRPr sz="4400" b="1" kern="1200">
                    <a:solidFill>
                      <a:schemeClr val="tx1"/>
                    </a:solidFill>
                    <a:latin typeface="Arial Narrow"/>
                    <a:ea typeface="+mj-ea"/>
                    <a:cs typeface="Arial Narrow"/>
                  </a:defRPr>
                </a:lvl1pPr>
              </a:lstStyle>
              <a:p>
                <a:pPr algn="l"/>
                <a:r>
                  <a:rPr lang="fr-CA" sz="1600" b="0" dirty="0">
                    <a:solidFill>
                      <a:schemeClr val="bg1"/>
                    </a:solidFill>
                    <a:latin typeface="Arial" panose="020B0604020202020204" pitchFamily="34" charset="0"/>
                  </a:rPr>
                  <a:t>Devoir : </a:t>
                </a:r>
                <a:r>
                  <a:rPr lang="fr-CA" sz="1600" dirty="0">
                    <a:solidFill>
                      <a:schemeClr val="bg1"/>
                    </a:solidFill>
                    <a:latin typeface="Arial" panose="020B0604020202020204" pitchFamily="34" charset="0"/>
                  </a:rPr>
                  <a:t>Législation anti-pourriel canadienne – </a:t>
                </a:r>
              </a:p>
              <a:p>
                <a:pPr algn="l"/>
                <a:r>
                  <a:rPr lang="fr-CA" sz="1600" dirty="0">
                    <a:solidFill>
                      <a:schemeClr val="bg1"/>
                    </a:solidFill>
                    <a:latin typeface="Arial" panose="020B0604020202020204" pitchFamily="34" charset="0"/>
                  </a:rPr>
                  <a:t>Groupe de deux</a:t>
                </a:r>
                <a:endParaRPr lang="fr-CA" sz="1600" b="0" dirty="0">
                  <a:solidFill>
                    <a:schemeClr val="bg1"/>
                  </a:solidFill>
                  <a:latin typeface="Arial" panose="020B0604020202020204" pitchFamily="34" charset="0"/>
                  <a:cs typeface="Arial" panose="020B0604020202020204" pitchFamily="34" charset="0"/>
                </a:endParaRPr>
              </a:p>
            </p:txBody>
          </p:sp>
        </p:grpSp>
        <p:pic>
          <p:nvPicPr>
            <p:cNvPr id="15" name="Picture 2" descr="https://cdn3.iconfinder.com/data/icons/school-education-2/512/10-512.png"/>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82990" y="167134"/>
              <a:ext cx="504000" cy="50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76811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custDataLst>
              <p:tags r:id="rId1"/>
            </p:custDataLst>
          </p:nvPr>
        </p:nvSpPr>
        <p:spPr>
          <a:xfrm>
            <a:off x="371348" y="1131782"/>
            <a:ext cx="8315452" cy="3000821"/>
          </a:xfrm>
          <a:prstGeom prst="rect">
            <a:avLst/>
          </a:prstGeom>
          <a:noFill/>
        </p:spPr>
        <p:txBody>
          <a:bodyPr wrap="square" rtlCol="0">
            <a:spAutoFit/>
          </a:bodyPr>
          <a:lstStyle/>
          <a:p>
            <a:pPr indent="-273050">
              <a:tabLst>
                <a:tab pos="228600" algn="l"/>
              </a:tabLst>
            </a:pPr>
            <a:r>
              <a:rPr lang="fr-CA" sz="2100" dirty="0"/>
              <a:t>•</a:t>
            </a:r>
            <a:r>
              <a:rPr lang="en-US" sz="2100" dirty="0"/>
              <a:t>	</a:t>
            </a:r>
            <a:r>
              <a:rPr lang="fr-CA" sz="2100" dirty="0"/>
              <a:t>Trouvez les meilleures idées pour former les employés sur la législation anti-pourriel canadienne</a:t>
            </a:r>
          </a:p>
          <a:p>
            <a:pPr indent="-273050">
              <a:tabLst>
                <a:tab pos="228600" algn="l"/>
              </a:tabLst>
            </a:pPr>
            <a:endParaRPr lang="fr-CA" sz="2100" dirty="0"/>
          </a:p>
          <a:p>
            <a:pPr indent="-273050">
              <a:tabLst>
                <a:tab pos="228600" algn="l"/>
              </a:tabLst>
            </a:pPr>
            <a:r>
              <a:rPr lang="fr-CA" sz="2100" dirty="0"/>
              <a:t>Réfléchissez à : </a:t>
            </a:r>
          </a:p>
          <a:p>
            <a:pPr indent="-273050">
              <a:tabLst>
                <a:tab pos="228600" algn="l"/>
              </a:tabLst>
            </a:pPr>
            <a:r>
              <a:rPr lang="fr-CA" sz="2100" dirty="0"/>
              <a:t>•</a:t>
            </a:r>
            <a:r>
              <a:rPr lang="en-US" sz="2100" dirty="0"/>
              <a:t>	</a:t>
            </a:r>
            <a:r>
              <a:rPr lang="fr-CA" sz="2100" dirty="0"/>
              <a:t>Quelle sera la formation selon les différents rôles (c.à d.: gérants par rapport à l’équipe de vente)?</a:t>
            </a:r>
          </a:p>
          <a:p>
            <a:pPr indent="-273050">
              <a:tabLst>
                <a:tab pos="228600" algn="l"/>
              </a:tabLst>
            </a:pPr>
            <a:r>
              <a:rPr lang="fr-CA" sz="2100" dirty="0"/>
              <a:t>•</a:t>
            </a:r>
            <a:r>
              <a:rPr lang="en-US" sz="2100" dirty="0"/>
              <a:t>	</a:t>
            </a:r>
            <a:r>
              <a:rPr lang="fr-CA" sz="2100" dirty="0"/>
              <a:t>Comment effectuerez-vous le suivi?</a:t>
            </a:r>
          </a:p>
          <a:p>
            <a:pPr indent="-273050">
              <a:tabLst>
                <a:tab pos="228600" algn="l"/>
              </a:tabLst>
            </a:pPr>
            <a:r>
              <a:rPr lang="fr-CA" sz="2100" dirty="0"/>
              <a:t>•</a:t>
            </a:r>
            <a:r>
              <a:rPr lang="en-US" sz="2100" dirty="0"/>
              <a:t>	</a:t>
            </a:r>
            <a:r>
              <a:rPr lang="fr-CA" sz="2100" dirty="0"/>
              <a:t>Qui aura toute la responsabilité de la législation anti-pourriel canadienne dans votre concession?</a:t>
            </a:r>
          </a:p>
        </p:txBody>
      </p:sp>
      <p:grpSp>
        <p:nvGrpSpPr>
          <p:cNvPr id="2" name="Group 1"/>
          <p:cNvGrpSpPr/>
          <p:nvPr>
            <p:custDataLst>
              <p:tags r:id="rId2"/>
            </p:custDataLst>
          </p:nvPr>
        </p:nvGrpSpPr>
        <p:grpSpPr>
          <a:xfrm>
            <a:off x="128180" y="84720"/>
            <a:ext cx="9244111" cy="1395164"/>
            <a:chOff x="-88388" y="-28145"/>
            <a:chExt cx="9244111" cy="911086"/>
          </a:xfrm>
        </p:grpSpPr>
        <p:sp>
          <p:nvSpPr>
            <p:cNvPr id="8" name="Rectangle 7"/>
            <p:cNvSpPr/>
            <p:nvPr/>
          </p:nvSpPr>
          <p:spPr>
            <a:xfrm>
              <a:off x="-2800" y="5482"/>
              <a:ext cx="9158523" cy="597877"/>
            </a:xfrm>
            <a:prstGeom prst="rect">
              <a:avLst/>
            </a:prstGeom>
            <a:gradFill>
              <a:gsLst>
                <a:gs pos="62000">
                  <a:srgbClr val="004B87"/>
                </a:gs>
                <a:gs pos="91000">
                  <a:srgbClr val="9CC90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a:ext>
              </a:extLst>
            </a:blip>
            <a:srcRect b="4318"/>
            <a:stretch/>
          </p:blipFill>
          <p:spPr>
            <a:xfrm>
              <a:off x="-88388" y="-28145"/>
              <a:ext cx="1764788" cy="631504"/>
            </a:xfrm>
            <a:prstGeom prst="rect">
              <a:avLst/>
            </a:prstGeom>
          </p:spPr>
        </p:pic>
        <p:sp>
          <p:nvSpPr>
            <p:cNvPr id="10" name="Title 5"/>
            <p:cNvSpPr txBox="1">
              <a:spLocks/>
            </p:cNvSpPr>
            <p:nvPr/>
          </p:nvSpPr>
          <p:spPr>
            <a:xfrm>
              <a:off x="1447800" y="84720"/>
              <a:ext cx="7299158" cy="798221"/>
            </a:xfrm>
            <a:prstGeom prst="rect">
              <a:avLst/>
            </a:prstGeom>
          </p:spPr>
          <p:txBody>
            <a:bodyPr/>
            <a:lstStyle>
              <a:lvl1pPr algn="ctr" defTabSz="914400" rtl="0" eaLnBrk="1" latinLnBrk="0" hangingPunct="1">
                <a:spcBef>
                  <a:spcPct val="0"/>
                </a:spcBef>
                <a:buNone/>
                <a:defRPr sz="4400" b="1" kern="1200">
                  <a:solidFill>
                    <a:schemeClr val="tx1"/>
                  </a:solidFill>
                  <a:latin typeface="Arial Narrow"/>
                  <a:ea typeface="+mj-ea"/>
                  <a:cs typeface="Arial Narrow"/>
                </a:defRPr>
              </a:lvl1pPr>
            </a:lstStyle>
            <a:p>
              <a:pPr algn="l"/>
              <a:r>
                <a:rPr lang="fr-CA" sz="2000" b="0" dirty="0">
                  <a:solidFill>
                    <a:schemeClr val="bg1"/>
                  </a:solidFill>
                  <a:latin typeface="Arial" panose="020B0604020202020204" pitchFamily="34" charset="0"/>
                </a:rPr>
                <a:t>Exercice : </a:t>
              </a:r>
              <a:r>
                <a:rPr lang="fr-CA" sz="2000" dirty="0">
                  <a:solidFill>
                    <a:schemeClr val="bg1"/>
                  </a:solidFill>
                  <a:latin typeface="Arial" panose="020B0604020202020204" pitchFamily="34" charset="0"/>
                </a:rPr>
                <a:t>Législation anti-pourriel canadienne  – </a:t>
              </a:r>
            </a:p>
            <a:p>
              <a:pPr algn="l"/>
              <a:r>
                <a:rPr lang="fr-CA" sz="2000" dirty="0">
                  <a:solidFill>
                    <a:schemeClr val="bg1"/>
                  </a:solidFill>
                  <a:latin typeface="Arial" panose="020B0604020202020204" pitchFamily="34" charset="0"/>
                </a:rPr>
                <a:t>Discussion en petit groupe</a:t>
              </a:r>
              <a:endParaRPr lang="fr-CA" sz="2000" b="0" dirty="0">
                <a:solidFill>
                  <a:schemeClr val="bg1"/>
                </a:solidFill>
                <a:latin typeface="Arial" panose="020B0604020202020204" pitchFamily="34" charset="0"/>
                <a:cs typeface="Arial" panose="020B0604020202020204" pitchFamily="34" charset="0"/>
              </a:endParaRPr>
            </a:p>
          </p:txBody>
        </p:sp>
      </p:grpSp>
      <p:pic>
        <p:nvPicPr>
          <p:cNvPr id="2050" name="Picture 2" descr="http://www.verticalresponse.com/blog/wp-content/uploads/2013/01/no-spam-mailbox.jpeg"/>
          <p:cNvPicPr>
            <a:picLocks noChangeAspect="1" noChangeArrowheads="1"/>
          </p:cNvPicPr>
          <p:nvPr>
            <p:custDataLst>
              <p:tags r:id="rId3"/>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316" y="3896923"/>
            <a:ext cx="2137262" cy="213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205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0"/>
            <p:custDataLst>
              <p:tags r:id="rId1"/>
            </p:custDataLst>
          </p:nvPr>
        </p:nvSpPr>
        <p:spPr/>
        <p:txBody>
          <a:bodyPr/>
          <a:lstStyle/>
          <a:p>
            <a:endParaRPr lang="en-CA"/>
          </a:p>
        </p:txBody>
      </p:sp>
      <p:pic>
        <p:nvPicPr>
          <p:cNvPr id="2050" name="Picture 2" descr="http://digilever.vn/wp-content/uploads/2014/07/140707-Email-Marketing-digilever.jp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0" y="-55410"/>
            <a:ext cx="9139430" cy="6096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custDataLst>
              <p:tags r:id="rId3"/>
            </p:custDataLst>
          </p:nvPr>
        </p:nvSpPr>
        <p:spPr>
          <a:xfrm>
            <a:off x="0" y="-55411"/>
            <a:ext cx="9139430" cy="6096001"/>
          </a:xfrm>
          <a:prstGeom prst="rect">
            <a:avLst/>
          </a:prstGeom>
          <a:gradFill>
            <a:gsLst>
              <a:gs pos="0">
                <a:schemeClr val="bg1"/>
              </a:gs>
              <a:gs pos="30000">
                <a:schemeClr val="accent1">
                  <a:tint val="50000"/>
                  <a:shade val="100000"/>
                  <a:satMod val="350000"/>
                  <a:alpha val="0"/>
                </a:schemeClr>
              </a:gs>
            </a:gsLst>
            <a:lin ang="48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Title 1"/>
          <p:cNvSpPr txBox="1">
            <a:spLocks/>
          </p:cNvSpPr>
          <p:nvPr>
            <p:custDataLst>
              <p:tags r:id="rId4"/>
            </p:custDataLst>
          </p:nvPr>
        </p:nvSpPr>
        <p:spPr>
          <a:xfrm>
            <a:off x="13855" y="-27711"/>
            <a:ext cx="8664632" cy="134112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A" sz="4000" b="1" dirty="0">
                <a:latin typeface="+mn-lt"/>
              </a:rPr>
              <a:t>Législation anti-pourriel canadienne </a:t>
            </a:r>
            <a:r>
              <a:rPr lang="fr-CA" sz="4000" dirty="0"/>
              <a:t>Vue d’ensemble </a:t>
            </a:r>
            <a:endParaRPr lang="fr-CA" sz="4000" b="1" dirty="0">
              <a:latin typeface="+mn-lt"/>
              <a:cs typeface="Arial"/>
            </a:endParaRPr>
          </a:p>
        </p:txBody>
      </p:sp>
    </p:spTree>
    <p:extLst>
      <p:ext uri="{BB962C8B-B14F-4D97-AF65-F5344CB8AC3E}">
        <p14:creationId xmlns:p14="http://schemas.microsoft.com/office/powerpoint/2010/main" val="3557378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custDataLst>
              <p:tags r:id="rId1"/>
            </p:custDataLst>
          </p:nvPr>
        </p:nvSpPr>
        <p:spPr>
          <a:xfrm>
            <a:off x="876749" y="207801"/>
            <a:ext cx="5247826" cy="752592"/>
          </a:xfrm>
        </p:spPr>
        <p:txBody>
          <a:bodyPr>
            <a:normAutofit/>
          </a:bodyPr>
          <a:lstStyle/>
          <a:p>
            <a:r>
              <a:rPr lang="fr-CA" sz="2400" b="1" dirty="0">
                <a:solidFill>
                  <a:schemeClr val="tx1"/>
                </a:solidFill>
              </a:rPr>
              <a:t>Législation anti-pourriel canadienne</a:t>
            </a:r>
            <a:r>
              <a:rPr lang="fr-CA" sz="2400" dirty="0">
                <a:solidFill>
                  <a:schemeClr val="tx1"/>
                </a:solidFill>
              </a:rPr>
              <a:t> | Arrière-plan</a:t>
            </a:r>
          </a:p>
        </p:txBody>
      </p:sp>
      <p:pic>
        <p:nvPicPr>
          <p:cNvPr id="6" name="Picture 7"/>
          <p:cNvPicPr>
            <a:picLocks noChangeAspect="1" noChangeArrowheads="1"/>
          </p:cNvPicPr>
          <p:nvPr>
            <p:custDataLst>
              <p:tags r:id="rId2"/>
            </p:custDataLst>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l="3488" r="3348"/>
          <a:stretch/>
        </p:blipFill>
        <p:spPr bwMode="auto">
          <a:xfrm>
            <a:off x="151530" y="1376029"/>
            <a:ext cx="8701235" cy="39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webojobs.com/images/1392740877_message.pn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4821" y="1874794"/>
            <a:ext cx="1339272" cy="861774"/>
          </a:xfrm>
          <a:prstGeom prst="rect">
            <a:avLst/>
          </a:prstGeom>
          <a:solidFill>
            <a:srgbClr val="4F9039"/>
          </a:solidFill>
        </p:spPr>
        <p:txBody>
          <a:bodyPr wrap="square" rtlCol="0">
            <a:spAutoFit/>
          </a:bodyPr>
          <a:lstStyle/>
          <a:p>
            <a:pPr algn="ctr"/>
            <a:r>
              <a:rPr lang="en-US" sz="1400" b="1" dirty="0">
                <a:solidFill>
                  <a:schemeClr val="bg1"/>
                </a:solidFill>
              </a:rPr>
              <a:t>Mai 2004</a:t>
            </a:r>
          </a:p>
          <a:p>
            <a:pPr algn="ctr"/>
            <a:r>
              <a:rPr lang="fr-CA" sz="1200" dirty="0">
                <a:solidFill>
                  <a:schemeClr val="bg1"/>
                </a:solidFill>
              </a:rPr>
              <a:t>IC établit un groupe de travail sur les pourriels</a:t>
            </a:r>
          </a:p>
        </p:txBody>
      </p:sp>
      <p:sp>
        <p:nvSpPr>
          <p:cNvPr id="8" name="TextBox 7"/>
          <p:cNvSpPr txBox="1"/>
          <p:nvPr/>
        </p:nvSpPr>
        <p:spPr>
          <a:xfrm>
            <a:off x="1657384" y="1662356"/>
            <a:ext cx="1431637" cy="861774"/>
          </a:xfrm>
          <a:prstGeom prst="rect">
            <a:avLst/>
          </a:prstGeom>
          <a:solidFill>
            <a:srgbClr val="4F9039"/>
          </a:solidFill>
        </p:spPr>
        <p:txBody>
          <a:bodyPr wrap="square" rtlCol="0">
            <a:spAutoFit/>
          </a:bodyPr>
          <a:lstStyle/>
          <a:p>
            <a:pPr algn="ctr"/>
            <a:r>
              <a:rPr lang="en-US" sz="1400" b="1" dirty="0">
                <a:solidFill>
                  <a:schemeClr val="bg1"/>
                </a:solidFill>
              </a:rPr>
              <a:t>Avril 2009</a:t>
            </a:r>
            <a:endParaRPr lang="en-US" sz="1400" dirty="0">
              <a:solidFill>
                <a:schemeClr val="bg1"/>
              </a:solidFill>
            </a:endParaRPr>
          </a:p>
          <a:p>
            <a:pPr algn="ctr"/>
            <a:r>
              <a:rPr lang="fr-CA" sz="1200" dirty="0">
                <a:solidFill>
                  <a:schemeClr val="bg1"/>
                </a:solidFill>
              </a:rPr>
              <a:t>Le projet de loi C-28 est présenté au parlement</a:t>
            </a:r>
          </a:p>
        </p:txBody>
      </p:sp>
      <p:sp>
        <p:nvSpPr>
          <p:cNvPr id="9" name="TextBox 8"/>
          <p:cNvSpPr txBox="1"/>
          <p:nvPr/>
        </p:nvSpPr>
        <p:spPr>
          <a:xfrm>
            <a:off x="3181710" y="1819123"/>
            <a:ext cx="1325635" cy="892552"/>
          </a:xfrm>
          <a:prstGeom prst="rect">
            <a:avLst/>
          </a:prstGeom>
          <a:solidFill>
            <a:srgbClr val="4F9039"/>
          </a:solidFill>
        </p:spPr>
        <p:txBody>
          <a:bodyPr wrap="square" rtlCol="0">
            <a:spAutoFit/>
          </a:bodyPr>
          <a:lstStyle/>
          <a:p>
            <a:pPr algn="ctr"/>
            <a:r>
              <a:rPr lang="fr-CA" sz="1400" b="1" dirty="0">
                <a:solidFill>
                  <a:schemeClr val="bg1"/>
                </a:solidFill>
              </a:rPr>
              <a:t>Décembre 2010</a:t>
            </a:r>
            <a:endParaRPr lang="fr-CA" sz="1400" dirty="0">
              <a:solidFill>
                <a:schemeClr val="bg1"/>
              </a:solidFill>
            </a:endParaRPr>
          </a:p>
          <a:p>
            <a:pPr algn="ctr"/>
            <a:r>
              <a:rPr lang="fr-CA" sz="1200" dirty="0">
                <a:solidFill>
                  <a:schemeClr val="bg1"/>
                </a:solidFill>
              </a:rPr>
              <a:t>Reçoit la sanction royale</a:t>
            </a:r>
          </a:p>
        </p:txBody>
      </p:sp>
      <p:sp>
        <p:nvSpPr>
          <p:cNvPr id="10" name="TextBox 9"/>
          <p:cNvSpPr txBox="1"/>
          <p:nvPr/>
        </p:nvSpPr>
        <p:spPr>
          <a:xfrm>
            <a:off x="4641436" y="1642421"/>
            <a:ext cx="1431637" cy="861774"/>
          </a:xfrm>
          <a:prstGeom prst="rect">
            <a:avLst/>
          </a:prstGeom>
          <a:solidFill>
            <a:srgbClr val="4F9039"/>
          </a:solidFill>
        </p:spPr>
        <p:txBody>
          <a:bodyPr wrap="square" rtlCol="0">
            <a:spAutoFit/>
          </a:bodyPr>
          <a:lstStyle/>
          <a:p>
            <a:pPr algn="ctr"/>
            <a:r>
              <a:rPr lang="fr-CA" sz="1400" b="1" dirty="0">
                <a:solidFill>
                  <a:schemeClr val="bg1"/>
                </a:solidFill>
              </a:rPr>
              <a:t>Décembre 2013</a:t>
            </a:r>
            <a:endParaRPr lang="fr-CA" sz="1400" dirty="0">
              <a:solidFill>
                <a:schemeClr val="bg1"/>
              </a:solidFill>
            </a:endParaRPr>
          </a:p>
          <a:p>
            <a:pPr algn="ctr"/>
            <a:r>
              <a:rPr lang="fr-CA" sz="1200" dirty="0">
                <a:solidFill>
                  <a:schemeClr val="bg1"/>
                </a:solidFill>
              </a:rPr>
              <a:t>IC publie le règlement définitif  et le « REIR »</a:t>
            </a:r>
          </a:p>
        </p:txBody>
      </p:sp>
      <p:sp>
        <p:nvSpPr>
          <p:cNvPr id="11" name="TextBox 10"/>
          <p:cNvSpPr txBox="1"/>
          <p:nvPr/>
        </p:nvSpPr>
        <p:spPr>
          <a:xfrm>
            <a:off x="6216076" y="1605474"/>
            <a:ext cx="1422400" cy="1046440"/>
          </a:xfrm>
          <a:prstGeom prst="rect">
            <a:avLst/>
          </a:prstGeom>
          <a:solidFill>
            <a:srgbClr val="4F9039"/>
          </a:solidFill>
        </p:spPr>
        <p:txBody>
          <a:bodyPr wrap="square" rtlCol="0">
            <a:spAutoFit/>
          </a:bodyPr>
          <a:lstStyle/>
          <a:p>
            <a:pPr algn="ctr"/>
            <a:r>
              <a:rPr lang="fr-CA" sz="1400" b="1" dirty="0">
                <a:solidFill>
                  <a:schemeClr val="bg1"/>
                </a:solidFill>
              </a:rPr>
              <a:t>Décembre 2015</a:t>
            </a:r>
          </a:p>
          <a:p>
            <a:pPr algn="ctr"/>
            <a:r>
              <a:rPr lang="fr-CA" sz="1200" dirty="0">
                <a:solidFill>
                  <a:schemeClr val="bg1"/>
                </a:solidFill>
              </a:rPr>
              <a:t>Les provisions de programmes informatiques commencent</a:t>
            </a:r>
          </a:p>
        </p:txBody>
      </p:sp>
      <p:sp>
        <p:nvSpPr>
          <p:cNvPr id="12" name="TextBox 11"/>
          <p:cNvSpPr txBox="1"/>
          <p:nvPr/>
        </p:nvSpPr>
        <p:spPr>
          <a:xfrm>
            <a:off x="6927276" y="3833091"/>
            <a:ext cx="1801091" cy="1231106"/>
          </a:xfrm>
          <a:prstGeom prst="rect">
            <a:avLst/>
          </a:prstGeom>
          <a:solidFill>
            <a:srgbClr val="4F9039"/>
          </a:solidFill>
        </p:spPr>
        <p:txBody>
          <a:bodyPr wrap="square" rtlCol="0">
            <a:spAutoFit/>
          </a:bodyPr>
          <a:lstStyle/>
          <a:p>
            <a:pPr algn="ctr"/>
            <a:r>
              <a:rPr lang="fr-CA" sz="1400" b="1" dirty="0">
                <a:solidFill>
                  <a:schemeClr val="bg1"/>
                </a:solidFill>
              </a:rPr>
              <a:t>Juillet 2017</a:t>
            </a:r>
          </a:p>
          <a:p>
            <a:pPr algn="ctr"/>
            <a:r>
              <a:rPr lang="fr-CA" sz="1200" dirty="0">
                <a:solidFill>
                  <a:schemeClr val="bg1"/>
                </a:solidFill>
              </a:rPr>
              <a:t>Examen et approbations des projets retardés, et début des périodes des limitations de consentement implicite</a:t>
            </a:r>
          </a:p>
        </p:txBody>
      </p:sp>
      <p:sp>
        <p:nvSpPr>
          <p:cNvPr id="13" name="TextBox 12"/>
          <p:cNvSpPr txBox="1"/>
          <p:nvPr/>
        </p:nvSpPr>
        <p:spPr>
          <a:xfrm>
            <a:off x="4922984" y="4140867"/>
            <a:ext cx="1948870" cy="1046440"/>
          </a:xfrm>
          <a:prstGeom prst="rect">
            <a:avLst/>
          </a:prstGeom>
          <a:solidFill>
            <a:srgbClr val="4F9039"/>
          </a:solidFill>
        </p:spPr>
        <p:txBody>
          <a:bodyPr wrap="square" rtlCol="0">
            <a:spAutoFit/>
          </a:bodyPr>
          <a:lstStyle/>
          <a:p>
            <a:pPr algn="ctr"/>
            <a:r>
              <a:rPr lang="fr-CA" sz="1400" b="1" dirty="0">
                <a:solidFill>
                  <a:schemeClr val="bg1"/>
                </a:solidFill>
              </a:rPr>
              <a:t>Juillet 2014</a:t>
            </a:r>
          </a:p>
          <a:p>
            <a:pPr algn="ctr"/>
            <a:r>
              <a:rPr lang="fr-CA" sz="1200" dirty="0">
                <a:solidFill>
                  <a:schemeClr val="bg1"/>
                </a:solidFill>
              </a:rPr>
              <a:t>La législation anti-pourriel canadienne entre en vigueur et la conformité est requise</a:t>
            </a:r>
          </a:p>
        </p:txBody>
      </p:sp>
      <p:sp>
        <p:nvSpPr>
          <p:cNvPr id="14" name="TextBox 13"/>
          <p:cNvSpPr txBox="1"/>
          <p:nvPr/>
        </p:nvSpPr>
        <p:spPr>
          <a:xfrm>
            <a:off x="3556012" y="3925424"/>
            <a:ext cx="1339272" cy="677108"/>
          </a:xfrm>
          <a:prstGeom prst="rect">
            <a:avLst/>
          </a:prstGeom>
          <a:solidFill>
            <a:srgbClr val="4F9039"/>
          </a:solidFill>
        </p:spPr>
        <p:txBody>
          <a:bodyPr wrap="square" rtlCol="0">
            <a:spAutoFit/>
          </a:bodyPr>
          <a:lstStyle/>
          <a:p>
            <a:pPr algn="ctr"/>
            <a:r>
              <a:rPr lang="en-US" sz="1400" b="1" dirty="0">
                <a:solidFill>
                  <a:schemeClr val="bg1"/>
                </a:solidFill>
              </a:rPr>
              <a:t>Mars 2012</a:t>
            </a:r>
          </a:p>
          <a:p>
            <a:pPr algn="ctr"/>
            <a:r>
              <a:rPr lang="fr-CA" sz="1200" dirty="0">
                <a:solidFill>
                  <a:schemeClr val="bg1"/>
                </a:solidFill>
              </a:rPr>
              <a:t>Le CRTC publie le règlement définitif </a:t>
            </a:r>
          </a:p>
        </p:txBody>
      </p:sp>
      <p:sp>
        <p:nvSpPr>
          <p:cNvPr id="15" name="TextBox 14"/>
          <p:cNvSpPr txBox="1"/>
          <p:nvPr/>
        </p:nvSpPr>
        <p:spPr>
          <a:xfrm>
            <a:off x="2022764" y="4128661"/>
            <a:ext cx="1357745" cy="861774"/>
          </a:xfrm>
          <a:prstGeom prst="rect">
            <a:avLst/>
          </a:prstGeom>
          <a:solidFill>
            <a:srgbClr val="4F9039"/>
          </a:solidFill>
        </p:spPr>
        <p:txBody>
          <a:bodyPr wrap="square" rtlCol="0">
            <a:spAutoFit/>
          </a:bodyPr>
          <a:lstStyle/>
          <a:p>
            <a:pPr algn="ctr"/>
            <a:r>
              <a:rPr lang="en-US" sz="1400" b="1" dirty="0">
                <a:solidFill>
                  <a:schemeClr val="bg1"/>
                </a:solidFill>
              </a:rPr>
              <a:t>Mai 2010</a:t>
            </a:r>
          </a:p>
          <a:p>
            <a:pPr algn="ctr"/>
            <a:r>
              <a:rPr lang="fr-CA" sz="1200" dirty="0">
                <a:solidFill>
                  <a:schemeClr val="bg1"/>
                </a:solidFill>
              </a:rPr>
              <a:t>Nouvelle présentation du projet de loi</a:t>
            </a:r>
          </a:p>
        </p:txBody>
      </p:sp>
      <p:sp>
        <p:nvSpPr>
          <p:cNvPr id="16" name="TextBox 15"/>
          <p:cNvSpPr txBox="1"/>
          <p:nvPr/>
        </p:nvSpPr>
        <p:spPr>
          <a:xfrm>
            <a:off x="480280" y="3833091"/>
            <a:ext cx="1357745" cy="861774"/>
          </a:xfrm>
          <a:prstGeom prst="rect">
            <a:avLst/>
          </a:prstGeom>
          <a:solidFill>
            <a:srgbClr val="4F9039"/>
          </a:solidFill>
        </p:spPr>
        <p:txBody>
          <a:bodyPr wrap="square" rtlCol="0">
            <a:spAutoFit/>
          </a:bodyPr>
          <a:lstStyle/>
          <a:p>
            <a:pPr algn="ctr"/>
            <a:r>
              <a:rPr lang="en-US" sz="1400" b="1" dirty="0">
                <a:solidFill>
                  <a:schemeClr val="bg1"/>
                </a:solidFill>
              </a:rPr>
              <a:t>Mai 2015</a:t>
            </a:r>
          </a:p>
          <a:p>
            <a:pPr algn="ctr"/>
            <a:r>
              <a:rPr lang="en-US" sz="1200" dirty="0">
                <a:solidFill>
                  <a:schemeClr val="bg1"/>
                </a:solidFill>
              </a:rPr>
              <a:t>Publication du rapport « </a:t>
            </a:r>
            <a:r>
              <a:rPr lang="fr-CA" sz="1200" dirty="0">
                <a:solidFill>
                  <a:schemeClr val="bg1"/>
                </a:solidFill>
              </a:rPr>
              <a:t>freinons le pourriel »</a:t>
            </a:r>
          </a:p>
        </p:txBody>
      </p:sp>
    </p:spTree>
    <p:extLst>
      <p:ext uri="{BB962C8B-B14F-4D97-AF65-F5344CB8AC3E}">
        <p14:creationId xmlns:p14="http://schemas.microsoft.com/office/powerpoint/2010/main" val="37313354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custDataLst>
              <p:tags r:id="rId1"/>
            </p:custDataLst>
          </p:nvPr>
        </p:nvSpPr>
        <p:spPr>
          <a:xfrm>
            <a:off x="3643745" y="1011379"/>
            <a:ext cx="5472545" cy="4925861"/>
          </a:xfrm>
        </p:spPr>
        <p:txBody>
          <a:bodyPr>
            <a:noAutofit/>
          </a:bodyPr>
          <a:lstStyle/>
          <a:p>
            <a:pPr>
              <a:spcBef>
                <a:spcPts val="600"/>
              </a:spcBef>
              <a:spcAft>
                <a:spcPts val="600"/>
              </a:spcAft>
              <a:buClr>
                <a:schemeClr val="accent1"/>
              </a:buClr>
            </a:pPr>
            <a:r>
              <a:rPr lang="fr-CA" sz="1600" dirty="0">
                <a:solidFill>
                  <a:srgbClr val="1F3651"/>
                </a:solidFill>
              </a:rPr>
              <a:t>Section 3 « Objet de la loi »</a:t>
            </a:r>
          </a:p>
          <a:p>
            <a:pPr>
              <a:spcBef>
                <a:spcPts val="600"/>
              </a:spcBef>
              <a:spcAft>
                <a:spcPts val="600"/>
              </a:spcAft>
              <a:buClr>
                <a:schemeClr val="accent1"/>
              </a:buClr>
            </a:pPr>
            <a:r>
              <a:rPr lang="fr-CA" sz="1600" dirty="0">
                <a:solidFill>
                  <a:srgbClr val="1F3651"/>
                </a:solidFill>
              </a:rPr>
              <a:t>Le but de cette loi est de promouvoir l’</a:t>
            </a:r>
            <a:r>
              <a:rPr lang="fr-CA" sz="1600" b="1" dirty="0">
                <a:solidFill>
                  <a:srgbClr val="1F3651"/>
                </a:solidFill>
              </a:rPr>
              <a:t>efficacité et l’adaptabilité de l’économie canadienne</a:t>
            </a:r>
            <a:r>
              <a:rPr lang="fr-CA" sz="1600" dirty="0">
                <a:solidFill>
                  <a:srgbClr val="1F3651"/>
                </a:solidFill>
              </a:rPr>
              <a:t> en régulant une conduite commerciale qui décourage l’utilisation de voies électroniques pour mener des activités commerciales, car cette conduite :</a:t>
            </a:r>
          </a:p>
          <a:p>
            <a:pPr marL="752551" lvl="1" indent="-342900">
              <a:spcBef>
                <a:spcPts val="600"/>
              </a:spcBef>
              <a:spcAft>
                <a:spcPts val="600"/>
              </a:spcAft>
              <a:buClr>
                <a:schemeClr val="accent1"/>
              </a:buClr>
              <a:buFont typeface="+mj-lt"/>
              <a:buAutoNum type="alphaLcParenR"/>
            </a:pPr>
            <a:r>
              <a:rPr lang="fr-CA" sz="1600" dirty="0">
                <a:solidFill>
                  <a:srgbClr val="1F3651"/>
                </a:solidFill>
              </a:rPr>
              <a:t>Entrave la disponibilité, la fiabilité, l’efficacité et l’utilisation optimale de voies électroniques pour mener des activités commerciales;</a:t>
            </a:r>
          </a:p>
          <a:p>
            <a:pPr marL="752551" lvl="1" indent="-342900">
              <a:spcBef>
                <a:spcPts val="600"/>
              </a:spcBef>
              <a:spcAft>
                <a:spcPts val="600"/>
              </a:spcAft>
              <a:buClr>
                <a:schemeClr val="accent1"/>
              </a:buClr>
              <a:buFont typeface="+mj-lt"/>
              <a:buAutoNum type="alphaLcParenR"/>
            </a:pPr>
            <a:r>
              <a:rPr lang="fr-CA" sz="1600" dirty="0">
                <a:solidFill>
                  <a:srgbClr val="1F3651"/>
                </a:solidFill>
              </a:rPr>
              <a:t>Impose des frais supplémentaires aux entreprises et consommateurs;</a:t>
            </a:r>
          </a:p>
          <a:p>
            <a:pPr marL="752551" lvl="1" indent="-342900">
              <a:spcBef>
                <a:spcPts val="600"/>
              </a:spcBef>
              <a:spcAft>
                <a:spcPts val="600"/>
              </a:spcAft>
              <a:buClr>
                <a:schemeClr val="accent1"/>
              </a:buClr>
              <a:buFont typeface="+mj-lt"/>
              <a:buAutoNum type="alphaLcParenR"/>
            </a:pPr>
            <a:r>
              <a:rPr lang="fr-CA" sz="1600" dirty="0">
                <a:solidFill>
                  <a:srgbClr val="1F3651"/>
                </a:solidFill>
              </a:rPr>
              <a:t>Compromet la confidentialité et la sécurité de l’information confidentielle; et </a:t>
            </a:r>
          </a:p>
          <a:p>
            <a:pPr marL="752551" lvl="1" indent="-342900">
              <a:spcBef>
                <a:spcPts val="600"/>
              </a:spcBef>
              <a:spcAft>
                <a:spcPts val="600"/>
              </a:spcAft>
              <a:buClr>
                <a:schemeClr val="accent1"/>
              </a:buClr>
              <a:buFont typeface="+mj-lt"/>
              <a:buAutoNum type="alphaLcParenR"/>
            </a:pPr>
            <a:r>
              <a:rPr lang="fr-CA" sz="1600" dirty="0">
                <a:solidFill>
                  <a:srgbClr val="1F3651"/>
                </a:solidFill>
              </a:rPr>
              <a:t>Mine la confiance des Canadiens lors de l’utilisation des moyens de communication électroniques pour mener leurs activités commerciales au Canada, et à l’étranger.</a:t>
            </a:r>
            <a:endParaRPr lang="fr-CA" sz="1600" dirty="0">
              <a:solidFill>
                <a:srgbClr val="1F3651"/>
              </a:solidFill>
              <a:cs typeface="Arial" charset="0"/>
            </a:endParaRPr>
          </a:p>
        </p:txBody>
      </p:sp>
      <p:grpSp>
        <p:nvGrpSpPr>
          <p:cNvPr id="17" name="Group 16"/>
          <p:cNvGrpSpPr/>
          <p:nvPr>
            <p:custDataLst>
              <p:tags r:id="rId2"/>
            </p:custDataLst>
          </p:nvPr>
        </p:nvGrpSpPr>
        <p:grpSpPr>
          <a:xfrm>
            <a:off x="165385" y="169696"/>
            <a:ext cx="4516878" cy="790697"/>
            <a:chOff x="165385" y="169696"/>
            <a:chExt cx="4516878" cy="790697"/>
          </a:xfrm>
        </p:grpSpPr>
        <p:sp>
          <p:nvSpPr>
            <p:cNvPr id="5" name="Text Placeholder 3"/>
            <p:cNvSpPr txBox="1">
              <a:spLocks/>
            </p:cNvSpPr>
            <p:nvPr/>
          </p:nvSpPr>
          <p:spPr>
            <a:xfrm>
              <a:off x="876749" y="207801"/>
              <a:ext cx="3805514" cy="752592"/>
            </a:xfrm>
            <a:prstGeom prst="rect">
              <a:avLst/>
            </a:prstGeom>
          </p:spPr>
          <p:txBody>
            <a:bodyPr vert="horz" lIns="91440" tIns="45720" rIns="91440" bIns="45720" rtlCol="0">
              <a:normAutofit fontScale="62500" lnSpcReduction="2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sz="3600" dirty="0">
                  <a:solidFill>
                    <a:schemeClr val="tx1"/>
                  </a:solidFill>
                </a:rPr>
                <a:t> | Vue d’ensemble</a:t>
              </a:r>
            </a:p>
          </p:txBody>
        </p:sp>
        <p:pic>
          <p:nvPicPr>
            <p:cNvPr id="6" name="Picture 2" descr="http://www.webojobs.com/images/1392740877_messag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3"/>
            </p:custDataLst>
          </p:nvPr>
        </p:nvSpPr>
        <p:spPr>
          <a:xfrm>
            <a:off x="165385" y="1149916"/>
            <a:ext cx="3312106" cy="3139321"/>
          </a:xfrm>
          <a:prstGeom prst="rect">
            <a:avLst/>
          </a:prstGeom>
          <a:noFill/>
        </p:spPr>
        <p:txBody>
          <a:bodyPr wrap="square" rtlCol="0">
            <a:spAutoFit/>
          </a:bodyPr>
          <a:lstStyle/>
          <a:p>
            <a:pPr marL="285750" indent="-285750">
              <a:buFont typeface="Arial" panose="020B0604020202020204" pitchFamily="34" charset="0"/>
              <a:buChar char="•"/>
            </a:pPr>
            <a:r>
              <a:rPr lang="fr-CA" b="1" dirty="0"/>
              <a:t>Législation générale de confidentialité</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dirty="0"/>
              <a:t>S’applique à toutes les </a:t>
            </a:r>
            <a:r>
              <a:rPr lang="fr-CA" b="1" dirty="0"/>
              <a:t>relations commerciales</a:t>
            </a:r>
            <a:r>
              <a:rPr lang="fr-CA" dirty="0"/>
              <a:t> avec un individu ou </a:t>
            </a:r>
            <a:r>
              <a:rPr lang="fr-CA" b="1" dirty="0"/>
              <a:t>C3E</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dirty="0"/>
              <a:t>Tout </a:t>
            </a:r>
            <a:r>
              <a:rPr lang="fr-CA" b="1" dirty="0"/>
              <a:t>MEC</a:t>
            </a:r>
            <a:r>
              <a:rPr lang="fr-CA" dirty="0"/>
              <a:t> </a:t>
            </a:r>
            <a:r>
              <a:rPr lang="fr-CA" b="1" dirty="0"/>
              <a:t>envoyé</a:t>
            </a:r>
            <a:r>
              <a:rPr lang="fr-CA" dirty="0"/>
              <a:t> par ou vers un </a:t>
            </a:r>
            <a:r>
              <a:rPr lang="fr-CA" b="1" dirty="0"/>
              <a:t>« système informatique »</a:t>
            </a:r>
            <a:r>
              <a:rPr lang="fr-CA" dirty="0"/>
              <a:t> au Canada</a:t>
            </a:r>
            <a:endParaRPr lang="fr-CA" b="1" dirty="0">
              <a:cs typeface="Arial"/>
            </a:endParaRPr>
          </a:p>
          <a:p>
            <a:endParaRPr lang="fr-CA" dirty="0"/>
          </a:p>
        </p:txBody>
      </p:sp>
      <p:cxnSp>
        <p:nvCxnSpPr>
          <p:cNvPr id="11" name="Straight Connector 10"/>
          <p:cNvCxnSpPr/>
          <p:nvPr>
            <p:custDataLst>
              <p:tags r:id="rId4"/>
            </p:custDataLst>
          </p:nvPr>
        </p:nvCxnSpPr>
        <p:spPr>
          <a:xfrm>
            <a:off x="3505201" y="1094509"/>
            <a:ext cx="0" cy="4641273"/>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pic>
        <p:nvPicPr>
          <p:cNvPr id="12" name="computer"/>
          <p:cNvPicPr>
            <a:picLocks noChangeAspect="1"/>
          </p:cNvPicPr>
          <p:nvPr>
            <p:custDataLst>
              <p:tags r:id="rId5"/>
            </p:custDataLst>
          </p:nvPr>
        </p:nvPicPr>
        <p:blipFill>
          <a:blip r:embed="rId1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343964" y="4584413"/>
            <a:ext cx="734872" cy="521044"/>
          </a:xfrm>
          <a:prstGeom prst="rect">
            <a:avLst/>
          </a:prstGeom>
        </p:spPr>
      </p:pic>
      <p:pic>
        <p:nvPicPr>
          <p:cNvPr id="13" name="left arrow"/>
          <p:cNvPicPr>
            <a:picLocks noChangeAspect="1"/>
          </p:cNvPicPr>
          <p:nvPr>
            <p:custDataLst>
              <p:tags r:id="rId6"/>
            </p:custDataLst>
          </p:nvPr>
        </p:nvPicPr>
        <p:blipFill>
          <a:blip r:embed="rId14" cstate="print">
            <a:biLevel thresh="75000"/>
            <a:extLst>
              <a:ext uri="{28A0092B-C50C-407E-A947-70E740481C1C}">
                <a14:useLocalDpi xmlns:a14="http://schemas.microsoft.com/office/drawing/2010/main" val="0"/>
              </a:ext>
            </a:extLst>
          </a:blip>
          <a:stretch>
            <a:fillRect/>
          </a:stretch>
        </p:blipFill>
        <p:spPr>
          <a:xfrm>
            <a:off x="775852" y="4643892"/>
            <a:ext cx="845244" cy="260783"/>
          </a:xfrm>
          <a:prstGeom prst="rect">
            <a:avLst/>
          </a:prstGeom>
        </p:spPr>
      </p:pic>
      <p:pic>
        <p:nvPicPr>
          <p:cNvPr id="14" name="right arrow"/>
          <p:cNvPicPr>
            <a:picLocks noChangeAspect="1"/>
          </p:cNvPicPr>
          <p:nvPr>
            <p:custDataLst>
              <p:tags r:id="rId7"/>
            </p:custDataLst>
          </p:nvPr>
        </p:nvPicPr>
        <p:blipFill>
          <a:blip r:embed="rId14" cstate="print">
            <a:biLevel thresh="75000"/>
            <a:extLst>
              <a:ext uri="{28A0092B-C50C-407E-A947-70E740481C1C}">
                <a14:useLocalDpi xmlns:a14="http://schemas.microsoft.com/office/drawing/2010/main" val="0"/>
              </a:ext>
            </a:extLst>
          </a:blip>
          <a:stretch>
            <a:fillRect/>
          </a:stretch>
        </p:blipFill>
        <p:spPr>
          <a:xfrm flipH="1">
            <a:off x="1761611" y="4662797"/>
            <a:ext cx="840113" cy="259200"/>
          </a:xfrm>
          <a:prstGeom prst="rect">
            <a:avLst/>
          </a:prstGeom>
        </p:spPr>
      </p:pic>
      <p:pic>
        <p:nvPicPr>
          <p:cNvPr id="15" name="business"/>
          <p:cNvPicPr>
            <a:picLocks noChangeAspect="1"/>
          </p:cNvPicPr>
          <p:nvPr>
            <p:custDataLst>
              <p:tags r:id="rId8"/>
            </p:custDataLst>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639866" y="4420972"/>
            <a:ext cx="754194" cy="714500"/>
          </a:xfrm>
          <a:prstGeom prst="rect">
            <a:avLst/>
          </a:prstGeom>
        </p:spPr>
      </p:pic>
      <p:pic>
        <p:nvPicPr>
          <p:cNvPr id="16" name="individuals"/>
          <p:cNvPicPr>
            <a:picLocks noChangeAspect="1"/>
          </p:cNvPicPr>
          <p:nvPr>
            <p:custDataLst>
              <p:tags r:id="rId9"/>
            </p:custDataLst>
          </p:nvPr>
        </p:nvPicPr>
        <p:blipFill>
          <a:blip r:embed="rId1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386" y="4476392"/>
            <a:ext cx="628885" cy="595785"/>
          </a:xfrm>
          <a:prstGeom prst="rect">
            <a:avLst/>
          </a:prstGeom>
        </p:spPr>
      </p:pic>
    </p:spTree>
    <p:extLst>
      <p:ext uri="{BB962C8B-B14F-4D97-AF65-F5344CB8AC3E}">
        <p14:creationId xmlns:p14="http://schemas.microsoft.com/office/powerpoint/2010/main" val="1796647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custDataLst>
              <p:tags r:id="rId1"/>
            </p:custDataLst>
          </p:nvPr>
        </p:nvGrpSpPr>
        <p:grpSpPr>
          <a:xfrm>
            <a:off x="-443778" y="1470550"/>
            <a:ext cx="9518506" cy="5238000"/>
            <a:chOff x="-471488" y="1567535"/>
            <a:chExt cx="9518506" cy="5238000"/>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488" y="1567535"/>
              <a:ext cx="9518506" cy="5238000"/>
            </a:xfrm>
            <a:prstGeom prst="rect">
              <a:avLst/>
            </a:prstGeom>
          </p:spPr>
        </p:pic>
        <p:pic>
          <p:nvPicPr>
            <p:cNvPr id="9" name="Picture 8"/>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400" y="1864836"/>
              <a:ext cx="1381013" cy="1367203"/>
            </a:xfrm>
            <a:prstGeom prst="rect">
              <a:avLst/>
            </a:prstGeom>
          </p:spPr>
        </p:pic>
        <p:cxnSp>
          <p:nvCxnSpPr>
            <p:cNvPr id="10" name="Straight Connector 9"/>
            <p:cNvCxnSpPr/>
            <p:nvPr/>
          </p:nvCxnSpPr>
          <p:spPr>
            <a:xfrm flipV="1">
              <a:off x="842907" y="3332223"/>
              <a:ext cx="0" cy="854312"/>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3883" y="3446194"/>
              <a:ext cx="2057400" cy="800219"/>
            </a:xfrm>
            <a:prstGeom prst="rect">
              <a:avLst/>
            </a:prstGeom>
            <a:noFill/>
          </p:spPr>
          <p:txBody>
            <a:bodyPr wrap="square" rtlCol="0">
              <a:spAutoFit/>
            </a:bodyPr>
            <a:lstStyle/>
            <a:p>
              <a:r>
                <a:rPr lang="fr-CA" sz="1800" b="1" dirty="0">
                  <a:solidFill>
                    <a:schemeClr val="tx1">
                      <a:lumMod val="50000"/>
                      <a:lumOff val="50000"/>
                    </a:schemeClr>
                  </a:solidFill>
                </a:rPr>
                <a:t>*****</a:t>
              </a:r>
            </a:p>
            <a:p>
              <a:r>
                <a:rPr lang="fr-CA" sz="1400" dirty="0">
                  <a:solidFill>
                    <a:schemeClr val="tx1">
                      <a:lumMod val="50000"/>
                      <a:lumOff val="50000"/>
                    </a:schemeClr>
                  </a:solidFill>
                </a:rPr>
                <a:t>Législation anti-pourriel canadienne en vigueur</a:t>
              </a:r>
            </a:p>
          </p:txBody>
        </p:sp>
        <p:cxnSp>
          <p:nvCxnSpPr>
            <p:cNvPr id="12" name="Straight Connector 11"/>
            <p:cNvCxnSpPr/>
            <p:nvPr/>
          </p:nvCxnSpPr>
          <p:spPr>
            <a:xfrm flipV="1">
              <a:off x="3057203" y="3371234"/>
              <a:ext cx="0" cy="854312"/>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84499" y="3363064"/>
              <a:ext cx="2498888" cy="800219"/>
            </a:xfrm>
            <a:prstGeom prst="rect">
              <a:avLst/>
            </a:prstGeom>
            <a:noFill/>
          </p:spPr>
          <p:txBody>
            <a:bodyPr wrap="square" rtlCol="0">
              <a:spAutoFit/>
            </a:bodyPr>
            <a:lstStyle/>
            <a:p>
              <a:r>
                <a:rPr lang="fr-CA" sz="1800" b="1" dirty="0">
                  <a:solidFill>
                    <a:schemeClr val="tx1">
                      <a:lumMod val="50000"/>
                      <a:lumOff val="50000"/>
                    </a:schemeClr>
                  </a:solidFill>
                </a:rPr>
                <a:t>*****</a:t>
              </a:r>
            </a:p>
            <a:p>
              <a:r>
                <a:rPr lang="fr-CA" sz="1400" dirty="0">
                  <a:solidFill>
                    <a:schemeClr val="tx1">
                      <a:lumMod val="50000"/>
                      <a:lumOff val="50000"/>
                    </a:schemeClr>
                  </a:solidFill>
                </a:rPr>
                <a:t>Installation non sollicitée de programmes informatiques</a:t>
              </a:r>
            </a:p>
          </p:txBody>
        </p:sp>
        <p:pic>
          <p:nvPicPr>
            <p:cNvPr id="15" name="Picture 14"/>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55995" y="1761766"/>
              <a:ext cx="1530000" cy="1530000"/>
            </a:xfrm>
            <a:prstGeom prst="rect">
              <a:avLst/>
            </a:prstGeom>
          </p:spPr>
        </p:pic>
        <p:sp>
          <p:nvSpPr>
            <p:cNvPr id="16" name="TextBox 15"/>
            <p:cNvSpPr txBox="1"/>
            <p:nvPr/>
          </p:nvSpPr>
          <p:spPr>
            <a:xfrm>
              <a:off x="5620994" y="3334661"/>
              <a:ext cx="3065806" cy="800219"/>
            </a:xfrm>
            <a:prstGeom prst="rect">
              <a:avLst/>
            </a:prstGeom>
            <a:noFill/>
          </p:spPr>
          <p:txBody>
            <a:bodyPr wrap="square" rtlCol="0">
              <a:spAutoFit/>
            </a:bodyPr>
            <a:lstStyle/>
            <a:p>
              <a:r>
                <a:rPr lang="fr-CA" sz="1800" b="1" dirty="0">
                  <a:solidFill>
                    <a:schemeClr val="tx1">
                      <a:lumMod val="50000"/>
                      <a:lumOff val="50000"/>
                    </a:schemeClr>
                  </a:solidFill>
                </a:rPr>
                <a:t>*****</a:t>
              </a:r>
            </a:p>
            <a:p>
              <a:r>
                <a:rPr lang="fr-CA" sz="1400" dirty="0">
                  <a:solidFill>
                    <a:schemeClr val="tx1">
                      <a:lumMod val="50000"/>
                      <a:lumOff val="50000"/>
                    </a:schemeClr>
                  </a:solidFill>
                </a:rPr>
                <a:t>Droit privé d’action et périodes de limite de consentement implicite</a:t>
              </a:r>
            </a:p>
          </p:txBody>
        </p:sp>
        <p:cxnSp>
          <p:nvCxnSpPr>
            <p:cNvPr id="21" name="Straight Connector 20"/>
            <p:cNvCxnSpPr/>
            <p:nvPr/>
          </p:nvCxnSpPr>
          <p:spPr>
            <a:xfrm flipV="1">
              <a:off x="5606518" y="3371229"/>
              <a:ext cx="0" cy="854312"/>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http://simpleicon.com/wp-content/uploads/cloud-download-2.png"/>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2203" y="1761767"/>
              <a:ext cx="1530000" cy="15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custDataLst>
              <p:tags r:id="rId2"/>
            </p:custDataLst>
          </p:nvPr>
        </p:nvGrpSpPr>
        <p:grpSpPr>
          <a:xfrm>
            <a:off x="165385" y="169696"/>
            <a:ext cx="6969706" cy="790697"/>
            <a:chOff x="165385" y="169696"/>
            <a:chExt cx="6969706" cy="790697"/>
          </a:xfrm>
        </p:grpSpPr>
        <p:sp>
          <p:nvSpPr>
            <p:cNvPr id="6" name="Text Placeholder 3"/>
            <p:cNvSpPr txBox="1">
              <a:spLocks/>
            </p:cNvSpPr>
            <p:nvPr/>
          </p:nvSpPr>
          <p:spPr>
            <a:xfrm>
              <a:off x="876749" y="207801"/>
              <a:ext cx="6258342" cy="752592"/>
            </a:xfrm>
            <a:prstGeom prst="rect">
              <a:avLst/>
            </a:prstGeom>
          </p:spPr>
          <p:txBody>
            <a:bodyPr vert="horz" lIns="91440" tIns="45720" rIns="91440" bIns="45720" rtlCol="0">
              <a:noAutofit/>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2800" b="1" dirty="0">
                  <a:solidFill>
                    <a:schemeClr val="tx1"/>
                  </a:solidFill>
                </a:rPr>
                <a:t>Législation anti-pourriel canadienne</a:t>
              </a:r>
              <a:r>
                <a:rPr lang="fr-CA" sz="2800" dirty="0"/>
                <a:t> </a:t>
              </a:r>
              <a:r>
                <a:rPr lang="fr-CA" sz="2800" dirty="0">
                  <a:solidFill>
                    <a:schemeClr val="tx1"/>
                  </a:solidFill>
                </a:rPr>
                <a:t>| Application progressive</a:t>
              </a:r>
            </a:p>
          </p:txBody>
        </p:sp>
        <p:pic>
          <p:nvPicPr>
            <p:cNvPr id="7" name="Picture 2" descr="http://www.webojobs.com/images/1392740877_mess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32444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0" y="3517176"/>
            <a:ext cx="9144000" cy="2507706"/>
          </a:xfrm>
          <a:prstGeom prst="rect">
            <a:avLst/>
          </a:prstGeom>
          <a:solidFill>
            <a:srgbClr val="004B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bg1">
                  <a:lumMod val="95000"/>
                </a:schemeClr>
              </a:solidFill>
            </a:endParaRPr>
          </a:p>
        </p:txBody>
      </p:sp>
      <p:sp>
        <p:nvSpPr>
          <p:cNvPr id="3" name="Text Placeholder 2"/>
          <p:cNvSpPr>
            <a:spLocks noGrp="1"/>
          </p:cNvSpPr>
          <p:nvPr>
            <p:ph type="body" sz="quarter" idx="13"/>
            <p:custDataLst>
              <p:tags r:id="rId2"/>
            </p:custDataLst>
          </p:nvPr>
        </p:nvSpPr>
        <p:spPr>
          <a:xfrm>
            <a:off x="3643746" y="1011380"/>
            <a:ext cx="5278582" cy="2403766"/>
          </a:xfrm>
        </p:spPr>
        <p:txBody>
          <a:bodyPr>
            <a:noAutofit/>
          </a:bodyPr>
          <a:lstStyle/>
          <a:p>
            <a:pPr>
              <a:spcBef>
                <a:spcPts val="600"/>
              </a:spcBef>
              <a:spcAft>
                <a:spcPts val="600"/>
              </a:spcAft>
              <a:buClr>
                <a:schemeClr val="accent1"/>
              </a:buClr>
            </a:pPr>
            <a:r>
              <a:rPr lang="fr-CA" sz="1700" dirty="0">
                <a:solidFill>
                  <a:srgbClr val="1F3651"/>
                </a:solidFill>
              </a:rPr>
              <a:t>Définit au sens large comme un message électronique qui encourage la participation à une activité commerciale, qu’il fasse l’objet ou non d’une attente de profit. </a:t>
            </a:r>
          </a:p>
          <a:p>
            <a:pPr>
              <a:spcBef>
                <a:spcPts val="600"/>
              </a:spcBef>
              <a:spcAft>
                <a:spcPts val="600"/>
              </a:spcAft>
              <a:buClr>
                <a:schemeClr val="accent1"/>
              </a:buClr>
            </a:pPr>
            <a:r>
              <a:rPr lang="fr-CA" sz="1700" dirty="0">
                <a:solidFill>
                  <a:srgbClr val="1F3651"/>
                </a:solidFill>
              </a:rPr>
              <a:t>Une activité commerciale inclut toute transaction, toute action ou comportement, ou toute autre activité régulière de nature commerciale, que la personne qui effectue cette action s’attende ou pas à un profit.</a:t>
            </a:r>
            <a:endParaRPr lang="fr-CA" sz="1700" dirty="0">
              <a:solidFill>
                <a:srgbClr val="1F3651"/>
              </a:solidFill>
              <a:cs typeface="Arial" charset="0"/>
            </a:endParaRPr>
          </a:p>
        </p:txBody>
      </p:sp>
      <p:grpSp>
        <p:nvGrpSpPr>
          <p:cNvPr id="17" name="Group 16"/>
          <p:cNvGrpSpPr/>
          <p:nvPr>
            <p:custDataLst>
              <p:tags r:id="rId3"/>
            </p:custDataLst>
          </p:nvPr>
        </p:nvGrpSpPr>
        <p:grpSpPr>
          <a:xfrm>
            <a:off x="165385" y="169696"/>
            <a:ext cx="8950904" cy="790697"/>
            <a:chOff x="165385" y="169696"/>
            <a:chExt cx="8950904" cy="790697"/>
          </a:xfrm>
        </p:grpSpPr>
        <p:sp>
          <p:nvSpPr>
            <p:cNvPr id="5" name="Text Placeholder 3"/>
            <p:cNvSpPr txBox="1">
              <a:spLocks/>
            </p:cNvSpPr>
            <p:nvPr/>
          </p:nvSpPr>
          <p:spPr>
            <a:xfrm>
              <a:off x="876748" y="207801"/>
              <a:ext cx="8239541" cy="752592"/>
            </a:xfrm>
            <a:prstGeom prst="rect">
              <a:avLst/>
            </a:prstGeom>
          </p:spPr>
          <p:txBody>
            <a:bodyPr vert="horz" lIns="91440" tIns="45720" rIns="91440" bIns="45720" rtlCol="0">
              <a:normAutofit fontScale="92500" lnSpcReduction="2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sz="3600" dirty="0">
                  <a:solidFill>
                    <a:schemeClr val="tx1"/>
                  </a:solidFill>
                </a:rPr>
                <a:t> | Message électronique commercial </a:t>
              </a:r>
            </a:p>
          </p:txBody>
        </p:sp>
        <p:pic>
          <p:nvPicPr>
            <p:cNvPr id="6" name="Picture 2" descr="http://www.webojobs.com/images/1392740877_messag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4"/>
            </p:custDataLst>
          </p:nvPr>
        </p:nvSpPr>
        <p:spPr>
          <a:xfrm>
            <a:off x="165385" y="1149916"/>
            <a:ext cx="3312106" cy="2862322"/>
          </a:xfrm>
          <a:prstGeom prst="rect">
            <a:avLst/>
          </a:prstGeom>
          <a:noFill/>
        </p:spPr>
        <p:txBody>
          <a:bodyPr wrap="square" rtlCol="0">
            <a:spAutoFit/>
          </a:bodyPr>
          <a:lstStyle/>
          <a:p>
            <a:pPr marL="285750" indent="-285750">
              <a:buFont typeface="Arial" panose="020B0604020202020204" pitchFamily="34" charset="0"/>
              <a:buChar char="•"/>
            </a:pPr>
            <a:r>
              <a:rPr lang="fr-CA" b="1"/>
              <a:t>Définition </a:t>
            </a:r>
            <a:r>
              <a:rPr lang="fr-CA"/>
              <a:t>d’un MEC</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a:t>Types</a:t>
            </a:r>
            <a:r>
              <a:rPr lang="fr-CA"/>
              <a:t> de communications</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a:t>Qui</a:t>
            </a:r>
            <a:r>
              <a:rPr lang="fr-CA"/>
              <a:t> est affecté</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a:t>S’applique</a:t>
            </a:r>
            <a:r>
              <a:rPr lang="fr-CA"/>
              <a:t> au-delà des pourriels</a:t>
            </a:r>
          </a:p>
          <a:p>
            <a:pPr marL="285750" indent="-285750">
              <a:buFont typeface="Arial" panose="020B0604020202020204" pitchFamily="34" charset="0"/>
              <a:buChar char="•"/>
            </a:pPr>
            <a:endParaRPr lang="fr-CA" b="1" dirty="0">
              <a:cs typeface="Arial"/>
            </a:endParaRPr>
          </a:p>
          <a:p>
            <a:endParaRPr lang="fr-CA" dirty="0"/>
          </a:p>
        </p:txBody>
      </p:sp>
      <p:cxnSp>
        <p:nvCxnSpPr>
          <p:cNvPr id="11" name="Straight Connector 10"/>
          <p:cNvCxnSpPr/>
          <p:nvPr>
            <p:custDataLst>
              <p:tags r:id="rId5"/>
            </p:custDataLst>
          </p:nvPr>
        </p:nvCxnSpPr>
        <p:spPr>
          <a:xfrm>
            <a:off x="3366651" y="1191494"/>
            <a:ext cx="0" cy="1939636"/>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custDataLst>
              <p:tags r:id="rId6"/>
            </p:custDataLst>
          </p:nvPr>
        </p:nvSpPr>
        <p:spPr>
          <a:xfrm>
            <a:off x="812992" y="3517176"/>
            <a:ext cx="3091568" cy="400110"/>
          </a:xfrm>
          <a:prstGeom prst="rect">
            <a:avLst/>
          </a:prstGeom>
          <a:noFill/>
        </p:spPr>
        <p:txBody>
          <a:bodyPr wrap="square" rtlCol="0">
            <a:spAutoFit/>
          </a:bodyPr>
          <a:lstStyle/>
          <a:p>
            <a:pPr algn="ctr"/>
            <a:r>
              <a:rPr lang="fr-CA" sz="2000" b="1" dirty="0">
                <a:solidFill>
                  <a:schemeClr val="bg1">
                    <a:lumMod val="95000"/>
                  </a:schemeClr>
                </a:solidFill>
              </a:rPr>
              <a:t>Forme</a:t>
            </a:r>
            <a:endParaRPr lang="fr-CA" sz="2000" dirty="0">
              <a:solidFill>
                <a:schemeClr val="bg1">
                  <a:lumMod val="95000"/>
                </a:schemeClr>
              </a:solidFill>
            </a:endParaRPr>
          </a:p>
        </p:txBody>
      </p:sp>
      <p:sp>
        <p:nvSpPr>
          <p:cNvPr id="19" name="TextBox 18"/>
          <p:cNvSpPr txBox="1"/>
          <p:nvPr>
            <p:custDataLst>
              <p:tags r:id="rId7"/>
            </p:custDataLst>
          </p:nvPr>
        </p:nvSpPr>
        <p:spPr>
          <a:xfrm>
            <a:off x="5386004" y="3578258"/>
            <a:ext cx="3199357" cy="400110"/>
          </a:xfrm>
          <a:prstGeom prst="rect">
            <a:avLst/>
          </a:prstGeom>
          <a:noFill/>
        </p:spPr>
        <p:txBody>
          <a:bodyPr wrap="square" rtlCol="0">
            <a:spAutoFit/>
          </a:bodyPr>
          <a:lstStyle/>
          <a:p>
            <a:pPr algn="ctr"/>
            <a:r>
              <a:rPr lang="fr-CA" sz="2000" b="1" dirty="0">
                <a:solidFill>
                  <a:schemeClr val="bg1">
                    <a:lumMod val="95000"/>
                  </a:schemeClr>
                </a:solidFill>
              </a:rPr>
              <a:t>Contenu </a:t>
            </a:r>
            <a:endParaRPr lang="fr-CA" dirty="0">
              <a:solidFill>
                <a:schemeClr val="bg1">
                  <a:lumMod val="95000"/>
                </a:schemeClr>
              </a:solidFill>
            </a:endParaRPr>
          </a:p>
        </p:txBody>
      </p:sp>
      <p:grpSp>
        <p:nvGrpSpPr>
          <p:cNvPr id="20" name="Group 19"/>
          <p:cNvGrpSpPr/>
          <p:nvPr>
            <p:custDataLst>
              <p:tags r:id="rId8"/>
            </p:custDataLst>
          </p:nvPr>
        </p:nvGrpSpPr>
        <p:grpSpPr>
          <a:xfrm>
            <a:off x="770956" y="4038968"/>
            <a:ext cx="883450" cy="746258"/>
            <a:chOff x="6172200" y="4093103"/>
            <a:chExt cx="1344346" cy="1135580"/>
          </a:xfrm>
        </p:grpSpPr>
        <p:pic>
          <p:nvPicPr>
            <p:cNvPr id="21" name="Picture 20"/>
            <p:cNvPicPr>
              <a:picLocks noChangeAspect="1"/>
            </p:cNvPicPr>
            <p:nvPr/>
          </p:nvPicPr>
          <p:blipFill>
            <a:blip r:embed="rId20" cstate="print">
              <a:lum bright="70000" contrast="-70000"/>
              <a:extLst>
                <a:ext uri="{28A0092B-C50C-407E-A947-70E740481C1C}">
                  <a14:useLocalDpi xmlns:a14="http://schemas.microsoft.com/office/drawing/2010/main" val="0"/>
                </a:ext>
              </a:extLst>
            </a:blip>
            <a:stretch>
              <a:fillRect/>
            </a:stretch>
          </p:blipFill>
          <p:spPr>
            <a:xfrm>
              <a:off x="6324600" y="4093103"/>
              <a:ext cx="1039546" cy="661697"/>
            </a:xfrm>
            <a:prstGeom prst="rect">
              <a:avLst/>
            </a:prstGeom>
          </p:spPr>
        </p:pic>
        <p:sp>
          <p:nvSpPr>
            <p:cNvPr id="22" name="TextBox 21"/>
            <p:cNvSpPr txBox="1"/>
            <p:nvPr/>
          </p:nvSpPr>
          <p:spPr>
            <a:xfrm>
              <a:off x="6172200" y="4760339"/>
              <a:ext cx="1344346" cy="468344"/>
            </a:xfrm>
            <a:prstGeom prst="rect">
              <a:avLst/>
            </a:prstGeom>
            <a:noFill/>
          </p:spPr>
          <p:txBody>
            <a:bodyPr wrap="square" rtlCol="0">
              <a:spAutoFit/>
            </a:bodyPr>
            <a:lstStyle/>
            <a:p>
              <a:pPr algn="ctr"/>
              <a:r>
                <a:rPr lang="fr-CA" sz="1400" dirty="0">
                  <a:solidFill>
                    <a:schemeClr val="bg1">
                      <a:lumMod val="95000"/>
                    </a:schemeClr>
                  </a:solidFill>
                </a:rPr>
                <a:t>Courriel</a:t>
              </a:r>
            </a:p>
          </p:txBody>
        </p:sp>
      </p:grpSp>
      <p:grpSp>
        <p:nvGrpSpPr>
          <p:cNvPr id="23" name="Group 22"/>
          <p:cNvGrpSpPr/>
          <p:nvPr>
            <p:custDataLst>
              <p:tags r:id="rId9"/>
            </p:custDataLst>
          </p:nvPr>
        </p:nvGrpSpPr>
        <p:grpSpPr>
          <a:xfrm>
            <a:off x="1697626" y="3974434"/>
            <a:ext cx="1246559" cy="963700"/>
            <a:chOff x="7620154" y="3990855"/>
            <a:chExt cx="1896885" cy="1466459"/>
          </a:xfrm>
        </p:grpSpPr>
        <p:pic>
          <p:nvPicPr>
            <p:cNvPr id="24" name="Picture 23"/>
            <p:cNvPicPr>
              <a:picLocks noChangeAspect="1"/>
            </p:cNvPicPr>
            <p:nvPr/>
          </p:nvPicPr>
          <p:blipFill>
            <a:blip r:embed="rId21" cstate="print">
              <a:lum bright="70000" contrast="-70000"/>
              <a:extLst>
                <a:ext uri="{28A0092B-C50C-407E-A947-70E740481C1C}">
                  <a14:useLocalDpi xmlns:a14="http://schemas.microsoft.com/office/drawing/2010/main" val="0"/>
                </a:ext>
              </a:extLst>
            </a:blip>
            <a:stretch>
              <a:fillRect/>
            </a:stretch>
          </p:blipFill>
          <p:spPr>
            <a:xfrm>
              <a:off x="8001154" y="3990855"/>
              <a:ext cx="1156952" cy="883364"/>
            </a:xfrm>
            <a:prstGeom prst="rect">
              <a:avLst/>
            </a:prstGeom>
          </p:spPr>
        </p:pic>
        <p:sp>
          <p:nvSpPr>
            <p:cNvPr id="25" name="TextBox 24"/>
            <p:cNvSpPr txBox="1"/>
            <p:nvPr/>
          </p:nvSpPr>
          <p:spPr>
            <a:xfrm>
              <a:off x="7620154" y="4754800"/>
              <a:ext cx="1896885" cy="702514"/>
            </a:xfrm>
            <a:prstGeom prst="rect">
              <a:avLst/>
            </a:prstGeom>
            <a:noFill/>
          </p:spPr>
          <p:txBody>
            <a:bodyPr wrap="square" rtlCol="0">
              <a:spAutoFit/>
            </a:bodyPr>
            <a:lstStyle/>
            <a:p>
              <a:pPr algn="ctr"/>
              <a:r>
                <a:rPr lang="fr-CA" sz="1200" dirty="0">
                  <a:solidFill>
                    <a:schemeClr val="bg1">
                      <a:lumMod val="95000"/>
                    </a:schemeClr>
                  </a:solidFill>
                </a:rPr>
                <a:t>Envoi de messages texte</a:t>
              </a:r>
            </a:p>
          </p:txBody>
        </p:sp>
      </p:grpSp>
      <p:grpSp>
        <p:nvGrpSpPr>
          <p:cNvPr id="26" name="Group 25"/>
          <p:cNvGrpSpPr/>
          <p:nvPr>
            <p:custDataLst>
              <p:tags r:id="rId10"/>
            </p:custDataLst>
          </p:nvPr>
        </p:nvGrpSpPr>
        <p:grpSpPr>
          <a:xfrm>
            <a:off x="2870717" y="3975064"/>
            <a:ext cx="1357440" cy="1028895"/>
            <a:chOff x="9211781" y="3990855"/>
            <a:chExt cx="2065614" cy="1565668"/>
          </a:xfrm>
        </p:grpSpPr>
        <p:pic>
          <p:nvPicPr>
            <p:cNvPr id="27" name="Picture 26"/>
            <p:cNvPicPr>
              <a:picLocks noChangeAspect="1"/>
            </p:cNvPicPr>
            <p:nvPr/>
          </p:nvPicPr>
          <p:blipFill>
            <a:blip r:embed="rId22" cstate="print">
              <a:lum bright="70000" contrast="-70000"/>
              <a:extLst>
                <a:ext uri="{28A0092B-C50C-407E-A947-70E740481C1C}">
                  <a14:useLocalDpi xmlns:a14="http://schemas.microsoft.com/office/drawing/2010/main" val="0"/>
                </a:ext>
              </a:extLst>
            </a:blip>
            <a:stretch>
              <a:fillRect/>
            </a:stretch>
          </p:blipFill>
          <p:spPr>
            <a:xfrm>
              <a:off x="9704199" y="3990855"/>
              <a:ext cx="1080778" cy="825203"/>
            </a:xfrm>
            <a:prstGeom prst="rect">
              <a:avLst/>
            </a:prstGeom>
          </p:spPr>
        </p:pic>
        <p:sp>
          <p:nvSpPr>
            <p:cNvPr id="28" name="TextBox 27"/>
            <p:cNvSpPr txBox="1"/>
            <p:nvPr/>
          </p:nvSpPr>
          <p:spPr>
            <a:xfrm>
              <a:off x="9211781" y="4760340"/>
              <a:ext cx="2065614" cy="796183"/>
            </a:xfrm>
            <a:prstGeom prst="rect">
              <a:avLst/>
            </a:prstGeom>
            <a:noFill/>
          </p:spPr>
          <p:txBody>
            <a:bodyPr wrap="square" rtlCol="0">
              <a:spAutoFit/>
            </a:bodyPr>
            <a:lstStyle/>
            <a:p>
              <a:pPr algn="ctr"/>
              <a:r>
                <a:rPr lang="fr-CA" sz="1400" dirty="0">
                  <a:solidFill>
                    <a:schemeClr val="bg1">
                      <a:lumMod val="95000"/>
                    </a:schemeClr>
                  </a:solidFill>
                </a:rPr>
                <a:t>Messagerie instantanée</a:t>
              </a:r>
            </a:p>
          </p:txBody>
        </p:sp>
      </p:grpSp>
      <p:grpSp>
        <p:nvGrpSpPr>
          <p:cNvPr id="29" name="Group 28"/>
          <p:cNvGrpSpPr/>
          <p:nvPr>
            <p:custDataLst>
              <p:tags r:id="rId11"/>
            </p:custDataLst>
          </p:nvPr>
        </p:nvGrpSpPr>
        <p:grpSpPr>
          <a:xfrm>
            <a:off x="5037970" y="3986560"/>
            <a:ext cx="864917" cy="1099514"/>
            <a:chOff x="11544300" y="3954842"/>
            <a:chExt cx="1143000" cy="1347615"/>
          </a:xfrm>
        </p:grpSpPr>
        <p:pic>
          <p:nvPicPr>
            <p:cNvPr id="30" name="Picture 29"/>
            <p:cNvPicPr>
              <a:picLocks noChangeAspect="1"/>
            </p:cNvPicPr>
            <p:nvPr/>
          </p:nvPicPr>
          <p:blipFill>
            <a:blip r:embed="rId23" cstate="print">
              <a:lum bright="70000" contrast="-70000"/>
              <a:extLst>
                <a:ext uri="{28A0092B-C50C-407E-A947-70E740481C1C}">
                  <a14:useLocalDpi xmlns:a14="http://schemas.microsoft.com/office/drawing/2010/main" val="0"/>
                </a:ext>
              </a:extLst>
            </a:blip>
            <a:stretch>
              <a:fillRect/>
            </a:stretch>
          </p:blipFill>
          <p:spPr>
            <a:xfrm>
              <a:off x="11617952" y="3954842"/>
              <a:ext cx="995696" cy="874102"/>
            </a:xfrm>
            <a:prstGeom prst="rect">
              <a:avLst/>
            </a:prstGeom>
          </p:spPr>
        </p:pic>
        <p:sp>
          <p:nvSpPr>
            <p:cNvPr id="31" name="TextBox 30"/>
            <p:cNvSpPr txBox="1"/>
            <p:nvPr/>
          </p:nvSpPr>
          <p:spPr>
            <a:xfrm>
              <a:off x="11544300" y="4760340"/>
              <a:ext cx="1143000" cy="542117"/>
            </a:xfrm>
            <a:prstGeom prst="rect">
              <a:avLst/>
            </a:prstGeom>
            <a:noFill/>
          </p:spPr>
          <p:txBody>
            <a:bodyPr wrap="square" rtlCol="0">
              <a:spAutoFit/>
            </a:bodyPr>
            <a:lstStyle/>
            <a:p>
              <a:pPr algn="ctr"/>
              <a:r>
                <a:rPr lang="fr-CA" sz="1400" dirty="0">
                  <a:solidFill>
                    <a:schemeClr val="bg1">
                      <a:lumMod val="95000"/>
                    </a:schemeClr>
                  </a:solidFill>
                </a:rPr>
                <a:t>Message texte</a:t>
              </a:r>
            </a:p>
          </p:txBody>
        </p:sp>
      </p:grpSp>
      <p:grpSp>
        <p:nvGrpSpPr>
          <p:cNvPr id="32" name="Group 31"/>
          <p:cNvGrpSpPr/>
          <p:nvPr>
            <p:custDataLst>
              <p:tags r:id="rId12"/>
            </p:custDataLst>
          </p:nvPr>
        </p:nvGrpSpPr>
        <p:grpSpPr>
          <a:xfrm>
            <a:off x="6150082" y="4009472"/>
            <a:ext cx="734019" cy="736631"/>
            <a:chOff x="12767254" y="3999419"/>
            <a:chExt cx="1292897" cy="1297498"/>
          </a:xfrm>
        </p:grpSpPr>
        <p:pic>
          <p:nvPicPr>
            <p:cNvPr id="33" name="Picture 32"/>
            <p:cNvPicPr>
              <a:picLocks noChangeAspect="1"/>
            </p:cNvPicPr>
            <p:nvPr/>
          </p:nvPicPr>
          <p:blipFill>
            <a:blip r:embed="rId24" cstate="print">
              <a:lum bright="70000" contrast="-70000"/>
              <a:extLst>
                <a:ext uri="{28A0092B-C50C-407E-A947-70E740481C1C}">
                  <a14:useLocalDpi xmlns:a14="http://schemas.microsoft.com/office/drawing/2010/main" val="0"/>
                </a:ext>
              </a:extLst>
            </a:blip>
            <a:stretch>
              <a:fillRect/>
            </a:stretch>
          </p:blipFill>
          <p:spPr>
            <a:xfrm>
              <a:off x="12915458" y="3999419"/>
              <a:ext cx="996491" cy="874800"/>
            </a:xfrm>
            <a:prstGeom prst="rect">
              <a:avLst/>
            </a:prstGeom>
          </p:spPr>
        </p:pic>
        <p:sp>
          <p:nvSpPr>
            <p:cNvPr id="34" name="TextBox 33"/>
            <p:cNvSpPr txBox="1"/>
            <p:nvPr/>
          </p:nvSpPr>
          <p:spPr>
            <a:xfrm>
              <a:off x="12767254" y="4754800"/>
              <a:ext cx="1292897" cy="542117"/>
            </a:xfrm>
            <a:prstGeom prst="rect">
              <a:avLst/>
            </a:prstGeom>
            <a:noFill/>
          </p:spPr>
          <p:txBody>
            <a:bodyPr wrap="square" rtlCol="0">
              <a:spAutoFit/>
            </a:bodyPr>
            <a:lstStyle/>
            <a:p>
              <a:pPr algn="ctr"/>
              <a:r>
                <a:rPr lang="fr-CA" sz="1400" dirty="0">
                  <a:solidFill>
                    <a:schemeClr val="bg1">
                      <a:lumMod val="95000"/>
                    </a:schemeClr>
                  </a:solidFill>
                </a:rPr>
                <a:t>Son</a:t>
              </a:r>
            </a:p>
          </p:txBody>
        </p:sp>
      </p:grpSp>
      <p:grpSp>
        <p:nvGrpSpPr>
          <p:cNvPr id="35" name="Group 34"/>
          <p:cNvGrpSpPr/>
          <p:nvPr>
            <p:custDataLst>
              <p:tags r:id="rId13"/>
            </p:custDataLst>
          </p:nvPr>
        </p:nvGrpSpPr>
        <p:grpSpPr>
          <a:xfrm>
            <a:off x="7093147" y="4004438"/>
            <a:ext cx="601752" cy="747206"/>
            <a:chOff x="14235553" y="3986332"/>
            <a:chExt cx="1059922" cy="1316125"/>
          </a:xfrm>
        </p:grpSpPr>
        <p:pic>
          <p:nvPicPr>
            <p:cNvPr id="36" name="Picture 35"/>
            <p:cNvPicPr>
              <a:picLocks noChangeAspect="1"/>
            </p:cNvPicPr>
            <p:nvPr/>
          </p:nvPicPr>
          <p:blipFill>
            <a:blip r:embed="rId25" cstate="print">
              <a:lum bright="70000" contrast="-70000"/>
              <a:extLst>
                <a:ext uri="{28A0092B-C50C-407E-A947-70E740481C1C}">
                  <a14:useLocalDpi xmlns:a14="http://schemas.microsoft.com/office/drawing/2010/main" val="0"/>
                </a:ext>
              </a:extLst>
            </a:blip>
            <a:stretch>
              <a:fillRect/>
            </a:stretch>
          </p:blipFill>
          <p:spPr>
            <a:xfrm>
              <a:off x="14267269" y="3986332"/>
              <a:ext cx="996491" cy="874800"/>
            </a:xfrm>
            <a:prstGeom prst="rect">
              <a:avLst/>
            </a:prstGeom>
          </p:spPr>
        </p:pic>
        <p:sp>
          <p:nvSpPr>
            <p:cNvPr id="37" name="TextBox 36"/>
            <p:cNvSpPr txBox="1"/>
            <p:nvPr/>
          </p:nvSpPr>
          <p:spPr>
            <a:xfrm>
              <a:off x="14235553" y="4760340"/>
              <a:ext cx="1059922" cy="542117"/>
            </a:xfrm>
            <a:prstGeom prst="rect">
              <a:avLst/>
            </a:prstGeom>
            <a:noFill/>
          </p:spPr>
          <p:txBody>
            <a:bodyPr wrap="square" rtlCol="0">
              <a:spAutoFit/>
            </a:bodyPr>
            <a:lstStyle/>
            <a:p>
              <a:pPr algn="ctr"/>
              <a:r>
                <a:rPr lang="fr-CA" sz="1400" dirty="0">
                  <a:solidFill>
                    <a:schemeClr val="bg1">
                      <a:lumMod val="95000"/>
                    </a:schemeClr>
                  </a:solidFill>
                </a:rPr>
                <a:t>Vocal</a:t>
              </a:r>
            </a:p>
          </p:txBody>
        </p:sp>
      </p:grpSp>
      <p:grpSp>
        <p:nvGrpSpPr>
          <p:cNvPr id="38" name="Group 37"/>
          <p:cNvGrpSpPr/>
          <p:nvPr>
            <p:custDataLst>
              <p:tags r:id="rId14"/>
            </p:custDataLst>
          </p:nvPr>
        </p:nvGrpSpPr>
        <p:grpSpPr>
          <a:xfrm>
            <a:off x="8021775" y="3987306"/>
            <a:ext cx="790541" cy="764340"/>
            <a:chOff x="15139915" y="3956153"/>
            <a:chExt cx="1392454" cy="1346303"/>
          </a:xfrm>
        </p:grpSpPr>
        <p:pic>
          <p:nvPicPr>
            <p:cNvPr id="39" name="Picture 38"/>
            <p:cNvPicPr>
              <a:picLocks noChangeAspect="1"/>
            </p:cNvPicPr>
            <p:nvPr/>
          </p:nvPicPr>
          <p:blipFill>
            <a:blip r:embed="rId26" cstate="print">
              <a:lum bright="70000" contrast="-70000"/>
              <a:extLst>
                <a:ext uri="{28A0092B-C50C-407E-A947-70E740481C1C}">
                  <a14:useLocalDpi xmlns:a14="http://schemas.microsoft.com/office/drawing/2010/main" val="0"/>
                </a:ext>
              </a:extLst>
            </a:blip>
            <a:stretch>
              <a:fillRect/>
            </a:stretch>
          </p:blipFill>
          <p:spPr>
            <a:xfrm>
              <a:off x="15316200" y="3956153"/>
              <a:ext cx="996491" cy="874800"/>
            </a:xfrm>
            <a:prstGeom prst="rect">
              <a:avLst/>
            </a:prstGeom>
          </p:spPr>
        </p:pic>
        <p:sp>
          <p:nvSpPr>
            <p:cNvPr id="40" name="TextBox 39"/>
            <p:cNvSpPr txBox="1"/>
            <p:nvPr/>
          </p:nvSpPr>
          <p:spPr>
            <a:xfrm>
              <a:off x="15139915" y="4760340"/>
              <a:ext cx="1392454" cy="542116"/>
            </a:xfrm>
            <a:prstGeom prst="rect">
              <a:avLst/>
            </a:prstGeom>
            <a:noFill/>
          </p:spPr>
          <p:txBody>
            <a:bodyPr wrap="square" rtlCol="0">
              <a:spAutoFit/>
            </a:bodyPr>
            <a:lstStyle/>
            <a:p>
              <a:pPr algn="ctr"/>
              <a:r>
                <a:rPr lang="fr-CA" sz="1400" dirty="0">
                  <a:solidFill>
                    <a:schemeClr val="bg1">
                      <a:lumMod val="95000"/>
                    </a:schemeClr>
                  </a:solidFill>
                </a:rPr>
                <a:t>Images</a:t>
              </a:r>
            </a:p>
          </p:txBody>
        </p:sp>
      </p:grpSp>
      <p:grpSp>
        <p:nvGrpSpPr>
          <p:cNvPr id="41" name="Group 40"/>
          <p:cNvGrpSpPr/>
          <p:nvPr>
            <p:custDataLst>
              <p:tags r:id="rId15"/>
            </p:custDataLst>
          </p:nvPr>
        </p:nvGrpSpPr>
        <p:grpSpPr>
          <a:xfrm>
            <a:off x="457580" y="5028407"/>
            <a:ext cx="3837351" cy="968765"/>
            <a:chOff x="8302383" y="5556521"/>
            <a:chExt cx="5508631" cy="1390691"/>
          </a:xfrm>
        </p:grpSpPr>
        <p:sp>
          <p:nvSpPr>
            <p:cNvPr id="42" name="TextBox 41"/>
            <p:cNvSpPr txBox="1"/>
            <p:nvPr/>
          </p:nvSpPr>
          <p:spPr>
            <a:xfrm>
              <a:off x="8302383" y="6505389"/>
              <a:ext cx="5508631" cy="441823"/>
            </a:xfrm>
            <a:prstGeom prst="rect">
              <a:avLst/>
            </a:prstGeom>
            <a:noFill/>
          </p:spPr>
          <p:txBody>
            <a:bodyPr wrap="square" rtlCol="0">
              <a:spAutoFit/>
            </a:bodyPr>
            <a:lstStyle/>
            <a:p>
              <a:pPr algn="ctr"/>
              <a:r>
                <a:rPr lang="fr-CA" sz="1400" b="1" dirty="0">
                  <a:solidFill>
                    <a:schemeClr val="bg1">
                      <a:lumMod val="95000"/>
                    </a:schemeClr>
                  </a:solidFill>
                </a:rPr>
                <a:t>C3E</a:t>
              </a:r>
              <a:r>
                <a:rPr lang="fr-CA" sz="1400" dirty="0">
                  <a:solidFill>
                    <a:schemeClr val="bg1">
                      <a:lumMod val="95000"/>
                    </a:schemeClr>
                  </a:solidFill>
                </a:rPr>
                <a:t> et </a:t>
              </a:r>
              <a:r>
                <a:rPr lang="fr-CA" sz="1400" b="1" dirty="0">
                  <a:solidFill>
                    <a:schemeClr val="bg1">
                      <a:lumMod val="95000"/>
                    </a:schemeClr>
                  </a:solidFill>
                </a:rPr>
                <a:t>communications</a:t>
              </a:r>
              <a:r>
                <a:rPr lang="fr-CA" sz="1400" dirty="0">
                  <a:solidFill>
                    <a:schemeClr val="bg1">
                      <a:lumMod val="95000"/>
                    </a:schemeClr>
                  </a:solidFill>
                </a:rPr>
                <a:t> avec les </a:t>
              </a:r>
              <a:r>
                <a:rPr lang="fr-CA" sz="1400" b="1" dirty="0">
                  <a:solidFill>
                    <a:schemeClr val="bg1">
                      <a:lumMod val="95000"/>
                    </a:schemeClr>
                  </a:solidFill>
                </a:rPr>
                <a:t>clients</a:t>
              </a:r>
            </a:p>
          </p:txBody>
        </p:sp>
        <p:pic>
          <p:nvPicPr>
            <p:cNvPr id="43" name="Picture 42"/>
            <p:cNvPicPr>
              <a:picLocks noChangeAspect="1"/>
            </p:cNvPicPr>
            <p:nvPr/>
          </p:nvPicPr>
          <p:blipFill>
            <a:blip r:embed="rId27" cstate="print">
              <a:lum bright="70000" contrast="-70000"/>
              <a:extLst>
                <a:ext uri="{28A0092B-C50C-407E-A947-70E740481C1C}">
                  <a14:useLocalDpi xmlns:a14="http://schemas.microsoft.com/office/drawing/2010/main" val="0"/>
                </a:ext>
              </a:extLst>
            </a:blip>
            <a:stretch>
              <a:fillRect/>
            </a:stretch>
          </p:blipFill>
          <p:spPr>
            <a:xfrm>
              <a:off x="10448607" y="5579372"/>
              <a:ext cx="1166813" cy="827302"/>
            </a:xfrm>
            <a:prstGeom prst="rect">
              <a:avLst/>
            </a:prstGeom>
          </p:spPr>
        </p:pic>
        <p:pic>
          <p:nvPicPr>
            <p:cNvPr id="44" name="Picture 43"/>
            <p:cNvPicPr>
              <a:picLocks noChangeAspect="1"/>
            </p:cNvPicPr>
            <p:nvPr/>
          </p:nvPicPr>
          <p:blipFill>
            <a:blip r:embed="rId28" cstate="print">
              <a:lum bright="70000" contrast="-70000"/>
              <a:extLst>
                <a:ext uri="{28A0092B-C50C-407E-A947-70E740481C1C}">
                  <a14:useLocalDpi xmlns:a14="http://schemas.microsoft.com/office/drawing/2010/main" val="0"/>
                </a:ext>
              </a:extLst>
            </a:blip>
            <a:stretch>
              <a:fillRect/>
            </a:stretch>
          </p:blipFill>
          <p:spPr>
            <a:xfrm>
              <a:off x="8763000" y="5639304"/>
              <a:ext cx="910791" cy="707438"/>
            </a:xfrm>
            <a:prstGeom prst="rect">
              <a:avLst/>
            </a:prstGeom>
          </p:spPr>
        </p:pic>
        <p:pic>
          <p:nvPicPr>
            <p:cNvPr id="45" name="Picture 44"/>
            <p:cNvPicPr>
              <a:picLocks noChangeAspect="1"/>
            </p:cNvPicPr>
            <p:nvPr/>
          </p:nvPicPr>
          <p:blipFill>
            <a:blip r:embed="rId29" cstate="print">
              <a:lum bright="70000" contrast="-70000"/>
              <a:extLst>
                <a:ext uri="{28A0092B-C50C-407E-A947-70E740481C1C}">
                  <a14:useLocalDpi xmlns:a14="http://schemas.microsoft.com/office/drawing/2010/main" val="0"/>
                </a:ext>
              </a:extLst>
            </a:blip>
            <a:stretch>
              <a:fillRect/>
            </a:stretch>
          </p:blipFill>
          <p:spPr>
            <a:xfrm>
              <a:off x="12390235" y="5556521"/>
              <a:ext cx="1123950" cy="873005"/>
            </a:xfrm>
            <a:prstGeom prst="rect">
              <a:avLst/>
            </a:prstGeom>
          </p:spPr>
        </p:pic>
      </p:grpSp>
      <p:grpSp>
        <p:nvGrpSpPr>
          <p:cNvPr id="46" name="Group 45"/>
          <p:cNvGrpSpPr/>
          <p:nvPr>
            <p:custDataLst>
              <p:tags r:id="rId16"/>
            </p:custDataLst>
          </p:nvPr>
        </p:nvGrpSpPr>
        <p:grpSpPr>
          <a:xfrm>
            <a:off x="5398213" y="4862941"/>
            <a:ext cx="3403362" cy="985634"/>
            <a:chOff x="11076296" y="5434146"/>
            <a:chExt cx="5378462" cy="1557635"/>
          </a:xfrm>
        </p:grpSpPr>
        <p:sp>
          <p:nvSpPr>
            <p:cNvPr id="47" name="TextBox 46"/>
            <p:cNvSpPr txBox="1"/>
            <p:nvPr/>
          </p:nvSpPr>
          <p:spPr>
            <a:xfrm>
              <a:off x="11076296" y="6505389"/>
              <a:ext cx="5378462" cy="486392"/>
            </a:xfrm>
            <a:prstGeom prst="rect">
              <a:avLst/>
            </a:prstGeom>
            <a:noFill/>
          </p:spPr>
          <p:txBody>
            <a:bodyPr wrap="square" rtlCol="0">
              <a:spAutoFit/>
            </a:bodyPr>
            <a:lstStyle/>
            <a:p>
              <a:pPr algn="ctr"/>
              <a:r>
                <a:rPr lang="fr-CA" sz="1400" b="1" dirty="0">
                  <a:solidFill>
                    <a:schemeClr val="bg1">
                      <a:lumMod val="95000"/>
                    </a:schemeClr>
                  </a:solidFill>
                </a:rPr>
                <a:t>N’affecte PAS (encore)</a:t>
              </a:r>
              <a:endParaRPr lang="fr-CA" sz="1400" dirty="0">
                <a:solidFill>
                  <a:schemeClr val="bg1">
                    <a:lumMod val="95000"/>
                  </a:schemeClr>
                </a:solidFill>
              </a:endParaRPr>
            </a:p>
          </p:txBody>
        </p:sp>
        <p:pic>
          <p:nvPicPr>
            <p:cNvPr id="48" name="Picture 47"/>
            <p:cNvPicPr>
              <a:picLocks noChangeAspect="1"/>
            </p:cNvPicPr>
            <p:nvPr/>
          </p:nvPicPr>
          <p:blipFill>
            <a:blip r:embed="rId30" cstate="print">
              <a:lum bright="70000" contrast="-70000"/>
              <a:extLst>
                <a:ext uri="{28A0092B-C50C-407E-A947-70E740481C1C}">
                  <a14:useLocalDpi xmlns:a14="http://schemas.microsoft.com/office/drawing/2010/main" val="0"/>
                </a:ext>
              </a:extLst>
            </a:blip>
            <a:stretch>
              <a:fillRect/>
            </a:stretch>
          </p:blipFill>
          <p:spPr>
            <a:xfrm>
              <a:off x="13163389" y="5434146"/>
              <a:ext cx="1104178" cy="1117754"/>
            </a:xfrm>
            <a:prstGeom prst="rect">
              <a:avLst/>
            </a:prstGeom>
          </p:spPr>
        </p:pic>
      </p:grpSp>
    </p:spTree>
    <p:extLst>
      <p:ext uri="{BB962C8B-B14F-4D97-AF65-F5344CB8AC3E}">
        <p14:creationId xmlns:p14="http://schemas.microsoft.com/office/powerpoint/2010/main" val="20282894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custDataLst>
              <p:tags r:id="rId1"/>
            </p:custDataLst>
          </p:nvPr>
        </p:nvGrpSpPr>
        <p:grpSpPr>
          <a:xfrm>
            <a:off x="165385" y="169696"/>
            <a:ext cx="8715090" cy="790697"/>
            <a:chOff x="165385" y="169696"/>
            <a:chExt cx="8715090" cy="790697"/>
          </a:xfrm>
        </p:grpSpPr>
        <p:sp>
          <p:nvSpPr>
            <p:cNvPr id="6" name="Text Placeholder 3"/>
            <p:cNvSpPr txBox="1">
              <a:spLocks/>
            </p:cNvSpPr>
            <p:nvPr/>
          </p:nvSpPr>
          <p:spPr>
            <a:xfrm>
              <a:off x="876749" y="207801"/>
              <a:ext cx="8003726" cy="752592"/>
            </a:xfrm>
            <a:prstGeom prst="rect">
              <a:avLst/>
            </a:prstGeom>
          </p:spPr>
          <p:txBody>
            <a:bodyPr vert="horz" lIns="91440" tIns="45720" rIns="91440" bIns="45720" rtlCol="0">
              <a:normAutofit fontScale="85000" lnSpcReduction="10000"/>
            </a:bodyPr>
            <a:lstStyle>
              <a:lvl1pPr marL="0" indent="0" algn="l" defTabSz="457200" rtl="0" eaLnBrk="1" latinLnBrk="0" hangingPunct="1">
                <a:lnSpc>
                  <a:spcPct val="80000"/>
                </a:lnSpc>
                <a:spcBef>
                  <a:spcPct val="20000"/>
                </a:spcBef>
                <a:buFont typeface="Arial"/>
                <a:buNone/>
                <a:defRPr sz="4400" kern="1200" baseline="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sz="3600" b="1" dirty="0">
                  <a:solidFill>
                    <a:schemeClr val="tx1"/>
                  </a:solidFill>
                </a:rPr>
                <a:t>Législation anti-pourriel canadienne</a:t>
              </a:r>
              <a:r>
                <a:rPr lang="fr-CA"/>
                <a:t> </a:t>
              </a:r>
              <a:r>
                <a:rPr lang="fr-CA" sz="3600" dirty="0">
                  <a:solidFill>
                    <a:schemeClr val="tx1"/>
                  </a:solidFill>
                </a:rPr>
                <a:t>| En action</a:t>
              </a:r>
            </a:p>
          </p:txBody>
        </p:sp>
        <p:pic>
          <p:nvPicPr>
            <p:cNvPr id="7" name="Picture 2" descr="http://www.webojobs.com/images/1392740877_mess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385" y="169696"/>
              <a:ext cx="679742" cy="67974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custDataLst>
              <p:tags r:id="rId2"/>
            </p:custDataLst>
          </p:nvPr>
        </p:nvSpPr>
        <p:spPr>
          <a:xfrm>
            <a:off x="165384" y="1260756"/>
            <a:ext cx="4074107" cy="5078313"/>
          </a:xfrm>
          <a:prstGeom prst="rect">
            <a:avLst/>
          </a:prstGeom>
          <a:noFill/>
        </p:spPr>
        <p:txBody>
          <a:bodyPr wrap="square" rtlCol="0">
            <a:spAutoFit/>
          </a:bodyPr>
          <a:lstStyle/>
          <a:p>
            <a:pPr marL="285750" indent="-285750">
              <a:buFont typeface="Arial" panose="020B0604020202020204" pitchFamily="34" charset="0"/>
              <a:buChar char="•"/>
            </a:pPr>
            <a:r>
              <a:rPr lang="fr-CA" dirty="0"/>
              <a:t>Sauf s’ils sont exemptés, tous les </a:t>
            </a:r>
            <a:r>
              <a:rPr lang="fr-CA" b="1" dirty="0"/>
              <a:t>messages électroniques commerciaux (MEC)</a:t>
            </a:r>
            <a:r>
              <a:rPr lang="fr-CA" dirty="0"/>
              <a:t> doivent être envoyés uniquement avec le </a:t>
            </a:r>
            <a:r>
              <a:rPr lang="fr-CA" b="1" dirty="0"/>
              <a:t>consentement explicite ou formel </a:t>
            </a:r>
            <a:r>
              <a:rPr lang="fr-CA" dirty="0"/>
              <a:t>du destinataire ET doivent contenir un </a:t>
            </a:r>
            <a:r>
              <a:rPr lang="fr-CA" b="1" dirty="0"/>
              <a:t>contenu prescrit</a:t>
            </a:r>
            <a:r>
              <a:rPr lang="fr-CA" dirty="0"/>
              <a:t>, incluant un </a:t>
            </a:r>
            <a:r>
              <a:rPr lang="fr-CA" b="1" dirty="0"/>
              <a:t>mécanisme de désabonnement</a:t>
            </a:r>
          </a:p>
          <a:p>
            <a:pPr marL="285750" indent="-285750">
              <a:buFont typeface="Arial" panose="020B0604020202020204" pitchFamily="34" charset="0"/>
              <a:buChar char="•"/>
            </a:pPr>
            <a:endParaRPr lang="fr-CA" b="1" dirty="0">
              <a:cs typeface="Arial"/>
            </a:endParaRPr>
          </a:p>
          <a:p>
            <a:pPr marL="285750" indent="-285750">
              <a:buFont typeface="Arial" panose="020B0604020202020204" pitchFamily="34" charset="0"/>
              <a:buChar char="•"/>
            </a:pPr>
            <a:r>
              <a:rPr lang="fr-CA" b="1" dirty="0"/>
              <a:t>Exigences de désabonnement:</a:t>
            </a:r>
          </a:p>
          <a:p>
            <a:pPr marL="742950" lvl="1" indent="-285750">
              <a:buFont typeface="Arial" panose="020B0604020202020204" pitchFamily="34" charset="0"/>
              <a:buChar char="•"/>
            </a:pPr>
            <a:r>
              <a:rPr lang="fr-CA" dirty="0"/>
              <a:t>Le </a:t>
            </a:r>
            <a:r>
              <a:rPr lang="fr-CA" b="1" dirty="0"/>
              <a:t>lien à l’adresse</a:t>
            </a:r>
            <a:r>
              <a:rPr lang="fr-CA" dirty="0"/>
              <a:t> électronique pour se désabonner doit être</a:t>
            </a:r>
            <a:r>
              <a:rPr lang="fr-CA" b="1" dirty="0"/>
              <a:t> valide </a:t>
            </a:r>
            <a:r>
              <a:rPr lang="fr-CA" dirty="0"/>
              <a:t>pendant un minimum de </a:t>
            </a:r>
            <a:r>
              <a:rPr lang="fr-CA" b="1" dirty="0"/>
              <a:t>60 jours</a:t>
            </a:r>
            <a:r>
              <a:rPr lang="fr-CA" dirty="0"/>
              <a:t>  </a:t>
            </a:r>
          </a:p>
          <a:p>
            <a:pPr marL="742950" lvl="1" indent="-285750">
              <a:buFont typeface="Arial" panose="020B0604020202020204" pitchFamily="34" charset="0"/>
              <a:buChar char="•"/>
            </a:pPr>
            <a:r>
              <a:rPr lang="fr-CA" dirty="0"/>
              <a:t>Les </a:t>
            </a:r>
            <a:r>
              <a:rPr lang="fr-CA" b="1" dirty="0"/>
              <a:t>demandes </a:t>
            </a:r>
            <a:r>
              <a:rPr lang="fr-CA" dirty="0"/>
              <a:t>doivent être respectées sous</a:t>
            </a:r>
            <a:r>
              <a:rPr lang="fr-CA" b="1" dirty="0"/>
              <a:t> 10 jours ouvrables</a:t>
            </a:r>
            <a:endParaRPr lang="fr-CA" b="1" dirty="0">
              <a:cs typeface="Arial"/>
            </a:endParaRPr>
          </a:p>
          <a:p>
            <a:endParaRPr lang="fr-CA" dirty="0"/>
          </a:p>
        </p:txBody>
      </p:sp>
      <p:cxnSp>
        <p:nvCxnSpPr>
          <p:cNvPr id="9" name="Straight Connector 8"/>
          <p:cNvCxnSpPr/>
          <p:nvPr>
            <p:custDataLst>
              <p:tags r:id="rId3"/>
            </p:custDataLst>
          </p:nvPr>
        </p:nvCxnSpPr>
        <p:spPr>
          <a:xfrm>
            <a:off x="4461196" y="1191494"/>
            <a:ext cx="0" cy="4031670"/>
          </a:xfrm>
          <a:prstGeom prst="line">
            <a:avLst/>
          </a:prstGeom>
          <a:ln w="3175">
            <a:solidFill>
              <a:schemeClr val="tx1">
                <a:lumMod val="65000"/>
                <a:lumOff val="35000"/>
              </a:schemeClr>
            </a:solidFill>
          </a:ln>
          <a:effectLst>
            <a:outerShdw blurRad="25400" dist="20000" dir="5400000" rotWithShape="0">
              <a:srgbClr val="1F3651">
                <a:alpha val="38000"/>
              </a:srgbClr>
            </a:outerShdw>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custDataLst>
              <p:tags r:id="rId4"/>
            </p:custDataLst>
          </p:nvPr>
        </p:nvGrpSpPr>
        <p:grpSpPr>
          <a:xfrm>
            <a:off x="4878613" y="1089097"/>
            <a:ext cx="3960778" cy="4094214"/>
            <a:chOff x="4920178" y="1089097"/>
            <a:chExt cx="3960778" cy="4094214"/>
          </a:xfrm>
        </p:grpSpPr>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1990" y="2942425"/>
              <a:ext cx="1868771" cy="480701"/>
            </a:xfrm>
            <a:prstGeom prst="rect">
              <a:avLst/>
            </a:prstGeom>
          </p:spPr>
        </p:pic>
        <p:sp>
          <p:nvSpPr>
            <p:cNvPr id="13" name="TextBox 12"/>
            <p:cNvSpPr txBox="1"/>
            <p:nvPr/>
          </p:nvSpPr>
          <p:spPr>
            <a:xfrm>
              <a:off x="4920178" y="4598536"/>
              <a:ext cx="1810592" cy="584775"/>
            </a:xfrm>
            <a:prstGeom prst="rect">
              <a:avLst/>
            </a:prstGeom>
            <a:noFill/>
          </p:spPr>
          <p:txBody>
            <a:bodyPr wrap="square" rtlCol="0">
              <a:spAutoFit/>
            </a:bodyPr>
            <a:lstStyle/>
            <a:p>
              <a:pPr algn="ctr"/>
              <a:r>
                <a:rPr lang="fr-CA" sz="1600" b="1" dirty="0"/>
                <a:t>Lien valide</a:t>
              </a:r>
              <a:r>
                <a:rPr lang="fr-CA" sz="1600" dirty="0"/>
                <a:t> pour</a:t>
              </a:r>
              <a:r>
                <a:rPr dirty="0"/>
                <a:t/>
              </a:r>
              <a:br>
                <a:rPr dirty="0"/>
              </a:br>
              <a:r>
                <a:rPr lang="fr-CA" sz="1600" b="1" dirty="0">
                  <a:solidFill>
                    <a:srgbClr val="1F3651"/>
                  </a:solidFill>
                </a:rPr>
                <a:t>60</a:t>
              </a:r>
              <a:r>
                <a:rPr lang="fr-CA" dirty="0"/>
                <a:t> </a:t>
              </a:r>
              <a:r>
                <a:rPr lang="fr-CA" sz="1600" b="1" dirty="0">
                  <a:solidFill>
                    <a:srgbClr val="1F3651"/>
                  </a:solidFill>
                </a:rPr>
                <a:t>jours </a:t>
              </a:r>
              <a:r>
                <a:rPr lang="fr-CA" sz="1600" dirty="0">
                  <a:solidFill>
                    <a:srgbClr val="1F3651"/>
                  </a:solidFill>
                </a:rPr>
                <a:t>minimum</a:t>
              </a: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7082" y="3151336"/>
              <a:ext cx="896835" cy="1185646"/>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968822" y="3151336"/>
              <a:ext cx="897825" cy="1186956"/>
            </a:xfrm>
            <a:prstGeom prst="rect">
              <a:avLst/>
            </a:prstGeom>
          </p:spPr>
        </p:pic>
        <p:sp>
          <p:nvSpPr>
            <p:cNvPr id="16" name="TextBox 15"/>
            <p:cNvSpPr txBox="1"/>
            <p:nvPr/>
          </p:nvSpPr>
          <p:spPr>
            <a:xfrm>
              <a:off x="6820741" y="4598536"/>
              <a:ext cx="2060215" cy="584775"/>
            </a:xfrm>
            <a:prstGeom prst="rect">
              <a:avLst/>
            </a:prstGeom>
            <a:noFill/>
          </p:spPr>
          <p:txBody>
            <a:bodyPr wrap="square" rtlCol="0">
              <a:spAutoFit/>
            </a:bodyPr>
            <a:lstStyle/>
            <a:p>
              <a:pPr algn="ctr"/>
              <a:r>
                <a:rPr lang="fr-CA" sz="1600" dirty="0"/>
                <a:t>Demandes </a:t>
              </a:r>
              <a:r>
                <a:rPr lang="fr-CA" sz="1600" b="1" dirty="0"/>
                <a:t>respectées</a:t>
              </a:r>
              <a:r>
                <a:rPr lang="en-US" sz="1600" dirty="0"/>
                <a:t>	</a:t>
              </a:r>
              <a:r>
                <a:rPr lang="fr-CA" sz="1600" b="1" dirty="0"/>
                <a:t> </a:t>
              </a:r>
            </a:p>
            <a:p>
              <a:pPr algn="ctr"/>
              <a:r>
                <a:rPr lang="fr-CA" sz="1600" dirty="0">
                  <a:solidFill>
                    <a:srgbClr val="1F3651"/>
                  </a:solidFill>
                </a:rPr>
                <a:t>sous</a:t>
              </a:r>
              <a:r>
                <a:rPr lang="fr-CA" sz="1600" b="1" dirty="0">
                  <a:solidFill>
                    <a:srgbClr val="1F3651"/>
                  </a:solidFill>
                </a:rPr>
                <a:t> 10 jours</a:t>
              </a:r>
            </a:p>
          </p:txBody>
        </p:sp>
        <p:grpSp>
          <p:nvGrpSpPr>
            <p:cNvPr id="17" name="Group 16"/>
            <p:cNvGrpSpPr/>
            <p:nvPr/>
          </p:nvGrpSpPr>
          <p:grpSpPr>
            <a:xfrm>
              <a:off x="5573836" y="1089097"/>
              <a:ext cx="2263898" cy="1811958"/>
              <a:chOff x="9353551" y="5075327"/>
              <a:chExt cx="3390897" cy="2713976"/>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15880" y="5075327"/>
                <a:ext cx="1662113" cy="1142866"/>
              </a:xfrm>
              <a:prstGeom prst="rect">
                <a:avLst/>
              </a:prstGeom>
            </p:spPr>
          </p:pic>
          <p:sp>
            <p:nvSpPr>
              <p:cNvPr id="19" name="TextBox 18"/>
              <p:cNvSpPr txBox="1"/>
              <p:nvPr/>
            </p:nvSpPr>
            <p:spPr>
              <a:xfrm>
                <a:off x="9353551" y="6268029"/>
                <a:ext cx="3390897" cy="1521274"/>
              </a:xfrm>
              <a:prstGeom prst="rect">
                <a:avLst/>
              </a:prstGeom>
              <a:noFill/>
            </p:spPr>
            <p:txBody>
              <a:bodyPr wrap="square" rtlCol="0">
                <a:spAutoFit/>
              </a:bodyPr>
              <a:lstStyle/>
              <a:p>
                <a:pPr algn="ctr"/>
                <a:r>
                  <a:rPr lang="fr-CA" sz="1600" dirty="0"/>
                  <a:t>Avec </a:t>
                </a:r>
                <a:r>
                  <a:rPr lang="fr-CA" sz="1600" b="1" dirty="0"/>
                  <a:t>consentement</a:t>
                </a:r>
                <a:r>
                  <a:rPr lang="fr-CA" sz="1600" dirty="0"/>
                  <a:t> du destinataire</a:t>
                </a:r>
              </a:p>
              <a:p>
                <a:pPr algn="ctr"/>
                <a:r>
                  <a:rPr lang="fr-CA" sz="2800" dirty="0"/>
                  <a:t>+</a:t>
                </a:r>
              </a:p>
            </p:txBody>
          </p:sp>
        </p:grpSp>
      </p:grpSp>
      <p:sp>
        <p:nvSpPr>
          <p:cNvPr id="21" name="TextBox 20">
            <a:extLst>
              <a:ext uri="{FF2B5EF4-FFF2-40B4-BE49-F238E27FC236}">
                <a16:creationId xmlns:a16="http://schemas.microsoft.com/office/drawing/2014/main" xmlns="" id="{77A66F5D-D814-42F5-968A-4A69587B6389}"/>
              </a:ext>
            </a:extLst>
          </p:cNvPr>
          <p:cNvSpPr txBox="1"/>
          <p:nvPr/>
        </p:nvSpPr>
        <p:spPr>
          <a:xfrm>
            <a:off x="5717362" y="2989521"/>
            <a:ext cx="1913190" cy="384721"/>
          </a:xfrm>
          <a:prstGeom prst="rect">
            <a:avLst/>
          </a:prstGeom>
          <a:solidFill>
            <a:schemeClr val="tx2">
              <a:lumMod val="40000"/>
              <a:lumOff val="60000"/>
            </a:schemeClr>
          </a:solidFill>
          <a:ln>
            <a:solidFill>
              <a:schemeClr val="accent1">
                <a:shade val="95000"/>
                <a:satMod val="105000"/>
              </a:schemeClr>
            </a:solidFill>
          </a:ln>
        </p:spPr>
        <p:txBody>
          <a:bodyPr wrap="square" rtlCol="0">
            <a:spAutoFit/>
          </a:bodyPr>
          <a:lstStyle/>
          <a:p>
            <a:pPr algn="ctr"/>
            <a:r>
              <a:rPr lang="fr-CA" sz="1900" b="1" dirty="0"/>
              <a:t>désabonnement</a:t>
            </a:r>
            <a:endParaRPr lang="en-CA" sz="1900" b="1" dirty="0"/>
          </a:p>
        </p:txBody>
      </p:sp>
    </p:spTree>
    <p:extLst>
      <p:ext uri="{BB962C8B-B14F-4D97-AF65-F5344CB8AC3E}">
        <p14:creationId xmlns:p14="http://schemas.microsoft.com/office/powerpoint/2010/main" val="3950992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9"/>
</p:tagLst>
</file>

<file path=ppt/tags/tag109.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1"/>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7"/>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1"/>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2"/>
</p:tagLst>
</file>

<file path=ppt/tags/tag171.xml><?xml version="1.0" encoding="utf-8"?>
<p:tagLst xmlns:a="http://schemas.openxmlformats.org/drawingml/2006/main" xmlns:r="http://schemas.openxmlformats.org/officeDocument/2006/relationships" xmlns:p="http://schemas.openxmlformats.org/presentationml/2006/main">
  <p:tag name="NUM" val="3"/>
</p:tagLst>
</file>

<file path=ppt/tags/tag172.xml><?xml version="1.0" encoding="utf-8"?>
<p:tagLst xmlns:a="http://schemas.openxmlformats.org/drawingml/2006/main" xmlns:r="http://schemas.openxmlformats.org/officeDocument/2006/relationships" xmlns:p="http://schemas.openxmlformats.org/presentationml/2006/main">
  <p:tag name="NUM" val="4"/>
</p:tagLst>
</file>

<file path=ppt/tags/tag173.xml><?xml version="1.0" encoding="utf-8"?>
<p:tagLst xmlns:a="http://schemas.openxmlformats.org/drawingml/2006/main" xmlns:r="http://schemas.openxmlformats.org/officeDocument/2006/relationships" xmlns:p="http://schemas.openxmlformats.org/presentationml/2006/main">
  <p:tag name="NUM" val="5"/>
</p:tagLst>
</file>

<file path=ppt/tags/tag174.xml><?xml version="1.0" encoding="utf-8"?>
<p:tagLst xmlns:a="http://schemas.openxmlformats.org/drawingml/2006/main" xmlns:r="http://schemas.openxmlformats.org/officeDocument/2006/relationships" xmlns:p="http://schemas.openxmlformats.org/presentationml/2006/main">
  <p:tag name="NUM" val="6"/>
</p:tagLst>
</file>

<file path=ppt/tags/tag175.xml><?xml version="1.0" encoding="utf-8"?>
<p:tagLst xmlns:a="http://schemas.openxmlformats.org/drawingml/2006/main" xmlns:r="http://schemas.openxmlformats.org/officeDocument/2006/relationships" xmlns:p="http://schemas.openxmlformats.org/presentationml/2006/main">
  <p:tag name="NUM" val="7"/>
</p:tagLst>
</file>

<file path=ppt/tags/tag176.xml><?xml version="1.0" encoding="utf-8"?>
<p:tagLst xmlns:a="http://schemas.openxmlformats.org/drawingml/2006/main" xmlns:r="http://schemas.openxmlformats.org/officeDocument/2006/relationships" xmlns:p="http://schemas.openxmlformats.org/presentationml/2006/main">
  <p:tag name="NUM" val="8"/>
</p:tagLst>
</file>

<file path=ppt/tags/tag177.xml><?xml version="1.0" encoding="utf-8"?>
<p:tagLst xmlns:a="http://schemas.openxmlformats.org/drawingml/2006/main" xmlns:r="http://schemas.openxmlformats.org/officeDocument/2006/relationships" xmlns:p="http://schemas.openxmlformats.org/presentationml/2006/main">
  <p:tag name="NUM" val="9"/>
</p:tagLst>
</file>

<file path=ppt/tags/tag178.xml><?xml version="1.0" encoding="utf-8"?>
<p:tagLst xmlns:a="http://schemas.openxmlformats.org/drawingml/2006/main" xmlns:r="http://schemas.openxmlformats.org/officeDocument/2006/relationships" xmlns:p="http://schemas.openxmlformats.org/presentationml/2006/main">
  <p:tag name="NUM" val="10"/>
</p:tagLst>
</file>

<file path=ppt/tags/tag179.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2"/>
</p:tagLst>
</file>

<file path=ppt/tags/tag181.xml><?xml version="1.0" encoding="utf-8"?>
<p:tagLst xmlns:a="http://schemas.openxmlformats.org/drawingml/2006/main" xmlns:r="http://schemas.openxmlformats.org/officeDocument/2006/relationships" xmlns:p="http://schemas.openxmlformats.org/presentationml/2006/main">
  <p:tag name="NUM" val="13"/>
</p:tagLst>
</file>

<file path=ppt/tags/tag182.xml><?xml version="1.0" encoding="utf-8"?>
<p:tagLst xmlns:a="http://schemas.openxmlformats.org/drawingml/2006/main" xmlns:r="http://schemas.openxmlformats.org/officeDocument/2006/relationships" xmlns:p="http://schemas.openxmlformats.org/presentationml/2006/main">
  <p:tag name="NUM" val="14"/>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NUM" val="14"/>
</p:tagLst>
</file>

<file path=ppt/tags/tag42.xml><?xml version="1.0" encoding="utf-8"?>
<p:tagLst xmlns:a="http://schemas.openxmlformats.org/drawingml/2006/main" xmlns:r="http://schemas.openxmlformats.org/officeDocument/2006/relationships" xmlns:p="http://schemas.openxmlformats.org/presentationml/2006/main">
  <p:tag name="NUM" val="15"/>
</p:tagLst>
</file>

<file path=ppt/tags/tag43.xml><?xml version="1.0" encoding="utf-8"?>
<p:tagLst xmlns:a="http://schemas.openxmlformats.org/drawingml/2006/main" xmlns:r="http://schemas.openxmlformats.org/officeDocument/2006/relationships" xmlns:p="http://schemas.openxmlformats.org/presentationml/2006/main">
  <p:tag name="NUM" val="16"/>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6"/>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5"/>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Document</p:Name>
  <p:Description/>
  <p:Statement>Auditing is enabled on all documents to analyze how our content management systems are used by logging events and operations that are performed on documents and list items. The following items may be logged: when a document or item is edited, viewed, checked in, checked out, deleted, or has its permissions changed. </p:Statement>
  <p:PolicyItems>
    <p:PolicyItem featureId="Microsoft.Office.RecordsManagement.PolicyFeatures.Expiration" staticId="0x0101" UniqueId="9401eec6-7c34-45a9-8e50-339037c02676">
      <p:Name>Retention</p:Name>
      <p:Description>Automatic scheduling of content for processing, and performing a retention action on content that has reached its due date.</p:Description>
      <p:CustomData/>
    </p:PolicyItem>
    <p:PolicyItem featureId="Microsoft.Office.RecordsManagement.PolicyFeatures.PolicyAudit" staticId="0x0101|8138272" UniqueId="5c220a27-9965-4254-9cdd-01234d24784c">
      <p:Name>Auditing</p:Name>
      <p:Description>Audits user actions on documents and list items to the Audit Log.</p:Description>
      <p:CustomData>
        <Audit>
          <Update/>
          <View/>
          <CheckInOut/>
          <MoveCopy/>
          <DeleteRestore/>
        </Audit>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1dc33b59-6e3e-413b-bd09-9935ab8ef54a">
      <Terms xmlns="http://schemas.microsoft.com/office/infopath/2007/PartnerControls"/>
    </TaxKeywordTaxHTField>
    <TaxCatchAll xmlns="1dc33b59-6e3e-413b-bd09-9935ab8ef54a"/>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5B632C4C538449887E202B1EE49FE8" ma:contentTypeVersion="8" ma:contentTypeDescription="Create a new document." ma:contentTypeScope="" ma:versionID="259b7f47d0398b7a6bb16660401a04f8">
  <xsd:schema xmlns:xsd="http://www.w3.org/2001/XMLSchema" xmlns:xs="http://www.w3.org/2001/XMLSchema" xmlns:p="http://schemas.microsoft.com/office/2006/metadata/properties" xmlns:ns1="http://schemas.microsoft.com/sharepoint/v3" xmlns:ns2="1dc33b59-6e3e-413b-bd09-9935ab8ef54a" targetNamespace="http://schemas.microsoft.com/office/2006/metadata/properties" ma:root="true" ma:fieldsID="22c4644293b003890bb0135dfb3f2f28" ns1:_="" ns2:_="">
    <xsd:import namespace="http://schemas.microsoft.com/sharepoint/v3"/>
    <xsd:import namespace="1dc33b59-6e3e-413b-bd09-9935ab8ef54a"/>
    <xsd:element name="properties">
      <xsd:complexType>
        <xsd:sequence>
          <xsd:element name="documentManagement">
            <xsd:complexType>
              <xsd:all>
                <xsd:element ref="ns2:TaxKeywordTaxHTField" minOccurs="0"/>
                <xsd:element ref="ns2:TaxCatchAll" minOccurs="0"/>
                <xsd:element ref="ns2:TaxCatchAllLabel" minOccurs="0"/>
                <xsd:element ref="ns1:_dlc_Exempt" minOccurs="0"/>
                <xsd:element ref="ns1:_dlc_ExpireDateSaved" minOccurs="0"/>
                <xsd:element ref="ns1:_dlc_ExpireDate" minOccurs="0"/>
                <xsd:element ref="ns1:PublishingExpirationDate"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2" nillable="true" ma:displayName="Exempt from Policy" ma:hidden="true" ma:internalName="_dlc_Exempt" ma:readOnly="true">
      <xsd:simpleType>
        <xsd:restriction base="dms:Unknown"/>
      </xsd:simpleType>
    </xsd:element>
    <xsd:element name="_dlc_ExpireDateSaved" ma:index="13" nillable="true" ma:displayName="Original Expiration Date" ma:hidden="true" ma:internalName="_dlc_ExpireDateSaved" ma:readOnly="true">
      <xsd:simpleType>
        <xsd:restriction base="dms:DateTime"/>
      </xsd:simpleType>
    </xsd:element>
    <xsd:element name="_dlc_ExpireDate" ma:index="14" nillable="true" ma:displayName="Expiration Date" ma:hidden="true" ma:internalName="_dlc_ExpireDate" ma:readOnly="true">
      <xsd:simpleType>
        <xsd:restriction base="dms:DateTime"/>
      </xsd:simpleType>
    </xsd:element>
    <xsd:element name="PublishingExpirationDate" ma:index="15" nillable="true" ma:displayName="Scheduling End Date" ma:internalName="PublishingExpirationDate">
      <xsd:simpleType>
        <xsd:restriction base="dms:Unknown"/>
      </xsd:simpleType>
    </xsd:element>
    <xsd:element name="PublishingStartDate" ma:index="16" nillable="true" ma:displayName="Scheduling Start Date"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c33b59-6e3e-413b-bd09-9935ab8ef54a"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Tags" ma:fieldId="{23f27201-bee3-471e-b2e7-b64fd8b7ca38}" ma:taxonomyMulti="true" ma:sspId="8d3f8507-6f0b-42df-952e-2114314e51d2"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819602ca-a17d-4943-ad6d-95aa9cefe17f}" ma:internalName="TaxCatchAll" ma:showField="CatchAllData" ma:web="73b76695-1d49-4d3b-9ef9-f1c06881b5a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19602ca-a17d-4943-ad6d-95aa9cefe17f}" ma:internalName="TaxCatchAllLabel" ma:readOnly="true" ma:showField="CatchAllDataLabel" ma:web="73b76695-1d49-4d3b-9ef9-f1c06881b5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Policy Auditing</Name>
    <Synchronization>Synchronous</Synchronization>
    <Type>10001</Type>
    <SequenceNumber>1100</SequenceNumber>
    <Assembly>Microsoft.Office.Policy, Version=14.0.0.0, Culture=neutral, PublicKeyToken=71e9bce111e9429c</Assembly>
    <Class>Microsoft.Office.RecordsManagement.Internal.AuditHandler</Class>
    <Data/>
    <Filter/>
  </Receiver>
  <Receiver>
    <Name>Policy Auditing</Name>
    <Synchronization>Synchronous</Synchronization>
    <Type>10002</Type>
    <SequenceNumber>1101</SequenceNumber>
    <Assembly>Microsoft.Office.Policy, Version=14.0.0.0, Culture=neutral, PublicKeyToken=71e9bce111e9429c</Assembly>
    <Class>Microsoft.Office.RecordsManagement.Internal.AuditHandler</Class>
    <Data/>
    <Filter/>
  </Receiver>
  <Receiver>
    <Name>Policy Auditing</Name>
    <Synchronization>Synchronous</Synchronization>
    <Type>10004</Type>
    <SequenceNumber>1102</SequenceNumber>
    <Assembly>Microsoft.Office.Policy, Version=14.0.0.0, Culture=neutral, PublicKeyToken=71e9bce111e9429c</Assembly>
    <Class>Microsoft.Office.RecordsManagement.Internal.AuditHandler</Class>
    <Data/>
    <Filter/>
  </Receiver>
  <Receiver>
    <Name>Policy Auditing</Name>
    <Synchronization>Synchronous</Synchronization>
    <Type>10006</Type>
    <SequenceNumber>1103</SequenceNumber>
    <Assembly>Microsoft.Office.Policy, Version=14.0.0.0, Culture=neutral, PublicKeyToken=71e9bce111e9429c</Assembly>
    <Class>Microsoft.Office.RecordsManagement.Internal.AuditHandler</Class>
    <Data/>
    <Filter/>
  </Receiver>
</spe:Receivers>
</file>

<file path=customXml/item6.xml><?xml version="1.0" encoding="utf-8"?>
<?mso-contentType ?>
<SharedContentType xmlns="Microsoft.SharePoint.Taxonomy.ContentTypeSync" SourceId="8d3f8507-6f0b-42df-952e-2114314e51d2" ContentTypeId="0x0101" PreviousValue="false"/>
</file>

<file path=customXml/itemProps1.xml><?xml version="1.0" encoding="utf-8"?>
<ds:datastoreItem xmlns:ds="http://schemas.openxmlformats.org/officeDocument/2006/customXml" ds:itemID="{C6A83B88-6353-47CD-B665-F44FEF31D4C6}">
  <ds:schemaRefs>
    <ds:schemaRef ds:uri="office.server.policy"/>
  </ds:schemaRefs>
</ds:datastoreItem>
</file>

<file path=customXml/itemProps2.xml><?xml version="1.0" encoding="utf-8"?>
<ds:datastoreItem xmlns:ds="http://schemas.openxmlformats.org/officeDocument/2006/customXml" ds:itemID="{57BFA6DD-D70E-4257-95D2-596D9F7B6DCD}">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dc33b59-6e3e-413b-bd09-9935ab8ef54a"/>
    <ds:schemaRef ds:uri="http://www.w3.org/XML/1998/namespace"/>
    <ds:schemaRef ds:uri="http://purl.org/dc/dcmitype/"/>
  </ds:schemaRefs>
</ds:datastoreItem>
</file>

<file path=customXml/itemProps3.xml><?xml version="1.0" encoding="utf-8"?>
<ds:datastoreItem xmlns:ds="http://schemas.openxmlformats.org/officeDocument/2006/customXml" ds:itemID="{A5233246-8B99-43DE-873A-B107CB04A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c33b59-6e3e-413b-bd09-9935ab8ef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09BEA31-B56C-4065-B7D5-6CA571FB73D6}">
  <ds:schemaRefs>
    <ds:schemaRef ds:uri="http://schemas.microsoft.com/sharepoint/v3/contenttype/forms"/>
  </ds:schemaRefs>
</ds:datastoreItem>
</file>

<file path=customXml/itemProps5.xml><?xml version="1.0" encoding="utf-8"?>
<ds:datastoreItem xmlns:ds="http://schemas.openxmlformats.org/officeDocument/2006/customXml" ds:itemID="{A5376CD8-D20F-4AF9-B6E4-7933BC9C67C1}">
  <ds:schemaRefs>
    <ds:schemaRef ds:uri="http://schemas.microsoft.com/sharepoint/events"/>
  </ds:schemaRefs>
</ds:datastoreItem>
</file>

<file path=customXml/itemProps6.xml><?xml version="1.0" encoding="utf-8"?>
<ds:datastoreItem xmlns:ds="http://schemas.openxmlformats.org/officeDocument/2006/customXml" ds:itemID="{3352E4E7-8212-4FBA-801E-210809B5BCF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16863</TotalTime>
  <Words>3601</Words>
  <Application>Microsoft Office PowerPoint</Application>
  <PresentationFormat>On-screen Show (4:3)</PresentationFormat>
  <Paragraphs>465</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Narrow</vt:lpstr>
      <vt:lpstr>Calibri</vt:lpstr>
      <vt:lpstr>MS Mincho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Erika Bryson</dc:creator>
  <cp:lastModifiedBy>Carole Germain</cp:lastModifiedBy>
  <cp:revision>174</cp:revision>
  <cp:lastPrinted>2016-04-26T14:06:29Z</cp:lastPrinted>
  <dcterms:created xsi:type="dcterms:W3CDTF">2014-08-26T13:55:27Z</dcterms:created>
  <dcterms:modified xsi:type="dcterms:W3CDTF">2019-03-14T16:43:19Z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0x010100155B632C4C538449887E202B1EE49FE8</vt:lpwstr>
  </property>
  <property fmtid="{D5CDD505-2E9C-101B-9397-08002B2CF9AE}" pid="3" name="ItemRetentionFormula">
    <vt:lpwstr/>
  </property>
  <property fmtid="{D5CDD505-2E9C-101B-9397-08002B2CF9AE}" pid="4" name="_dlc_policyId">
    <vt:lpwstr>0x0101</vt:lpwstr>
  </property>
  <property fmtid="{D5CDD505-2E9C-101B-9397-08002B2CF9AE}" pid="5" name="TaxKeyword">
    <vt:lpwstr/>
  </property>
</Properties>
</file>