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92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9243"/>
    <p:restoredTop sz="94696"/>
  </p:normalViewPr>
  <p:slideViewPr>
    <p:cSldViewPr>
      <p:cViewPr>
        <p:scale>
          <a:sx n="60" d="100"/>
          <a:sy n="60" d="100"/>
        </p:scale>
        <p:origin x="-3696" y="-10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E4B8A"/>
                </a:solidFill>
                <a:latin typeface="NunitoSans-SemiBold"/>
                <a:cs typeface="NunitoSans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414042"/>
                </a:solidFill>
                <a:latin typeface="Nunito Sans"/>
                <a:cs typeface="Nunito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E4B8A"/>
                </a:solidFill>
                <a:latin typeface="NunitoSans-SemiBold"/>
                <a:cs typeface="NunitoSans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E4B8A"/>
                </a:solidFill>
                <a:latin typeface="NunitoSans-SemiBold"/>
                <a:cs typeface="NunitoSans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5" y="7425532"/>
            <a:ext cx="64084" cy="8581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2580" y="7425527"/>
            <a:ext cx="86740" cy="8581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7220" y="7423693"/>
            <a:ext cx="92837" cy="8949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207663" y="7423689"/>
            <a:ext cx="53340" cy="89535"/>
          </a:xfrm>
          <a:custGeom>
            <a:avLst/>
            <a:gdLst/>
            <a:ahLst/>
            <a:cxnLst/>
            <a:rect l="l" t="t" r="r" b="b"/>
            <a:pathLst>
              <a:path w="53340" h="89534">
                <a:moveTo>
                  <a:pt x="35610" y="0"/>
                </a:moveTo>
                <a:lnTo>
                  <a:pt x="30289" y="0"/>
                </a:lnTo>
                <a:lnTo>
                  <a:pt x="19301" y="1535"/>
                </a:lnTo>
                <a:lnTo>
                  <a:pt x="10520" y="6102"/>
                </a:lnTo>
                <a:lnTo>
                  <a:pt x="4698" y="13640"/>
                </a:lnTo>
                <a:lnTo>
                  <a:pt x="2590" y="24091"/>
                </a:lnTo>
                <a:lnTo>
                  <a:pt x="8577" y="40168"/>
                </a:lnTo>
                <a:lnTo>
                  <a:pt x="21748" y="48958"/>
                </a:lnTo>
                <a:lnTo>
                  <a:pt x="34919" y="56595"/>
                </a:lnTo>
                <a:lnTo>
                  <a:pt x="40906" y="69214"/>
                </a:lnTo>
                <a:lnTo>
                  <a:pt x="40906" y="78930"/>
                </a:lnTo>
                <a:lnTo>
                  <a:pt x="33146" y="85559"/>
                </a:lnTo>
                <a:lnTo>
                  <a:pt x="23177" y="85559"/>
                </a:lnTo>
                <a:lnTo>
                  <a:pt x="15798" y="84014"/>
                </a:lnTo>
                <a:lnTo>
                  <a:pt x="9875" y="79924"/>
                </a:lnTo>
                <a:lnTo>
                  <a:pt x="5555" y="74104"/>
                </a:lnTo>
                <a:lnTo>
                  <a:pt x="2984" y="67373"/>
                </a:lnTo>
                <a:lnTo>
                  <a:pt x="0" y="67373"/>
                </a:lnTo>
                <a:lnTo>
                  <a:pt x="2590" y="85318"/>
                </a:lnTo>
                <a:lnTo>
                  <a:pt x="8674" y="88023"/>
                </a:lnTo>
                <a:lnTo>
                  <a:pt x="15659" y="89496"/>
                </a:lnTo>
                <a:lnTo>
                  <a:pt x="22402" y="89496"/>
                </a:lnTo>
                <a:lnTo>
                  <a:pt x="33595" y="87844"/>
                </a:lnTo>
                <a:lnTo>
                  <a:pt x="43335" y="83010"/>
                </a:lnTo>
                <a:lnTo>
                  <a:pt x="50213" y="75180"/>
                </a:lnTo>
                <a:lnTo>
                  <a:pt x="52819" y="64541"/>
                </a:lnTo>
                <a:lnTo>
                  <a:pt x="46588" y="48818"/>
                </a:lnTo>
                <a:lnTo>
                  <a:pt x="32880" y="40078"/>
                </a:lnTo>
                <a:lnTo>
                  <a:pt x="19172" y="32351"/>
                </a:lnTo>
                <a:lnTo>
                  <a:pt x="12941" y="19672"/>
                </a:lnTo>
                <a:lnTo>
                  <a:pt x="12941" y="10693"/>
                </a:lnTo>
                <a:lnTo>
                  <a:pt x="18643" y="3936"/>
                </a:lnTo>
                <a:lnTo>
                  <a:pt x="37807" y="3936"/>
                </a:lnTo>
                <a:lnTo>
                  <a:pt x="43764" y="8978"/>
                </a:lnTo>
                <a:lnTo>
                  <a:pt x="45186" y="17576"/>
                </a:lnTo>
                <a:lnTo>
                  <a:pt x="48158" y="17576"/>
                </a:lnTo>
                <a:lnTo>
                  <a:pt x="46088" y="1841"/>
                </a:lnTo>
                <a:lnTo>
                  <a:pt x="40906" y="1104"/>
                </a:lnTo>
                <a:lnTo>
                  <a:pt x="35610" y="0"/>
                </a:lnTo>
                <a:close/>
              </a:path>
            </a:pathLst>
          </a:custGeom>
          <a:solidFill>
            <a:srgbClr val="17426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52663" y="7422091"/>
            <a:ext cx="82080" cy="89255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942753" y="7423689"/>
            <a:ext cx="53340" cy="89535"/>
          </a:xfrm>
          <a:custGeom>
            <a:avLst/>
            <a:gdLst/>
            <a:ahLst/>
            <a:cxnLst/>
            <a:rect l="l" t="t" r="r" b="b"/>
            <a:pathLst>
              <a:path w="53339" h="89534">
                <a:moveTo>
                  <a:pt x="35598" y="0"/>
                </a:moveTo>
                <a:lnTo>
                  <a:pt x="30302" y="0"/>
                </a:lnTo>
                <a:lnTo>
                  <a:pt x="19307" y="1535"/>
                </a:lnTo>
                <a:lnTo>
                  <a:pt x="10521" y="6102"/>
                </a:lnTo>
                <a:lnTo>
                  <a:pt x="4699" y="13640"/>
                </a:lnTo>
                <a:lnTo>
                  <a:pt x="2590" y="24091"/>
                </a:lnTo>
                <a:lnTo>
                  <a:pt x="8577" y="40168"/>
                </a:lnTo>
                <a:lnTo>
                  <a:pt x="21748" y="48958"/>
                </a:lnTo>
                <a:lnTo>
                  <a:pt x="34919" y="56595"/>
                </a:lnTo>
                <a:lnTo>
                  <a:pt x="40906" y="69214"/>
                </a:lnTo>
                <a:lnTo>
                  <a:pt x="40906" y="78930"/>
                </a:lnTo>
                <a:lnTo>
                  <a:pt x="33147" y="85559"/>
                </a:lnTo>
                <a:lnTo>
                  <a:pt x="23177" y="85559"/>
                </a:lnTo>
                <a:lnTo>
                  <a:pt x="15798" y="84014"/>
                </a:lnTo>
                <a:lnTo>
                  <a:pt x="9875" y="79924"/>
                </a:lnTo>
                <a:lnTo>
                  <a:pt x="5555" y="74104"/>
                </a:lnTo>
                <a:lnTo>
                  <a:pt x="2984" y="67373"/>
                </a:lnTo>
                <a:lnTo>
                  <a:pt x="0" y="67373"/>
                </a:lnTo>
                <a:lnTo>
                  <a:pt x="2590" y="85318"/>
                </a:lnTo>
                <a:lnTo>
                  <a:pt x="8674" y="88023"/>
                </a:lnTo>
                <a:lnTo>
                  <a:pt x="15671" y="89496"/>
                </a:lnTo>
                <a:lnTo>
                  <a:pt x="22402" y="89496"/>
                </a:lnTo>
                <a:lnTo>
                  <a:pt x="33595" y="87844"/>
                </a:lnTo>
                <a:lnTo>
                  <a:pt x="43335" y="83010"/>
                </a:lnTo>
                <a:lnTo>
                  <a:pt x="50213" y="75180"/>
                </a:lnTo>
                <a:lnTo>
                  <a:pt x="52819" y="64541"/>
                </a:lnTo>
                <a:lnTo>
                  <a:pt x="46590" y="48818"/>
                </a:lnTo>
                <a:lnTo>
                  <a:pt x="32886" y="40078"/>
                </a:lnTo>
                <a:lnTo>
                  <a:pt x="19182" y="32351"/>
                </a:lnTo>
                <a:lnTo>
                  <a:pt x="12954" y="19672"/>
                </a:lnTo>
                <a:lnTo>
                  <a:pt x="12954" y="10693"/>
                </a:lnTo>
                <a:lnTo>
                  <a:pt x="18643" y="3936"/>
                </a:lnTo>
                <a:lnTo>
                  <a:pt x="37807" y="3936"/>
                </a:lnTo>
                <a:lnTo>
                  <a:pt x="43764" y="8978"/>
                </a:lnTo>
                <a:lnTo>
                  <a:pt x="45186" y="17576"/>
                </a:lnTo>
                <a:lnTo>
                  <a:pt x="48158" y="17576"/>
                </a:lnTo>
                <a:lnTo>
                  <a:pt x="46088" y="1841"/>
                </a:lnTo>
                <a:lnTo>
                  <a:pt x="40906" y="1104"/>
                </a:lnTo>
                <a:lnTo>
                  <a:pt x="35598" y="0"/>
                </a:lnTo>
                <a:close/>
              </a:path>
            </a:pathLst>
          </a:custGeom>
          <a:solidFill>
            <a:srgbClr val="17426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083993" y="7425533"/>
            <a:ext cx="90373" cy="8765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61489" y="7425539"/>
            <a:ext cx="71983" cy="8580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21501" y="7425539"/>
            <a:ext cx="71983" cy="85801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2580226" y="7425531"/>
            <a:ext cx="36830" cy="86360"/>
          </a:xfrm>
          <a:custGeom>
            <a:avLst/>
            <a:gdLst/>
            <a:ahLst/>
            <a:cxnLst/>
            <a:rect l="l" t="t" r="r" b="b"/>
            <a:pathLst>
              <a:path w="36830" h="86359">
                <a:moveTo>
                  <a:pt x="36258" y="0"/>
                </a:moveTo>
                <a:lnTo>
                  <a:pt x="12039" y="253"/>
                </a:lnTo>
                <a:lnTo>
                  <a:pt x="0" y="0"/>
                </a:lnTo>
                <a:lnTo>
                  <a:pt x="0" y="3200"/>
                </a:lnTo>
                <a:lnTo>
                  <a:pt x="11785" y="3441"/>
                </a:lnTo>
                <a:lnTo>
                  <a:pt x="11785" y="73761"/>
                </a:lnTo>
                <a:lnTo>
                  <a:pt x="11785" y="82372"/>
                </a:lnTo>
                <a:lnTo>
                  <a:pt x="0" y="82613"/>
                </a:lnTo>
                <a:lnTo>
                  <a:pt x="0" y="85813"/>
                </a:lnTo>
                <a:lnTo>
                  <a:pt x="24472" y="85572"/>
                </a:lnTo>
                <a:lnTo>
                  <a:pt x="30035" y="85813"/>
                </a:lnTo>
                <a:lnTo>
                  <a:pt x="36258" y="85813"/>
                </a:lnTo>
                <a:lnTo>
                  <a:pt x="36258" y="82613"/>
                </a:lnTo>
                <a:lnTo>
                  <a:pt x="24472" y="82372"/>
                </a:lnTo>
                <a:lnTo>
                  <a:pt x="24472" y="3441"/>
                </a:lnTo>
                <a:lnTo>
                  <a:pt x="36258" y="3200"/>
                </a:lnTo>
                <a:lnTo>
                  <a:pt x="36258" y="0"/>
                </a:lnTo>
                <a:close/>
              </a:path>
            </a:pathLst>
          </a:custGeom>
          <a:solidFill>
            <a:srgbClr val="17426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6" name="bg 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701527" y="7425531"/>
            <a:ext cx="92049" cy="8765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037871" y="7425531"/>
            <a:ext cx="103962" cy="86918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64007" y="7422089"/>
            <a:ext cx="88684" cy="8925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17031" y="7392607"/>
            <a:ext cx="143611" cy="1292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2588" y="1018790"/>
            <a:ext cx="5033223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E4B8A"/>
                </a:solidFill>
                <a:latin typeface="NunitoSans-SemiBold"/>
                <a:cs typeface="NunitoSans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100" y="1473678"/>
            <a:ext cx="4149725" cy="4636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414042"/>
                </a:solidFill>
                <a:latin typeface="Nunito Sans"/>
                <a:cs typeface="Nunito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8.png"/><Relationship Id="rId3" Type="http://schemas.openxmlformats.org/officeDocument/2006/relationships/image" Target="../media/image15.png"/><Relationship Id="rId21" Type="http://schemas.openxmlformats.org/officeDocument/2006/relationships/image" Target="../media/image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7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2.png"/><Relationship Id="rId29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6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5.png"/><Relationship Id="rId28" Type="http://schemas.openxmlformats.org/officeDocument/2006/relationships/image" Target="../media/image9.png"/><Relationship Id="rId10" Type="http://schemas.openxmlformats.org/officeDocument/2006/relationships/image" Target="../media/image22.png"/><Relationship Id="rId19" Type="http://schemas.openxmlformats.org/officeDocument/2006/relationships/image" Target="../media/image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4.png"/><Relationship Id="rId27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5.png"/><Relationship Id="rId3" Type="http://schemas.openxmlformats.org/officeDocument/2006/relationships/image" Target="../media/image32.png"/><Relationship Id="rId21" Type="http://schemas.openxmlformats.org/officeDocument/2006/relationships/image" Target="../media/image8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.png"/><Relationship Id="rId2" Type="http://schemas.openxmlformats.org/officeDocument/2006/relationships/image" Target="../media/image31.png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11.png"/><Relationship Id="rId5" Type="http://schemas.openxmlformats.org/officeDocument/2006/relationships/image" Target="../media/image34.png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10" Type="http://schemas.openxmlformats.org/officeDocument/2006/relationships/image" Target="../media/image39.png"/><Relationship Id="rId19" Type="http://schemas.openxmlformats.org/officeDocument/2006/relationships/image" Target="../media/image6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4.png"/><Relationship Id="rId18" Type="http://schemas.openxmlformats.org/officeDocument/2006/relationships/image" Target="../media/image10.png"/><Relationship Id="rId26" Type="http://schemas.openxmlformats.org/officeDocument/2006/relationships/image" Target="../media/image56.png"/><Relationship Id="rId3" Type="http://schemas.openxmlformats.org/officeDocument/2006/relationships/image" Target="../media/image44.png"/><Relationship Id="rId21" Type="http://schemas.openxmlformats.org/officeDocument/2006/relationships/image" Target="../media/image51.png"/><Relationship Id="rId7" Type="http://schemas.openxmlformats.org/officeDocument/2006/relationships/image" Target="../media/image48.png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5" Type="http://schemas.openxmlformats.org/officeDocument/2006/relationships/image" Target="../media/image55.png"/><Relationship Id="rId2" Type="http://schemas.openxmlformats.org/officeDocument/2006/relationships/image" Target="../media/image43.jpeg"/><Relationship Id="rId16" Type="http://schemas.openxmlformats.org/officeDocument/2006/relationships/image" Target="../media/image7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2.png"/><Relationship Id="rId24" Type="http://schemas.openxmlformats.org/officeDocument/2006/relationships/image" Target="../media/image54.png"/><Relationship Id="rId5" Type="http://schemas.openxmlformats.org/officeDocument/2006/relationships/image" Target="../media/image46.png"/><Relationship Id="rId15" Type="http://schemas.openxmlformats.org/officeDocument/2006/relationships/image" Target="../media/image6.png"/><Relationship Id="rId23" Type="http://schemas.openxmlformats.org/officeDocument/2006/relationships/image" Target="../media/image53.png"/><Relationship Id="rId10" Type="http://schemas.openxmlformats.org/officeDocument/2006/relationships/image" Target="../media/image1.png"/><Relationship Id="rId19" Type="http://schemas.openxmlformats.org/officeDocument/2006/relationships/image" Target="../media/image9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.png"/><Relationship Id="rId22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7100" y="1017673"/>
            <a:ext cx="89154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0" dirty="0">
                <a:solidFill>
                  <a:srgbClr val="1482C4"/>
                </a:solidFill>
                <a:latin typeface="Nunito Sans"/>
                <a:cs typeface="Nunito Sans"/>
              </a:rPr>
              <a:t>CONTENTS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4312" y="1394800"/>
            <a:ext cx="4564380" cy="5326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sz="1100" spc="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In the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spc="-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Rush</a:t>
            </a:r>
            <a:r>
              <a:rPr sz="1100" spc="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to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Keep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spc="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the Lights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spc="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On, Digital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Transformation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spc="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Accelerated— </a:t>
            </a:r>
            <a:r>
              <a:rPr sz="1100" spc="-270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So </a:t>
            </a:r>
            <a:r>
              <a:rPr sz="110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Did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spc="15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its</a:t>
            </a:r>
            <a:r>
              <a:rPr sz="1100" spc="10" dirty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 </a:t>
            </a:r>
            <a:r>
              <a:rPr sz="1100" dirty="0" smtClean="0">
                <a:solidFill>
                  <a:srgbClr val="4C4D4F"/>
                </a:solidFill>
                <a:latin typeface="Nunito Sans"/>
                <a:cs typeface="Nunito Sans"/>
                <a:hlinkClick r:id="rId2" action="ppaction://hlinksldjump"/>
              </a:rPr>
              <a:t>Challenges</a:t>
            </a:r>
            <a:endParaRPr lang="en-US" sz="1100" dirty="0" smtClean="0">
              <a:solidFill>
                <a:srgbClr val="4C4D4F"/>
              </a:solidFill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Organizations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are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Migrating</a:t>
            </a:r>
            <a:r>
              <a:rPr lang="en-US" sz="1100" spc="2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to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the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Cloud</a:t>
            </a:r>
            <a:r>
              <a:rPr lang="en-US" sz="1100" spc="2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at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Unprecedented</a:t>
            </a:r>
            <a:r>
              <a:rPr lang="en-US" sz="1100" spc="2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3" action="ppaction://hlinksldjump"/>
              </a:rPr>
              <a:t>Rates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Lack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of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Cloud-related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Skillsets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spc="-5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is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the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Leading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Challenge</a:t>
            </a:r>
            <a:endParaRPr lang="en-US" sz="1100" dirty="0">
              <a:latin typeface="Nunito Sans"/>
              <a:cs typeface="Nunito Sans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in Fully Leveraging Cloud 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4" action="ppaction://hlinksldjump"/>
              </a:rPr>
              <a:t>Benefits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Financial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Benefits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of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Doing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Cloud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Right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vs.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the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Costs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of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Doing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It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 </a:t>
            </a:r>
            <a:r>
              <a:rPr lang="en-US" sz="1100" spc="-5" dirty="0">
                <a:solidFill>
                  <a:srgbClr val="4C4D4F"/>
                </a:solidFill>
                <a:latin typeface="Nunito Sans"/>
                <a:cs typeface="Nunito Sans"/>
                <a:hlinkClick r:id="rId5" action="ppaction://hlinksldjump"/>
              </a:rPr>
              <a:t>Wrong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Getting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a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 </a:t>
            </a:r>
            <a:r>
              <a:rPr lang="en-US" sz="1100" spc="-15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True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Cloud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Experience,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rId6" action="ppaction://hlinksldjump"/>
              </a:rPr>
              <a:t>Anywhere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Cutting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through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the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Fog: Clarifying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Cloud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Usage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Center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of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Patient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Excellence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Cures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Ailing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On-prem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System</a:t>
            </a: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with </a:t>
            </a:r>
            <a:r>
              <a:rPr lang="en-US" sz="1100" spc="-270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HPE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Synergy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and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HPE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GreenLake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lang="en-US" sz="1100" dirty="0" smtClean="0">
              <a:latin typeface="Nunito Sans"/>
              <a:cs typeface="Nunito Sans"/>
            </a:endParaRPr>
          </a:p>
          <a:p>
            <a:pPr marL="12700">
              <a:lnSpc>
                <a:spcPts val="1480"/>
              </a:lnSpc>
              <a:buClr>
                <a:srgbClr val="1482C4"/>
              </a:buClr>
              <a:buSzPct val="127272"/>
              <a:tabLst>
                <a:tab pos="469265" algn="l"/>
                <a:tab pos="469900" algn="l"/>
              </a:tabLst>
            </a:pP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Cloud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Benefits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are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Not 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Restricted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to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the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Cloud</a:t>
            </a:r>
            <a:endParaRPr lang="en-US" sz="1100" dirty="0">
              <a:latin typeface="Nunito Sans"/>
              <a:cs typeface="Nunito Sans"/>
            </a:endParaRPr>
          </a:p>
          <a:p>
            <a:pPr marL="12066" marR="480059">
              <a:lnSpc>
                <a:spcPct val="113100"/>
              </a:lnSpc>
              <a:spcBef>
                <a:spcPts val="1250"/>
              </a:spcBef>
              <a:buClr>
                <a:srgbClr val="1482C4"/>
              </a:buClr>
              <a:buSzPct val="127272"/>
              <a:tabLst>
                <a:tab pos="469265" algn="l"/>
                <a:tab pos="469900" algn="l"/>
              </a:tabLst>
            </a:pPr>
            <a:r>
              <a:rPr lang="en-US" sz="1100" spc="-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Stay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On-prem, Operate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Like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the Cloud,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and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Bridge the </a:t>
            </a:r>
            <a:r>
              <a:rPr lang="en-US" sz="1100" spc="-270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lang="en-US" sz="1100" spc="-2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Tech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Gap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for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SMBs</a:t>
            </a:r>
            <a:endParaRPr lang="en-US" sz="1100" dirty="0">
              <a:latin typeface="Nunito Sans"/>
              <a:cs typeface="Nunito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1482C4"/>
              </a:buClr>
            </a:pPr>
            <a:endParaRPr lang="en-US" sz="1100" dirty="0">
              <a:latin typeface="Nunito Sans"/>
              <a:cs typeface="Nunito Sans"/>
            </a:endParaRPr>
          </a:p>
          <a:p>
            <a:pPr marL="12066">
              <a:lnSpc>
                <a:spcPct val="100000"/>
              </a:lnSpc>
              <a:spcBef>
                <a:spcPts val="5"/>
              </a:spcBef>
              <a:buClr>
                <a:srgbClr val="1482C4"/>
              </a:buClr>
              <a:buSzPct val="127272"/>
              <a:tabLst>
                <a:tab pos="469265" algn="l"/>
                <a:tab pos="470534" algn="l"/>
              </a:tabLst>
            </a:pP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Smart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Cloud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Solutions Apply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to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Governments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and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Businesses</a:t>
            </a:r>
            <a:endParaRPr lang="en-US" sz="1100" dirty="0">
              <a:latin typeface="Nunito Sans"/>
              <a:cs typeface="Nunito Sans"/>
            </a:endParaRPr>
          </a:p>
          <a:p>
            <a:pPr marL="12065">
              <a:lnSpc>
                <a:spcPct val="100000"/>
              </a:lnSpc>
              <a:spcBef>
                <a:spcPts val="1470"/>
              </a:spcBef>
              <a:buClr>
                <a:srgbClr val="1482C4"/>
              </a:buClr>
              <a:buSzPct val="127272"/>
              <a:tabLst>
                <a:tab pos="469265" algn="l"/>
                <a:tab pos="469900" algn="l"/>
              </a:tabLst>
            </a:pPr>
            <a:r>
              <a:rPr lang="en-US" sz="1100" spc="1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Next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-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Steps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for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Creating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a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Cloud</a:t>
            </a:r>
            <a:r>
              <a:rPr lang="en-US" sz="1100" spc="10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 </a:t>
            </a:r>
            <a:r>
              <a:rPr lang="en-US" sz="1100" spc="5" dirty="0">
                <a:solidFill>
                  <a:srgbClr val="4C4D4F"/>
                </a:solidFill>
                <a:latin typeface="Nunito Sans"/>
                <a:cs typeface="Nunito Sans"/>
                <a:hlinkClick r:id="" action="ppaction://noaction"/>
              </a:rPr>
              <a:t>Experience</a:t>
            </a:r>
            <a:endParaRPr lang="en-US" sz="1100" dirty="0">
              <a:latin typeface="Nunito Sans"/>
              <a:cs typeface="Nunito Sans"/>
            </a:endParaRPr>
          </a:p>
          <a:p>
            <a:pPr marL="12700" marR="5080">
              <a:lnSpc>
                <a:spcPct val="121300"/>
              </a:lnSpc>
              <a:spcBef>
                <a:spcPts val="100"/>
              </a:spcBef>
            </a:pPr>
            <a:endParaRPr sz="1100" dirty="0">
              <a:latin typeface="Nunito Sans"/>
              <a:cs typeface="Nunito Sans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73752" y="698500"/>
            <a:ext cx="4962401" cy="6848768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228600" y="241300"/>
            <a:ext cx="9607550" cy="914400"/>
            <a:chOff x="228600" y="241300"/>
            <a:chExt cx="9607550" cy="914400"/>
          </a:xfrm>
        </p:grpSpPr>
        <p:sp>
          <p:nvSpPr>
            <p:cNvPr id="16" name="object 16"/>
            <p:cNvSpPr/>
            <p:nvPr/>
          </p:nvSpPr>
          <p:spPr>
            <a:xfrm>
              <a:off x="545465" y="241300"/>
              <a:ext cx="9290685" cy="457200"/>
            </a:xfrm>
            <a:custGeom>
              <a:avLst/>
              <a:gdLst/>
              <a:ahLst/>
              <a:cxnLst/>
              <a:rect l="l" t="t" r="r" b="b"/>
              <a:pathLst>
                <a:path w="9290685" h="457200">
                  <a:moveTo>
                    <a:pt x="9290685" y="0"/>
                  </a:moveTo>
                  <a:lnTo>
                    <a:pt x="316865" y="0"/>
                  </a:lnTo>
                  <a:lnTo>
                    <a:pt x="0" y="457200"/>
                  </a:lnTo>
                  <a:lnTo>
                    <a:pt x="8971064" y="457200"/>
                  </a:lnTo>
                  <a:lnTo>
                    <a:pt x="9290685" y="0"/>
                  </a:lnTo>
                  <a:close/>
                </a:path>
              </a:pathLst>
            </a:custGeom>
            <a:solidFill>
              <a:srgbClr val="0E4B8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228600" y="698500"/>
              <a:ext cx="316865" cy="457200"/>
            </a:xfrm>
            <a:custGeom>
              <a:avLst/>
              <a:gdLst/>
              <a:ahLst/>
              <a:cxnLst/>
              <a:rect l="l" t="t" r="r" b="b"/>
              <a:pathLst>
                <a:path w="316865" h="457200">
                  <a:moveTo>
                    <a:pt x="31686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0"/>
                  </a:lnTo>
                  <a:close/>
                </a:path>
              </a:pathLst>
            </a:custGeom>
            <a:solidFill>
              <a:srgbClr val="D6E8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228600" y="241299"/>
              <a:ext cx="9607550" cy="502920"/>
            </a:xfrm>
            <a:custGeom>
              <a:avLst/>
              <a:gdLst/>
              <a:ahLst/>
              <a:cxnLst/>
              <a:rect l="l" t="t" r="r" b="b"/>
              <a:pathLst>
                <a:path w="9607550" h="502920">
                  <a:moveTo>
                    <a:pt x="63373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457200"/>
                  </a:lnTo>
                  <a:lnTo>
                    <a:pt x="633730" y="0"/>
                  </a:lnTo>
                  <a:close/>
                </a:path>
                <a:path w="9607550" h="502920">
                  <a:moveTo>
                    <a:pt x="3347720" y="411480"/>
                  </a:moveTo>
                  <a:lnTo>
                    <a:pt x="457200" y="411480"/>
                  </a:lnTo>
                  <a:lnTo>
                    <a:pt x="457200" y="502920"/>
                  </a:lnTo>
                  <a:lnTo>
                    <a:pt x="3347720" y="502920"/>
                  </a:lnTo>
                  <a:lnTo>
                    <a:pt x="3347720" y="411480"/>
                  </a:lnTo>
                  <a:close/>
                </a:path>
                <a:path w="9607550" h="502920">
                  <a:moveTo>
                    <a:pt x="9607537" y="12"/>
                  </a:moveTo>
                  <a:lnTo>
                    <a:pt x="9174785" y="12"/>
                  </a:lnTo>
                  <a:lnTo>
                    <a:pt x="8909901" y="457212"/>
                  </a:lnTo>
                  <a:lnTo>
                    <a:pt x="9607537" y="457212"/>
                  </a:lnTo>
                  <a:lnTo>
                    <a:pt x="9607537" y="12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018790"/>
            <a:ext cx="83343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/>
              <a:t>In</a:t>
            </a:r>
            <a:r>
              <a:rPr spc="15" dirty="0"/>
              <a:t> </a:t>
            </a:r>
            <a:r>
              <a:rPr dirty="0"/>
              <a:t>the</a:t>
            </a:r>
            <a:r>
              <a:rPr spc="20" dirty="0"/>
              <a:t> </a:t>
            </a:r>
            <a:r>
              <a:rPr spc="-15" dirty="0"/>
              <a:t>Rush</a:t>
            </a:r>
            <a:r>
              <a:rPr spc="15" dirty="0"/>
              <a:t> </a:t>
            </a:r>
            <a:r>
              <a:rPr spc="-5" dirty="0"/>
              <a:t>to</a:t>
            </a:r>
            <a:r>
              <a:rPr spc="20" dirty="0"/>
              <a:t> </a:t>
            </a:r>
            <a:r>
              <a:rPr spc="-5" dirty="0"/>
              <a:t>Keep</a:t>
            </a:r>
            <a:r>
              <a:rPr spc="20" dirty="0"/>
              <a:t> </a:t>
            </a:r>
            <a:r>
              <a:rPr dirty="0"/>
              <a:t>the</a:t>
            </a:r>
            <a:r>
              <a:rPr spc="15" dirty="0"/>
              <a:t> </a:t>
            </a:r>
            <a:r>
              <a:rPr spc="5" dirty="0"/>
              <a:t>Lights</a:t>
            </a:r>
            <a:r>
              <a:rPr spc="20" dirty="0"/>
              <a:t> </a:t>
            </a:r>
            <a:r>
              <a:rPr spc="5" dirty="0"/>
              <a:t>On,</a:t>
            </a:r>
            <a:r>
              <a:rPr spc="15" dirty="0"/>
              <a:t> </a:t>
            </a:r>
            <a:r>
              <a:rPr dirty="0"/>
              <a:t>Digital</a:t>
            </a:r>
            <a:r>
              <a:rPr spc="20" dirty="0"/>
              <a:t> </a:t>
            </a:r>
            <a:r>
              <a:rPr spc="-10" dirty="0"/>
              <a:t>Transformation</a:t>
            </a:r>
            <a:r>
              <a:rPr spc="20" dirty="0"/>
              <a:t> </a:t>
            </a:r>
            <a:r>
              <a:rPr dirty="0" smtClean="0"/>
              <a:t>Accelerated</a:t>
            </a:r>
            <a:r>
              <a:rPr lang="en-US" dirty="0" smtClean="0"/>
              <a:t> </a:t>
            </a:r>
            <a:r>
              <a:rPr dirty="0" smtClean="0"/>
              <a:t>— </a:t>
            </a:r>
            <a:r>
              <a:rPr spc="-515" dirty="0" smtClean="0"/>
              <a:t> </a:t>
            </a:r>
            <a:r>
              <a:rPr spc="5" dirty="0"/>
              <a:t>So</a:t>
            </a:r>
            <a:r>
              <a:rPr spc="15" dirty="0"/>
              <a:t> </a:t>
            </a:r>
            <a:r>
              <a:rPr spc="-5" dirty="0"/>
              <a:t>Did</a:t>
            </a:r>
            <a:r>
              <a:rPr spc="20" dirty="0"/>
              <a:t> </a:t>
            </a:r>
            <a:r>
              <a:rPr spc="15" dirty="0"/>
              <a:t>its</a:t>
            </a:r>
            <a:r>
              <a:rPr spc="20" dirty="0"/>
              <a:t> </a:t>
            </a:r>
            <a:r>
              <a:rPr spc="-10" dirty="0"/>
              <a:t>Challenges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1776929"/>
            <a:ext cx="8477885" cy="2331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700"/>
              </a:lnSpc>
              <a:spcBef>
                <a:spcPts val="100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Frost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&amp;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Sullivan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survey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IT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professionals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showed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that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much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90%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companies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were,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some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point,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digital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transformation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journey.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Despite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this,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many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companies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struggle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with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successfully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modernizing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operations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customer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experiences.</a:t>
            </a:r>
            <a:endParaRPr sz="1100" dirty="0">
              <a:latin typeface="Nunito Sans"/>
              <a:cs typeface="Nunito Sans"/>
            </a:endParaRPr>
          </a:p>
          <a:p>
            <a:pPr marL="12700" marR="103505">
              <a:lnSpc>
                <a:spcPct val="113700"/>
              </a:lnSpc>
              <a:spcBef>
                <a:spcPts val="894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While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many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businesses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have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leveraged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digital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strategies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for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years,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sudden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pivot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2020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remote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workforces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virtual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customer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experiences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accelerated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transformation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strategies.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top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goals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2020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reflected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renewed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focus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improving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efficiency,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customer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experience,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employee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productivity.</a:t>
            </a:r>
            <a:endParaRPr sz="1100" dirty="0">
              <a:latin typeface="Nunito Sans"/>
              <a:cs typeface="Nunito Sans"/>
            </a:endParaRPr>
          </a:p>
          <a:p>
            <a:pPr marL="12700" marR="76835">
              <a:lnSpc>
                <a:spcPct val="113700"/>
              </a:lnSpc>
              <a:spcBef>
                <a:spcPts val="900"/>
              </a:spcBef>
            </a:pPr>
            <a:r>
              <a:rPr sz="1100" spc="-45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meet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these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new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imperatives,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organizations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rushed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execute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initiatives.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result,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many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experienced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challenges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such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high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workload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repatriation,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exposed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cybersecurity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vulnerabilities,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spiraling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costs.</a:t>
            </a:r>
            <a:endParaRPr sz="1100" dirty="0">
              <a:latin typeface="Nunito Sans"/>
              <a:cs typeface="Nunito San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 dirty="0">
              <a:latin typeface="Nunito Sans"/>
              <a:cs typeface="Nunito Sans"/>
            </a:endParaRPr>
          </a:p>
          <a:p>
            <a:pPr marL="234315" algn="ctr">
              <a:lnSpc>
                <a:spcPct val="100000"/>
              </a:lnSpc>
            </a:pP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FROST </a:t>
            </a:r>
            <a:r>
              <a:rPr sz="1000" b="1" dirty="0">
                <a:solidFill>
                  <a:srgbClr val="F26721"/>
                </a:solidFill>
                <a:latin typeface="NunitoSans-Black"/>
                <a:cs typeface="NunitoSans-Black"/>
              </a:rPr>
              <a:t>&amp;</a:t>
            </a: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 </a:t>
            </a:r>
            <a:r>
              <a:rPr sz="1000" b="1" spc="20" dirty="0">
                <a:solidFill>
                  <a:srgbClr val="F26721"/>
                </a:solidFill>
                <a:latin typeface="NunitoSans-Black"/>
                <a:cs typeface="NunitoSans-Black"/>
              </a:rPr>
              <a:t>SULLIVAN’S</a:t>
            </a: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 2020 CLOUD </a:t>
            </a:r>
            <a:r>
              <a:rPr sz="1000" b="1" spc="30" dirty="0">
                <a:solidFill>
                  <a:srgbClr val="F26721"/>
                </a:solidFill>
                <a:latin typeface="NunitoSans-Black"/>
                <a:cs typeface="NunitoSans-Black"/>
              </a:rPr>
              <a:t>SURVEY</a:t>
            </a: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 </a:t>
            </a:r>
            <a:r>
              <a:rPr sz="1000" b="1" spc="10" dirty="0">
                <a:solidFill>
                  <a:srgbClr val="F26721"/>
                </a:solidFill>
                <a:latin typeface="NunitoSans-Black"/>
                <a:cs typeface="NunitoSans-Black"/>
              </a:rPr>
              <a:t>ON</a:t>
            </a: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 </a:t>
            </a:r>
            <a:r>
              <a:rPr sz="1000" b="1" spc="10" dirty="0">
                <a:solidFill>
                  <a:srgbClr val="F26721"/>
                </a:solidFill>
                <a:latin typeface="NunitoSans-Black"/>
                <a:cs typeface="NunitoSans-Black"/>
              </a:rPr>
              <a:t>TOP</a:t>
            </a: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 </a:t>
            </a:r>
            <a:r>
              <a:rPr sz="1000" b="1" spc="20" dirty="0">
                <a:solidFill>
                  <a:srgbClr val="F26721"/>
                </a:solidFill>
                <a:latin typeface="NunitoSans-Black"/>
                <a:cs typeface="NunitoSans-Black"/>
              </a:rPr>
              <a:t>STRATEGIC</a:t>
            </a:r>
            <a:r>
              <a:rPr sz="1000" b="1" spc="15" dirty="0">
                <a:solidFill>
                  <a:srgbClr val="F26721"/>
                </a:solidFill>
                <a:latin typeface="NunitoSans-Black"/>
                <a:cs typeface="NunitoSans-Black"/>
              </a:rPr>
              <a:t> GOALS</a:t>
            </a:r>
            <a:endParaRPr sz="1000" dirty="0">
              <a:latin typeface="NunitoSans-Black"/>
              <a:cs typeface="NunitoSans-Black"/>
            </a:endParaRPr>
          </a:p>
          <a:p>
            <a:pPr marL="234315" algn="ctr">
              <a:lnSpc>
                <a:spcPct val="100000"/>
              </a:lnSpc>
              <a:spcBef>
                <a:spcPts val="700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Strategic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Goals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Rated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“Crucial”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or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“Very Important”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1682" y="6084675"/>
            <a:ext cx="1678305" cy="575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45" marR="5080" indent="-144780" algn="ctr">
              <a:lnSpc>
                <a:spcPct val="1137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Improve</a:t>
            </a:r>
            <a:r>
              <a:rPr sz="1100" b="1" spc="-40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dirty="0">
                <a:solidFill>
                  <a:srgbClr val="1482C5"/>
                </a:solidFill>
                <a:latin typeface="Nunito Sans"/>
                <a:cs typeface="Nunito Sans"/>
              </a:rPr>
              <a:t>business</a:t>
            </a:r>
            <a:r>
              <a:rPr sz="1100" b="1" spc="-40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process </a:t>
            </a:r>
            <a:r>
              <a:rPr sz="1100" b="1" spc="-280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efﬁciency</a:t>
            </a:r>
            <a:r>
              <a:rPr sz="1100" b="1" spc="-15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dirty="0">
                <a:solidFill>
                  <a:srgbClr val="1482C5"/>
                </a:solidFill>
                <a:latin typeface="Nunito Sans"/>
                <a:cs typeface="Nunito Sans"/>
              </a:rPr>
              <a:t>and</a:t>
            </a:r>
            <a:r>
              <a:rPr sz="1100" b="1" spc="-10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dirty="0">
                <a:solidFill>
                  <a:srgbClr val="1482C5"/>
                </a:solidFill>
                <a:latin typeface="Nunito Sans"/>
                <a:cs typeface="Nunito Sans"/>
              </a:rPr>
              <a:t>quality</a:t>
            </a:r>
            <a:endParaRPr sz="1100" dirty="0">
              <a:latin typeface="Nunito Sans"/>
              <a:cs typeface="Nunito San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38362" y="4395129"/>
            <a:ext cx="1584960" cy="1584960"/>
            <a:chOff x="1538362" y="4395129"/>
            <a:chExt cx="1584960" cy="1584960"/>
          </a:xfrm>
        </p:grpSpPr>
        <p:sp>
          <p:nvSpPr>
            <p:cNvPr id="6" name="object 6"/>
            <p:cNvSpPr/>
            <p:nvPr/>
          </p:nvSpPr>
          <p:spPr>
            <a:xfrm>
              <a:off x="1736431" y="4595615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94" y="0"/>
                  </a:moveTo>
                  <a:lnTo>
                    <a:pt x="545495" y="1971"/>
                  </a:lnTo>
                  <a:lnTo>
                    <a:pt x="497874" y="7783"/>
                  </a:lnTo>
                  <a:lnTo>
                    <a:pt x="451484" y="17283"/>
                  </a:lnTo>
                  <a:lnTo>
                    <a:pt x="406479" y="30316"/>
                  </a:lnTo>
                  <a:lnTo>
                    <a:pt x="363013" y="46730"/>
                  </a:lnTo>
                  <a:lnTo>
                    <a:pt x="321238" y="66370"/>
                  </a:lnTo>
                  <a:lnTo>
                    <a:pt x="281309" y="89083"/>
                  </a:lnTo>
                  <a:lnTo>
                    <a:pt x="243379" y="114717"/>
                  </a:lnTo>
                  <a:lnTo>
                    <a:pt x="207601" y="143117"/>
                  </a:lnTo>
                  <a:lnTo>
                    <a:pt x="174129" y="174129"/>
                  </a:lnTo>
                  <a:lnTo>
                    <a:pt x="143117" y="207601"/>
                  </a:lnTo>
                  <a:lnTo>
                    <a:pt x="114717" y="243379"/>
                  </a:lnTo>
                  <a:lnTo>
                    <a:pt x="89083" y="281309"/>
                  </a:lnTo>
                  <a:lnTo>
                    <a:pt x="66370" y="321238"/>
                  </a:lnTo>
                  <a:lnTo>
                    <a:pt x="46730" y="363013"/>
                  </a:lnTo>
                  <a:lnTo>
                    <a:pt x="30316" y="406479"/>
                  </a:lnTo>
                  <a:lnTo>
                    <a:pt x="17283" y="451484"/>
                  </a:lnTo>
                  <a:lnTo>
                    <a:pt x="7783" y="497874"/>
                  </a:lnTo>
                  <a:lnTo>
                    <a:pt x="1971" y="545495"/>
                  </a:lnTo>
                  <a:lnTo>
                    <a:pt x="0" y="594194"/>
                  </a:lnTo>
                  <a:lnTo>
                    <a:pt x="1971" y="642894"/>
                  </a:lnTo>
                  <a:lnTo>
                    <a:pt x="7783" y="690515"/>
                  </a:lnTo>
                  <a:lnTo>
                    <a:pt x="17283" y="736905"/>
                  </a:lnTo>
                  <a:lnTo>
                    <a:pt x="30316" y="781910"/>
                  </a:lnTo>
                  <a:lnTo>
                    <a:pt x="46730" y="825376"/>
                  </a:lnTo>
                  <a:lnTo>
                    <a:pt x="66370" y="867151"/>
                  </a:lnTo>
                  <a:lnTo>
                    <a:pt x="89083" y="907080"/>
                  </a:lnTo>
                  <a:lnTo>
                    <a:pt x="114717" y="945010"/>
                  </a:lnTo>
                  <a:lnTo>
                    <a:pt x="143117" y="980788"/>
                  </a:lnTo>
                  <a:lnTo>
                    <a:pt x="174129" y="1014260"/>
                  </a:lnTo>
                  <a:lnTo>
                    <a:pt x="207601" y="1045272"/>
                  </a:lnTo>
                  <a:lnTo>
                    <a:pt x="243379" y="1073672"/>
                  </a:lnTo>
                  <a:lnTo>
                    <a:pt x="281309" y="1099305"/>
                  </a:lnTo>
                  <a:lnTo>
                    <a:pt x="321238" y="1122019"/>
                  </a:lnTo>
                  <a:lnTo>
                    <a:pt x="363013" y="1141659"/>
                  </a:lnTo>
                  <a:lnTo>
                    <a:pt x="406479" y="1158073"/>
                  </a:lnTo>
                  <a:lnTo>
                    <a:pt x="451484" y="1171106"/>
                  </a:lnTo>
                  <a:lnTo>
                    <a:pt x="497874" y="1180606"/>
                  </a:lnTo>
                  <a:lnTo>
                    <a:pt x="545495" y="1186418"/>
                  </a:lnTo>
                  <a:lnTo>
                    <a:pt x="594194" y="1188389"/>
                  </a:lnTo>
                  <a:lnTo>
                    <a:pt x="642894" y="1186418"/>
                  </a:lnTo>
                  <a:lnTo>
                    <a:pt x="690515" y="1180606"/>
                  </a:lnTo>
                  <a:lnTo>
                    <a:pt x="736905" y="1171106"/>
                  </a:lnTo>
                  <a:lnTo>
                    <a:pt x="781910" y="1158073"/>
                  </a:lnTo>
                  <a:lnTo>
                    <a:pt x="825376" y="1141659"/>
                  </a:lnTo>
                  <a:lnTo>
                    <a:pt x="867151" y="1122019"/>
                  </a:lnTo>
                  <a:lnTo>
                    <a:pt x="907080" y="1099305"/>
                  </a:lnTo>
                  <a:lnTo>
                    <a:pt x="945010" y="1073672"/>
                  </a:lnTo>
                  <a:lnTo>
                    <a:pt x="980788" y="1045272"/>
                  </a:lnTo>
                  <a:lnTo>
                    <a:pt x="1014260" y="1014260"/>
                  </a:lnTo>
                  <a:lnTo>
                    <a:pt x="1045272" y="980788"/>
                  </a:lnTo>
                  <a:lnTo>
                    <a:pt x="1073672" y="945010"/>
                  </a:lnTo>
                  <a:lnTo>
                    <a:pt x="1099305" y="907080"/>
                  </a:lnTo>
                  <a:lnTo>
                    <a:pt x="1122019" y="867151"/>
                  </a:lnTo>
                  <a:lnTo>
                    <a:pt x="1141659" y="825376"/>
                  </a:lnTo>
                  <a:lnTo>
                    <a:pt x="1158073" y="781910"/>
                  </a:lnTo>
                  <a:lnTo>
                    <a:pt x="1171106" y="736905"/>
                  </a:lnTo>
                  <a:lnTo>
                    <a:pt x="1180606" y="690515"/>
                  </a:lnTo>
                  <a:lnTo>
                    <a:pt x="1186418" y="642894"/>
                  </a:lnTo>
                  <a:lnTo>
                    <a:pt x="1188389" y="594194"/>
                  </a:lnTo>
                  <a:lnTo>
                    <a:pt x="1186418" y="545495"/>
                  </a:lnTo>
                  <a:lnTo>
                    <a:pt x="1180606" y="497874"/>
                  </a:lnTo>
                  <a:lnTo>
                    <a:pt x="1171106" y="451484"/>
                  </a:lnTo>
                  <a:lnTo>
                    <a:pt x="1158073" y="406479"/>
                  </a:lnTo>
                  <a:lnTo>
                    <a:pt x="1141659" y="363013"/>
                  </a:lnTo>
                  <a:lnTo>
                    <a:pt x="1122019" y="321238"/>
                  </a:lnTo>
                  <a:lnTo>
                    <a:pt x="1099305" y="281309"/>
                  </a:lnTo>
                  <a:lnTo>
                    <a:pt x="1073672" y="243379"/>
                  </a:lnTo>
                  <a:lnTo>
                    <a:pt x="1045272" y="207601"/>
                  </a:lnTo>
                  <a:lnTo>
                    <a:pt x="1014260" y="174129"/>
                  </a:lnTo>
                  <a:lnTo>
                    <a:pt x="980788" y="143117"/>
                  </a:lnTo>
                  <a:lnTo>
                    <a:pt x="945010" y="114717"/>
                  </a:lnTo>
                  <a:lnTo>
                    <a:pt x="907080" y="89083"/>
                  </a:lnTo>
                  <a:lnTo>
                    <a:pt x="867151" y="66370"/>
                  </a:lnTo>
                  <a:lnTo>
                    <a:pt x="825376" y="46730"/>
                  </a:lnTo>
                  <a:lnTo>
                    <a:pt x="781910" y="30316"/>
                  </a:lnTo>
                  <a:lnTo>
                    <a:pt x="736905" y="17283"/>
                  </a:lnTo>
                  <a:lnTo>
                    <a:pt x="690515" y="7783"/>
                  </a:lnTo>
                  <a:lnTo>
                    <a:pt x="642894" y="1971"/>
                  </a:lnTo>
                  <a:lnTo>
                    <a:pt x="594194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538362" y="439512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792264" y="0"/>
                  </a:moveTo>
                  <a:lnTo>
                    <a:pt x="792264" y="198069"/>
                  </a:lnTo>
                  <a:lnTo>
                    <a:pt x="840975" y="200051"/>
                  </a:lnTo>
                  <a:lnTo>
                    <a:pt x="888606" y="205871"/>
                  </a:lnTo>
                  <a:lnTo>
                    <a:pt x="935003" y="215377"/>
                  </a:lnTo>
                  <a:lnTo>
                    <a:pt x="980013" y="228414"/>
                  </a:lnTo>
                  <a:lnTo>
                    <a:pt x="1023483" y="244831"/>
                  </a:lnTo>
                  <a:lnTo>
                    <a:pt x="1065259" y="264473"/>
                  </a:lnTo>
                  <a:lnTo>
                    <a:pt x="1105188" y="287186"/>
                  </a:lnTo>
                  <a:lnTo>
                    <a:pt x="1143117" y="312819"/>
                  </a:lnTo>
                  <a:lnTo>
                    <a:pt x="1178893" y="341217"/>
                  </a:lnTo>
                  <a:lnTo>
                    <a:pt x="1212362" y="372227"/>
                  </a:lnTo>
                  <a:lnTo>
                    <a:pt x="1243371" y="405696"/>
                  </a:lnTo>
                  <a:lnTo>
                    <a:pt x="1271767" y="441470"/>
                  </a:lnTo>
                  <a:lnTo>
                    <a:pt x="1297396" y="479397"/>
                  </a:lnTo>
                  <a:lnTo>
                    <a:pt x="1320105" y="519322"/>
                  </a:lnTo>
                  <a:lnTo>
                    <a:pt x="1339741" y="561093"/>
                  </a:lnTo>
                  <a:lnTo>
                    <a:pt x="1356151" y="604556"/>
                  </a:lnTo>
                  <a:lnTo>
                    <a:pt x="1369180" y="649558"/>
                  </a:lnTo>
                  <a:lnTo>
                    <a:pt x="1378677" y="695945"/>
                  </a:lnTo>
                  <a:lnTo>
                    <a:pt x="1384488" y="743565"/>
                  </a:lnTo>
                  <a:lnTo>
                    <a:pt x="1386459" y="792264"/>
                  </a:lnTo>
                  <a:lnTo>
                    <a:pt x="1384487" y="840963"/>
                  </a:lnTo>
                  <a:lnTo>
                    <a:pt x="1378675" y="888584"/>
                  </a:lnTo>
                  <a:lnTo>
                    <a:pt x="1369175" y="934974"/>
                  </a:lnTo>
                  <a:lnTo>
                    <a:pt x="1356142" y="979979"/>
                  </a:lnTo>
                  <a:lnTo>
                    <a:pt x="1339728" y="1023445"/>
                  </a:lnTo>
                  <a:lnTo>
                    <a:pt x="1320088" y="1065220"/>
                  </a:lnTo>
                  <a:lnTo>
                    <a:pt x="1297375" y="1105149"/>
                  </a:lnTo>
                  <a:lnTo>
                    <a:pt x="1271741" y="1143079"/>
                  </a:lnTo>
                  <a:lnTo>
                    <a:pt x="1243341" y="1178857"/>
                  </a:lnTo>
                  <a:lnTo>
                    <a:pt x="1212329" y="1212329"/>
                  </a:lnTo>
                  <a:lnTo>
                    <a:pt x="1178857" y="1243341"/>
                  </a:lnTo>
                  <a:lnTo>
                    <a:pt x="1143079" y="1271741"/>
                  </a:lnTo>
                  <a:lnTo>
                    <a:pt x="1105149" y="1297375"/>
                  </a:lnTo>
                  <a:lnTo>
                    <a:pt x="1065220" y="1320088"/>
                  </a:lnTo>
                  <a:lnTo>
                    <a:pt x="1023445" y="1339728"/>
                  </a:lnTo>
                  <a:lnTo>
                    <a:pt x="979979" y="1356142"/>
                  </a:lnTo>
                  <a:lnTo>
                    <a:pt x="934974" y="1369175"/>
                  </a:lnTo>
                  <a:lnTo>
                    <a:pt x="888584" y="1378675"/>
                  </a:lnTo>
                  <a:lnTo>
                    <a:pt x="840963" y="1384487"/>
                  </a:lnTo>
                  <a:lnTo>
                    <a:pt x="792264" y="1386459"/>
                  </a:lnTo>
                  <a:lnTo>
                    <a:pt x="743564" y="1384487"/>
                  </a:lnTo>
                  <a:lnTo>
                    <a:pt x="695943" y="1378675"/>
                  </a:lnTo>
                  <a:lnTo>
                    <a:pt x="649553" y="1369175"/>
                  </a:lnTo>
                  <a:lnTo>
                    <a:pt x="604548" y="1356142"/>
                  </a:lnTo>
                  <a:lnTo>
                    <a:pt x="561082" y="1339728"/>
                  </a:lnTo>
                  <a:lnTo>
                    <a:pt x="519307" y="1320088"/>
                  </a:lnTo>
                  <a:lnTo>
                    <a:pt x="479378" y="1297375"/>
                  </a:lnTo>
                  <a:lnTo>
                    <a:pt x="441448" y="1271741"/>
                  </a:lnTo>
                  <a:lnTo>
                    <a:pt x="405670" y="1243341"/>
                  </a:lnTo>
                  <a:lnTo>
                    <a:pt x="372198" y="1212329"/>
                  </a:lnTo>
                  <a:lnTo>
                    <a:pt x="341186" y="1178857"/>
                  </a:lnTo>
                  <a:lnTo>
                    <a:pt x="312786" y="1143079"/>
                  </a:lnTo>
                  <a:lnTo>
                    <a:pt x="287153" y="1105149"/>
                  </a:lnTo>
                  <a:lnTo>
                    <a:pt x="264439" y="1065220"/>
                  </a:lnTo>
                  <a:lnTo>
                    <a:pt x="244799" y="1023445"/>
                  </a:lnTo>
                  <a:lnTo>
                    <a:pt x="228385" y="979979"/>
                  </a:lnTo>
                  <a:lnTo>
                    <a:pt x="215352" y="934974"/>
                  </a:lnTo>
                  <a:lnTo>
                    <a:pt x="205852" y="888584"/>
                  </a:lnTo>
                  <a:lnTo>
                    <a:pt x="200040" y="840963"/>
                  </a:lnTo>
                  <a:lnTo>
                    <a:pt x="198069" y="792264"/>
                  </a:lnTo>
                  <a:lnTo>
                    <a:pt x="199260" y="754288"/>
                  </a:lnTo>
                  <a:lnTo>
                    <a:pt x="202792" y="716948"/>
                  </a:lnTo>
                  <a:lnTo>
                    <a:pt x="208597" y="680305"/>
                  </a:lnTo>
                  <a:lnTo>
                    <a:pt x="216611" y="644423"/>
                  </a:lnTo>
                  <a:lnTo>
                    <a:pt x="24714" y="595223"/>
                  </a:lnTo>
                  <a:lnTo>
                    <a:pt x="14037" y="643015"/>
                  </a:lnTo>
                  <a:lnTo>
                    <a:pt x="6299" y="691843"/>
                  </a:lnTo>
                  <a:lnTo>
                    <a:pt x="1589" y="741622"/>
                  </a:lnTo>
                  <a:lnTo>
                    <a:pt x="0" y="792264"/>
                  </a:lnTo>
                  <a:lnTo>
                    <a:pt x="1447" y="840494"/>
                  </a:lnTo>
                  <a:lnTo>
                    <a:pt x="5733" y="887965"/>
                  </a:lnTo>
                  <a:lnTo>
                    <a:pt x="12774" y="934593"/>
                  </a:lnTo>
                  <a:lnTo>
                    <a:pt x="22488" y="980295"/>
                  </a:lnTo>
                  <a:lnTo>
                    <a:pt x="34791" y="1024987"/>
                  </a:lnTo>
                  <a:lnTo>
                    <a:pt x="49601" y="1068586"/>
                  </a:lnTo>
                  <a:lnTo>
                    <a:pt x="66833" y="1111010"/>
                  </a:lnTo>
                  <a:lnTo>
                    <a:pt x="86406" y="1152175"/>
                  </a:lnTo>
                  <a:lnTo>
                    <a:pt x="108235" y="1191998"/>
                  </a:lnTo>
                  <a:lnTo>
                    <a:pt x="132238" y="1230396"/>
                  </a:lnTo>
                  <a:lnTo>
                    <a:pt x="158331" y="1267285"/>
                  </a:lnTo>
                  <a:lnTo>
                    <a:pt x="186431" y="1302583"/>
                  </a:lnTo>
                  <a:lnTo>
                    <a:pt x="216456" y="1336206"/>
                  </a:lnTo>
                  <a:lnTo>
                    <a:pt x="248321" y="1368072"/>
                  </a:lnTo>
                  <a:lnTo>
                    <a:pt x="281944" y="1398096"/>
                  </a:lnTo>
                  <a:lnTo>
                    <a:pt x="317242" y="1426196"/>
                  </a:lnTo>
                  <a:lnTo>
                    <a:pt x="354132" y="1452289"/>
                  </a:lnTo>
                  <a:lnTo>
                    <a:pt x="392529" y="1476292"/>
                  </a:lnTo>
                  <a:lnTo>
                    <a:pt x="432352" y="1498121"/>
                  </a:lnTo>
                  <a:lnTo>
                    <a:pt x="473517" y="1517694"/>
                  </a:lnTo>
                  <a:lnTo>
                    <a:pt x="515941" y="1534926"/>
                  </a:lnTo>
                  <a:lnTo>
                    <a:pt x="559540" y="1549736"/>
                  </a:lnTo>
                  <a:lnTo>
                    <a:pt x="604232" y="1562039"/>
                  </a:lnTo>
                  <a:lnTo>
                    <a:pt x="649934" y="1571753"/>
                  </a:lnTo>
                  <a:lnTo>
                    <a:pt x="696562" y="1578795"/>
                  </a:lnTo>
                  <a:lnTo>
                    <a:pt x="744033" y="1583081"/>
                  </a:lnTo>
                  <a:lnTo>
                    <a:pt x="792264" y="1584528"/>
                  </a:lnTo>
                  <a:lnTo>
                    <a:pt x="840494" y="1583081"/>
                  </a:lnTo>
                  <a:lnTo>
                    <a:pt x="887965" y="1578795"/>
                  </a:lnTo>
                  <a:lnTo>
                    <a:pt x="934593" y="1571753"/>
                  </a:lnTo>
                  <a:lnTo>
                    <a:pt x="980295" y="1562039"/>
                  </a:lnTo>
                  <a:lnTo>
                    <a:pt x="1024987" y="1549736"/>
                  </a:lnTo>
                  <a:lnTo>
                    <a:pt x="1068586" y="1534926"/>
                  </a:lnTo>
                  <a:lnTo>
                    <a:pt x="1111010" y="1517694"/>
                  </a:lnTo>
                  <a:lnTo>
                    <a:pt x="1152175" y="1498121"/>
                  </a:lnTo>
                  <a:lnTo>
                    <a:pt x="1191998" y="1476292"/>
                  </a:lnTo>
                  <a:lnTo>
                    <a:pt x="1230396" y="1452289"/>
                  </a:lnTo>
                  <a:lnTo>
                    <a:pt x="1267285" y="1426196"/>
                  </a:lnTo>
                  <a:lnTo>
                    <a:pt x="1302583" y="1398096"/>
                  </a:lnTo>
                  <a:lnTo>
                    <a:pt x="1336206" y="1368072"/>
                  </a:lnTo>
                  <a:lnTo>
                    <a:pt x="1368072" y="1336206"/>
                  </a:lnTo>
                  <a:lnTo>
                    <a:pt x="1398096" y="1302583"/>
                  </a:lnTo>
                  <a:lnTo>
                    <a:pt x="1426196" y="1267285"/>
                  </a:lnTo>
                  <a:lnTo>
                    <a:pt x="1452289" y="1230396"/>
                  </a:lnTo>
                  <a:lnTo>
                    <a:pt x="1476292" y="1191998"/>
                  </a:lnTo>
                  <a:lnTo>
                    <a:pt x="1498121" y="1152175"/>
                  </a:lnTo>
                  <a:lnTo>
                    <a:pt x="1517694" y="1111010"/>
                  </a:lnTo>
                  <a:lnTo>
                    <a:pt x="1534926" y="1068586"/>
                  </a:lnTo>
                  <a:lnTo>
                    <a:pt x="1549736" y="1024987"/>
                  </a:lnTo>
                  <a:lnTo>
                    <a:pt x="1562039" y="980295"/>
                  </a:lnTo>
                  <a:lnTo>
                    <a:pt x="1571753" y="934593"/>
                  </a:lnTo>
                  <a:lnTo>
                    <a:pt x="1578795" y="887965"/>
                  </a:lnTo>
                  <a:lnTo>
                    <a:pt x="1583081" y="840494"/>
                  </a:lnTo>
                  <a:lnTo>
                    <a:pt x="1584528" y="792264"/>
                  </a:lnTo>
                  <a:lnTo>
                    <a:pt x="1583081" y="744033"/>
                  </a:lnTo>
                  <a:lnTo>
                    <a:pt x="1578796" y="696563"/>
                  </a:lnTo>
                  <a:lnTo>
                    <a:pt x="1571756" y="649937"/>
                  </a:lnTo>
                  <a:lnTo>
                    <a:pt x="1562043" y="604237"/>
                  </a:lnTo>
                  <a:lnTo>
                    <a:pt x="1549742" y="559548"/>
                  </a:lnTo>
                  <a:lnTo>
                    <a:pt x="1534935" y="515951"/>
                  </a:lnTo>
                  <a:lnTo>
                    <a:pt x="1517705" y="473530"/>
                  </a:lnTo>
                  <a:lnTo>
                    <a:pt x="1498135" y="432369"/>
                  </a:lnTo>
                  <a:lnTo>
                    <a:pt x="1476309" y="392549"/>
                  </a:lnTo>
                  <a:lnTo>
                    <a:pt x="1452309" y="354155"/>
                  </a:lnTo>
                  <a:lnTo>
                    <a:pt x="1426219" y="317268"/>
                  </a:lnTo>
                  <a:lnTo>
                    <a:pt x="1398121" y="281974"/>
                  </a:lnTo>
                  <a:lnTo>
                    <a:pt x="1368099" y="248353"/>
                  </a:lnTo>
                  <a:lnTo>
                    <a:pt x="1336236" y="216490"/>
                  </a:lnTo>
                  <a:lnTo>
                    <a:pt x="1302614" y="186468"/>
                  </a:lnTo>
                  <a:lnTo>
                    <a:pt x="1267318" y="158369"/>
                  </a:lnTo>
                  <a:lnTo>
                    <a:pt x="1230429" y="132277"/>
                  </a:lnTo>
                  <a:lnTo>
                    <a:pt x="1192032" y="108275"/>
                  </a:lnTo>
                  <a:lnTo>
                    <a:pt x="1152209" y="86445"/>
                  </a:lnTo>
                  <a:lnTo>
                    <a:pt x="1111043" y="66871"/>
                  </a:lnTo>
                  <a:lnTo>
                    <a:pt x="1068617" y="49637"/>
                  </a:lnTo>
                  <a:lnTo>
                    <a:pt x="1025015" y="34824"/>
                  </a:lnTo>
                  <a:lnTo>
                    <a:pt x="980319" y="22517"/>
                  </a:lnTo>
                  <a:lnTo>
                    <a:pt x="934613" y="12797"/>
                  </a:lnTo>
                  <a:lnTo>
                    <a:pt x="887980" y="5749"/>
                  </a:lnTo>
                  <a:lnTo>
                    <a:pt x="840502" y="1456"/>
                  </a:lnTo>
                  <a:lnTo>
                    <a:pt x="79226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2232995" y="4897868"/>
              <a:ext cx="224154" cy="180340"/>
            </a:xfrm>
            <a:custGeom>
              <a:avLst/>
              <a:gdLst/>
              <a:ahLst/>
              <a:cxnLst/>
              <a:rect l="l" t="t" r="r" b="b"/>
              <a:pathLst>
                <a:path w="224155" h="180339">
                  <a:moveTo>
                    <a:pt x="0" y="66903"/>
                  </a:moveTo>
                  <a:lnTo>
                    <a:pt x="78689" y="180060"/>
                  </a:lnTo>
                  <a:lnTo>
                    <a:pt x="223710" y="0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077021" y="5127912"/>
              <a:ext cx="570230" cy="274955"/>
            </a:xfrm>
            <a:custGeom>
              <a:avLst/>
              <a:gdLst/>
              <a:ahLst/>
              <a:cxnLst/>
              <a:rect l="l" t="t" r="r" b="b"/>
              <a:pathLst>
                <a:path w="570230" h="274954">
                  <a:moveTo>
                    <a:pt x="389013" y="68038"/>
                  </a:moveTo>
                  <a:lnTo>
                    <a:pt x="505612" y="6151"/>
                  </a:lnTo>
                  <a:lnTo>
                    <a:pt x="522937" y="0"/>
                  </a:lnTo>
                  <a:lnTo>
                    <a:pt x="539903" y="304"/>
                  </a:lnTo>
                  <a:lnTo>
                    <a:pt x="554691" y="6917"/>
                  </a:lnTo>
                  <a:lnTo>
                    <a:pt x="565480" y="19689"/>
                  </a:lnTo>
                  <a:lnTo>
                    <a:pt x="569915" y="36376"/>
                  </a:lnTo>
                  <a:lnTo>
                    <a:pt x="567396" y="53473"/>
                  </a:lnTo>
                  <a:lnTo>
                    <a:pt x="302361" y="215549"/>
                  </a:lnTo>
                  <a:lnTo>
                    <a:pt x="63944" y="225214"/>
                  </a:lnTo>
                  <a:lnTo>
                    <a:pt x="46607" y="230738"/>
                  </a:lnTo>
                  <a:lnTo>
                    <a:pt x="34167" y="237736"/>
                  </a:lnTo>
                  <a:lnTo>
                    <a:pt x="20630" y="250849"/>
                  </a:lnTo>
                  <a:lnTo>
                    <a:pt x="0" y="274718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1996823" y="5160614"/>
              <a:ext cx="430530" cy="119380"/>
            </a:xfrm>
            <a:custGeom>
              <a:avLst/>
              <a:gdLst/>
              <a:ahLst/>
              <a:cxnLst/>
              <a:rect l="l" t="t" r="r" b="b"/>
              <a:pathLst>
                <a:path w="430530" h="119379">
                  <a:moveTo>
                    <a:pt x="0" y="118829"/>
                  </a:moveTo>
                  <a:lnTo>
                    <a:pt x="102362" y="20988"/>
                  </a:lnTo>
                  <a:lnTo>
                    <a:pt x="140540" y="3753"/>
                  </a:lnTo>
                  <a:lnTo>
                    <a:pt x="175771" y="0"/>
                  </a:lnTo>
                  <a:lnTo>
                    <a:pt x="201624" y="2816"/>
                  </a:lnTo>
                  <a:lnTo>
                    <a:pt x="211670" y="5291"/>
                  </a:lnTo>
                  <a:lnTo>
                    <a:pt x="236611" y="10104"/>
                  </a:lnTo>
                  <a:lnTo>
                    <a:pt x="263471" y="13041"/>
                  </a:lnTo>
                  <a:lnTo>
                    <a:pt x="284944" y="14506"/>
                  </a:lnTo>
                  <a:lnTo>
                    <a:pt x="293725" y="14905"/>
                  </a:lnTo>
                  <a:lnTo>
                    <a:pt x="382282" y="14905"/>
                  </a:lnTo>
                  <a:lnTo>
                    <a:pt x="400896" y="18334"/>
                  </a:lnTo>
                  <a:lnTo>
                    <a:pt x="416140" y="27673"/>
                  </a:lnTo>
                  <a:lnTo>
                    <a:pt x="426441" y="41495"/>
                  </a:lnTo>
                  <a:lnTo>
                    <a:pt x="430225" y="58377"/>
                  </a:lnTo>
                  <a:lnTo>
                    <a:pt x="426441" y="75267"/>
                  </a:lnTo>
                  <a:lnTo>
                    <a:pt x="416140" y="89098"/>
                  </a:lnTo>
                  <a:lnTo>
                    <a:pt x="400896" y="98442"/>
                  </a:lnTo>
                  <a:lnTo>
                    <a:pt x="382282" y="101874"/>
                  </a:lnTo>
                  <a:lnTo>
                    <a:pt x="259791" y="101874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2127689" y="4810153"/>
              <a:ext cx="67945" cy="297815"/>
            </a:xfrm>
            <a:custGeom>
              <a:avLst/>
              <a:gdLst/>
              <a:ahLst/>
              <a:cxnLst/>
              <a:rect l="l" t="t" r="r" b="b"/>
              <a:pathLst>
                <a:path w="67944" h="297814">
                  <a:moveTo>
                    <a:pt x="40411" y="297814"/>
                  </a:moveTo>
                  <a:lnTo>
                    <a:pt x="23354" y="268246"/>
                  </a:lnTo>
                  <a:lnTo>
                    <a:pt x="10656" y="236008"/>
                  </a:lnTo>
                  <a:lnTo>
                    <a:pt x="2733" y="201540"/>
                  </a:lnTo>
                  <a:lnTo>
                    <a:pt x="0" y="165277"/>
                  </a:lnTo>
                  <a:lnTo>
                    <a:pt x="4689" y="117984"/>
                  </a:lnTo>
                  <a:lnTo>
                    <a:pt x="18121" y="74014"/>
                  </a:lnTo>
                  <a:lnTo>
                    <a:pt x="39342" y="34356"/>
                  </a:lnTo>
                  <a:lnTo>
                    <a:pt x="67398" y="0"/>
                  </a:lnTo>
                </a:path>
              </a:pathLst>
            </a:custGeom>
            <a:ln w="1904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2257278" y="4745285"/>
              <a:ext cx="313690" cy="349885"/>
            </a:xfrm>
            <a:custGeom>
              <a:avLst/>
              <a:gdLst/>
              <a:ahLst/>
              <a:cxnLst/>
              <a:rect l="l" t="t" r="r" b="b"/>
              <a:pathLst>
                <a:path w="313689" h="349885">
                  <a:moveTo>
                    <a:pt x="0" y="20713"/>
                  </a:moveTo>
                  <a:lnTo>
                    <a:pt x="21584" y="11862"/>
                  </a:lnTo>
                  <a:lnTo>
                    <a:pt x="44203" y="5365"/>
                  </a:lnTo>
                  <a:lnTo>
                    <a:pt x="67720" y="1364"/>
                  </a:lnTo>
                  <a:lnTo>
                    <a:pt x="91998" y="0"/>
                  </a:lnTo>
                  <a:lnTo>
                    <a:pt x="136656" y="4676"/>
                  </a:lnTo>
                  <a:lnTo>
                    <a:pt x="178252" y="18087"/>
                  </a:lnTo>
                  <a:lnTo>
                    <a:pt x="215894" y="39307"/>
                  </a:lnTo>
                  <a:lnTo>
                    <a:pt x="248691" y="67411"/>
                  </a:lnTo>
                  <a:lnTo>
                    <a:pt x="275752" y="101473"/>
                  </a:lnTo>
                  <a:lnTo>
                    <a:pt x="296185" y="140567"/>
                  </a:lnTo>
                  <a:lnTo>
                    <a:pt x="309098" y="183768"/>
                  </a:lnTo>
                  <a:lnTo>
                    <a:pt x="313601" y="230149"/>
                  </a:lnTo>
                  <a:lnTo>
                    <a:pt x="311451" y="262346"/>
                  </a:lnTo>
                  <a:lnTo>
                    <a:pt x="305196" y="293171"/>
                  </a:lnTo>
                  <a:lnTo>
                    <a:pt x="295127" y="322326"/>
                  </a:lnTo>
                  <a:lnTo>
                    <a:pt x="281533" y="349516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099993" y="5420112"/>
            <a:ext cx="4616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E4B8A"/>
                </a:solidFill>
                <a:latin typeface="Nunito Sans"/>
                <a:cs typeface="Nunito Sans"/>
              </a:rPr>
              <a:t>79%</a:t>
            </a:r>
            <a:endParaRPr sz="1600" dirty="0">
              <a:latin typeface="Nunito Sans"/>
              <a:cs typeface="Nunito San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236623" y="4395129"/>
            <a:ext cx="1584960" cy="1584960"/>
            <a:chOff x="4236623" y="4395129"/>
            <a:chExt cx="1584960" cy="1584960"/>
          </a:xfrm>
        </p:grpSpPr>
        <p:sp>
          <p:nvSpPr>
            <p:cNvPr id="15" name="object 15"/>
            <p:cNvSpPr/>
            <p:nvPr/>
          </p:nvSpPr>
          <p:spPr>
            <a:xfrm>
              <a:off x="4434692" y="4593196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94" y="0"/>
                  </a:moveTo>
                  <a:lnTo>
                    <a:pt x="545495" y="1971"/>
                  </a:lnTo>
                  <a:lnTo>
                    <a:pt x="497874" y="7783"/>
                  </a:lnTo>
                  <a:lnTo>
                    <a:pt x="451484" y="17283"/>
                  </a:lnTo>
                  <a:lnTo>
                    <a:pt x="406479" y="30316"/>
                  </a:lnTo>
                  <a:lnTo>
                    <a:pt x="363013" y="46730"/>
                  </a:lnTo>
                  <a:lnTo>
                    <a:pt x="321238" y="66370"/>
                  </a:lnTo>
                  <a:lnTo>
                    <a:pt x="281309" y="89083"/>
                  </a:lnTo>
                  <a:lnTo>
                    <a:pt x="243379" y="114717"/>
                  </a:lnTo>
                  <a:lnTo>
                    <a:pt x="207601" y="143117"/>
                  </a:lnTo>
                  <a:lnTo>
                    <a:pt x="174129" y="174129"/>
                  </a:lnTo>
                  <a:lnTo>
                    <a:pt x="143117" y="207601"/>
                  </a:lnTo>
                  <a:lnTo>
                    <a:pt x="114717" y="243379"/>
                  </a:lnTo>
                  <a:lnTo>
                    <a:pt x="89083" y="281309"/>
                  </a:lnTo>
                  <a:lnTo>
                    <a:pt x="66370" y="321238"/>
                  </a:lnTo>
                  <a:lnTo>
                    <a:pt x="46730" y="363013"/>
                  </a:lnTo>
                  <a:lnTo>
                    <a:pt x="30316" y="406479"/>
                  </a:lnTo>
                  <a:lnTo>
                    <a:pt x="17283" y="451484"/>
                  </a:lnTo>
                  <a:lnTo>
                    <a:pt x="7783" y="497874"/>
                  </a:lnTo>
                  <a:lnTo>
                    <a:pt x="1971" y="545495"/>
                  </a:lnTo>
                  <a:lnTo>
                    <a:pt x="0" y="594194"/>
                  </a:lnTo>
                  <a:lnTo>
                    <a:pt x="1971" y="642894"/>
                  </a:lnTo>
                  <a:lnTo>
                    <a:pt x="7783" y="690515"/>
                  </a:lnTo>
                  <a:lnTo>
                    <a:pt x="17283" y="736905"/>
                  </a:lnTo>
                  <a:lnTo>
                    <a:pt x="30316" y="781910"/>
                  </a:lnTo>
                  <a:lnTo>
                    <a:pt x="46730" y="825376"/>
                  </a:lnTo>
                  <a:lnTo>
                    <a:pt x="66370" y="867151"/>
                  </a:lnTo>
                  <a:lnTo>
                    <a:pt x="89083" y="907080"/>
                  </a:lnTo>
                  <a:lnTo>
                    <a:pt x="114717" y="945010"/>
                  </a:lnTo>
                  <a:lnTo>
                    <a:pt x="143117" y="980788"/>
                  </a:lnTo>
                  <a:lnTo>
                    <a:pt x="174129" y="1014260"/>
                  </a:lnTo>
                  <a:lnTo>
                    <a:pt x="207601" y="1045272"/>
                  </a:lnTo>
                  <a:lnTo>
                    <a:pt x="243379" y="1073672"/>
                  </a:lnTo>
                  <a:lnTo>
                    <a:pt x="281309" y="1099305"/>
                  </a:lnTo>
                  <a:lnTo>
                    <a:pt x="321238" y="1122019"/>
                  </a:lnTo>
                  <a:lnTo>
                    <a:pt x="363013" y="1141659"/>
                  </a:lnTo>
                  <a:lnTo>
                    <a:pt x="406479" y="1158073"/>
                  </a:lnTo>
                  <a:lnTo>
                    <a:pt x="451484" y="1171106"/>
                  </a:lnTo>
                  <a:lnTo>
                    <a:pt x="497874" y="1180606"/>
                  </a:lnTo>
                  <a:lnTo>
                    <a:pt x="545495" y="1186418"/>
                  </a:lnTo>
                  <a:lnTo>
                    <a:pt x="594194" y="1188389"/>
                  </a:lnTo>
                  <a:lnTo>
                    <a:pt x="642894" y="1186418"/>
                  </a:lnTo>
                  <a:lnTo>
                    <a:pt x="690515" y="1180606"/>
                  </a:lnTo>
                  <a:lnTo>
                    <a:pt x="736905" y="1171106"/>
                  </a:lnTo>
                  <a:lnTo>
                    <a:pt x="781910" y="1158073"/>
                  </a:lnTo>
                  <a:lnTo>
                    <a:pt x="825376" y="1141659"/>
                  </a:lnTo>
                  <a:lnTo>
                    <a:pt x="867151" y="1122019"/>
                  </a:lnTo>
                  <a:lnTo>
                    <a:pt x="907080" y="1099305"/>
                  </a:lnTo>
                  <a:lnTo>
                    <a:pt x="945010" y="1073672"/>
                  </a:lnTo>
                  <a:lnTo>
                    <a:pt x="980788" y="1045272"/>
                  </a:lnTo>
                  <a:lnTo>
                    <a:pt x="1014260" y="1014260"/>
                  </a:lnTo>
                  <a:lnTo>
                    <a:pt x="1045272" y="980788"/>
                  </a:lnTo>
                  <a:lnTo>
                    <a:pt x="1073672" y="945010"/>
                  </a:lnTo>
                  <a:lnTo>
                    <a:pt x="1099305" y="907080"/>
                  </a:lnTo>
                  <a:lnTo>
                    <a:pt x="1122019" y="867151"/>
                  </a:lnTo>
                  <a:lnTo>
                    <a:pt x="1141659" y="825376"/>
                  </a:lnTo>
                  <a:lnTo>
                    <a:pt x="1158073" y="781910"/>
                  </a:lnTo>
                  <a:lnTo>
                    <a:pt x="1171106" y="736905"/>
                  </a:lnTo>
                  <a:lnTo>
                    <a:pt x="1180606" y="690515"/>
                  </a:lnTo>
                  <a:lnTo>
                    <a:pt x="1186418" y="642894"/>
                  </a:lnTo>
                  <a:lnTo>
                    <a:pt x="1188389" y="594194"/>
                  </a:lnTo>
                  <a:lnTo>
                    <a:pt x="1186418" y="545495"/>
                  </a:lnTo>
                  <a:lnTo>
                    <a:pt x="1180606" y="497874"/>
                  </a:lnTo>
                  <a:lnTo>
                    <a:pt x="1171106" y="451484"/>
                  </a:lnTo>
                  <a:lnTo>
                    <a:pt x="1158073" y="406479"/>
                  </a:lnTo>
                  <a:lnTo>
                    <a:pt x="1141659" y="363013"/>
                  </a:lnTo>
                  <a:lnTo>
                    <a:pt x="1122019" y="321238"/>
                  </a:lnTo>
                  <a:lnTo>
                    <a:pt x="1099305" y="281309"/>
                  </a:lnTo>
                  <a:lnTo>
                    <a:pt x="1073672" y="243379"/>
                  </a:lnTo>
                  <a:lnTo>
                    <a:pt x="1045272" y="207601"/>
                  </a:lnTo>
                  <a:lnTo>
                    <a:pt x="1014260" y="174129"/>
                  </a:lnTo>
                  <a:lnTo>
                    <a:pt x="980788" y="143117"/>
                  </a:lnTo>
                  <a:lnTo>
                    <a:pt x="945010" y="114717"/>
                  </a:lnTo>
                  <a:lnTo>
                    <a:pt x="907080" y="89083"/>
                  </a:lnTo>
                  <a:lnTo>
                    <a:pt x="867151" y="66370"/>
                  </a:lnTo>
                  <a:lnTo>
                    <a:pt x="825376" y="46730"/>
                  </a:lnTo>
                  <a:lnTo>
                    <a:pt x="781910" y="30316"/>
                  </a:lnTo>
                  <a:lnTo>
                    <a:pt x="736905" y="17283"/>
                  </a:lnTo>
                  <a:lnTo>
                    <a:pt x="690515" y="7783"/>
                  </a:lnTo>
                  <a:lnTo>
                    <a:pt x="642894" y="1971"/>
                  </a:lnTo>
                  <a:lnTo>
                    <a:pt x="594194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4236623" y="439512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792264" y="0"/>
                  </a:moveTo>
                  <a:lnTo>
                    <a:pt x="792264" y="198069"/>
                  </a:lnTo>
                  <a:lnTo>
                    <a:pt x="840975" y="200051"/>
                  </a:lnTo>
                  <a:lnTo>
                    <a:pt x="888606" y="205871"/>
                  </a:lnTo>
                  <a:lnTo>
                    <a:pt x="935003" y="215377"/>
                  </a:lnTo>
                  <a:lnTo>
                    <a:pt x="980013" y="228414"/>
                  </a:lnTo>
                  <a:lnTo>
                    <a:pt x="1023483" y="244831"/>
                  </a:lnTo>
                  <a:lnTo>
                    <a:pt x="1065259" y="264473"/>
                  </a:lnTo>
                  <a:lnTo>
                    <a:pt x="1105188" y="287186"/>
                  </a:lnTo>
                  <a:lnTo>
                    <a:pt x="1143117" y="312819"/>
                  </a:lnTo>
                  <a:lnTo>
                    <a:pt x="1178893" y="341217"/>
                  </a:lnTo>
                  <a:lnTo>
                    <a:pt x="1212362" y="372227"/>
                  </a:lnTo>
                  <a:lnTo>
                    <a:pt x="1243371" y="405696"/>
                  </a:lnTo>
                  <a:lnTo>
                    <a:pt x="1271767" y="441470"/>
                  </a:lnTo>
                  <a:lnTo>
                    <a:pt x="1297396" y="479397"/>
                  </a:lnTo>
                  <a:lnTo>
                    <a:pt x="1320105" y="519322"/>
                  </a:lnTo>
                  <a:lnTo>
                    <a:pt x="1339741" y="561093"/>
                  </a:lnTo>
                  <a:lnTo>
                    <a:pt x="1356151" y="604556"/>
                  </a:lnTo>
                  <a:lnTo>
                    <a:pt x="1369180" y="649558"/>
                  </a:lnTo>
                  <a:lnTo>
                    <a:pt x="1378677" y="695945"/>
                  </a:lnTo>
                  <a:lnTo>
                    <a:pt x="1384488" y="743565"/>
                  </a:lnTo>
                  <a:lnTo>
                    <a:pt x="1386458" y="792264"/>
                  </a:lnTo>
                  <a:lnTo>
                    <a:pt x="1384487" y="840963"/>
                  </a:lnTo>
                  <a:lnTo>
                    <a:pt x="1378675" y="888584"/>
                  </a:lnTo>
                  <a:lnTo>
                    <a:pt x="1369175" y="934974"/>
                  </a:lnTo>
                  <a:lnTo>
                    <a:pt x="1356142" y="979979"/>
                  </a:lnTo>
                  <a:lnTo>
                    <a:pt x="1339728" y="1023445"/>
                  </a:lnTo>
                  <a:lnTo>
                    <a:pt x="1320088" y="1065220"/>
                  </a:lnTo>
                  <a:lnTo>
                    <a:pt x="1297375" y="1105149"/>
                  </a:lnTo>
                  <a:lnTo>
                    <a:pt x="1271741" y="1143079"/>
                  </a:lnTo>
                  <a:lnTo>
                    <a:pt x="1243341" y="1178857"/>
                  </a:lnTo>
                  <a:lnTo>
                    <a:pt x="1212329" y="1212329"/>
                  </a:lnTo>
                  <a:lnTo>
                    <a:pt x="1178857" y="1243341"/>
                  </a:lnTo>
                  <a:lnTo>
                    <a:pt x="1143079" y="1271741"/>
                  </a:lnTo>
                  <a:lnTo>
                    <a:pt x="1105149" y="1297375"/>
                  </a:lnTo>
                  <a:lnTo>
                    <a:pt x="1065220" y="1320088"/>
                  </a:lnTo>
                  <a:lnTo>
                    <a:pt x="1023445" y="1339728"/>
                  </a:lnTo>
                  <a:lnTo>
                    <a:pt x="979979" y="1356142"/>
                  </a:lnTo>
                  <a:lnTo>
                    <a:pt x="934974" y="1369175"/>
                  </a:lnTo>
                  <a:lnTo>
                    <a:pt x="888584" y="1378675"/>
                  </a:lnTo>
                  <a:lnTo>
                    <a:pt x="840963" y="1384487"/>
                  </a:lnTo>
                  <a:lnTo>
                    <a:pt x="792264" y="1386459"/>
                  </a:lnTo>
                  <a:lnTo>
                    <a:pt x="743564" y="1384487"/>
                  </a:lnTo>
                  <a:lnTo>
                    <a:pt x="695943" y="1378675"/>
                  </a:lnTo>
                  <a:lnTo>
                    <a:pt x="649553" y="1369175"/>
                  </a:lnTo>
                  <a:lnTo>
                    <a:pt x="604548" y="1356142"/>
                  </a:lnTo>
                  <a:lnTo>
                    <a:pt x="561082" y="1339728"/>
                  </a:lnTo>
                  <a:lnTo>
                    <a:pt x="519307" y="1320088"/>
                  </a:lnTo>
                  <a:lnTo>
                    <a:pt x="479378" y="1297375"/>
                  </a:lnTo>
                  <a:lnTo>
                    <a:pt x="441448" y="1271741"/>
                  </a:lnTo>
                  <a:lnTo>
                    <a:pt x="405670" y="1243341"/>
                  </a:lnTo>
                  <a:lnTo>
                    <a:pt x="372198" y="1212329"/>
                  </a:lnTo>
                  <a:lnTo>
                    <a:pt x="341186" y="1178857"/>
                  </a:lnTo>
                  <a:lnTo>
                    <a:pt x="312786" y="1143079"/>
                  </a:lnTo>
                  <a:lnTo>
                    <a:pt x="287153" y="1105149"/>
                  </a:lnTo>
                  <a:lnTo>
                    <a:pt x="264439" y="1065220"/>
                  </a:lnTo>
                  <a:lnTo>
                    <a:pt x="244799" y="1023445"/>
                  </a:lnTo>
                  <a:lnTo>
                    <a:pt x="228385" y="979979"/>
                  </a:lnTo>
                  <a:lnTo>
                    <a:pt x="215352" y="934974"/>
                  </a:lnTo>
                  <a:lnTo>
                    <a:pt x="205852" y="888584"/>
                  </a:lnTo>
                  <a:lnTo>
                    <a:pt x="200040" y="840963"/>
                  </a:lnTo>
                  <a:lnTo>
                    <a:pt x="198069" y="792264"/>
                  </a:lnTo>
                  <a:lnTo>
                    <a:pt x="198734" y="763898"/>
                  </a:lnTo>
                  <a:lnTo>
                    <a:pt x="200713" y="735863"/>
                  </a:lnTo>
                  <a:lnTo>
                    <a:pt x="203984" y="708200"/>
                  </a:lnTo>
                  <a:lnTo>
                    <a:pt x="208521" y="680948"/>
                  </a:lnTo>
                  <a:lnTo>
                    <a:pt x="13944" y="643788"/>
                  </a:lnTo>
                  <a:lnTo>
                    <a:pt x="7892" y="680148"/>
                  </a:lnTo>
                  <a:lnTo>
                    <a:pt x="3529" y="717049"/>
                  </a:lnTo>
                  <a:lnTo>
                    <a:pt x="887" y="754439"/>
                  </a:lnTo>
                  <a:lnTo>
                    <a:pt x="0" y="792264"/>
                  </a:lnTo>
                  <a:lnTo>
                    <a:pt x="1447" y="840494"/>
                  </a:lnTo>
                  <a:lnTo>
                    <a:pt x="5733" y="887965"/>
                  </a:lnTo>
                  <a:lnTo>
                    <a:pt x="12774" y="934593"/>
                  </a:lnTo>
                  <a:lnTo>
                    <a:pt x="22488" y="980295"/>
                  </a:lnTo>
                  <a:lnTo>
                    <a:pt x="34791" y="1024987"/>
                  </a:lnTo>
                  <a:lnTo>
                    <a:pt x="49601" y="1068586"/>
                  </a:lnTo>
                  <a:lnTo>
                    <a:pt x="66833" y="1111010"/>
                  </a:lnTo>
                  <a:lnTo>
                    <a:pt x="86406" y="1152175"/>
                  </a:lnTo>
                  <a:lnTo>
                    <a:pt x="108235" y="1191998"/>
                  </a:lnTo>
                  <a:lnTo>
                    <a:pt x="132238" y="1230396"/>
                  </a:lnTo>
                  <a:lnTo>
                    <a:pt x="158331" y="1267285"/>
                  </a:lnTo>
                  <a:lnTo>
                    <a:pt x="186431" y="1302583"/>
                  </a:lnTo>
                  <a:lnTo>
                    <a:pt x="216456" y="1336206"/>
                  </a:lnTo>
                  <a:lnTo>
                    <a:pt x="248321" y="1368072"/>
                  </a:lnTo>
                  <a:lnTo>
                    <a:pt x="281944" y="1398096"/>
                  </a:lnTo>
                  <a:lnTo>
                    <a:pt x="317242" y="1426196"/>
                  </a:lnTo>
                  <a:lnTo>
                    <a:pt x="354132" y="1452289"/>
                  </a:lnTo>
                  <a:lnTo>
                    <a:pt x="392529" y="1476292"/>
                  </a:lnTo>
                  <a:lnTo>
                    <a:pt x="432352" y="1498121"/>
                  </a:lnTo>
                  <a:lnTo>
                    <a:pt x="473517" y="1517694"/>
                  </a:lnTo>
                  <a:lnTo>
                    <a:pt x="515941" y="1534926"/>
                  </a:lnTo>
                  <a:lnTo>
                    <a:pt x="559540" y="1549736"/>
                  </a:lnTo>
                  <a:lnTo>
                    <a:pt x="604232" y="1562039"/>
                  </a:lnTo>
                  <a:lnTo>
                    <a:pt x="649934" y="1571753"/>
                  </a:lnTo>
                  <a:lnTo>
                    <a:pt x="696562" y="1578795"/>
                  </a:lnTo>
                  <a:lnTo>
                    <a:pt x="744033" y="1583081"/>
                  </a:lnTo>
                  <a:lnTo>
                    <a:pt x="792264" y="1584528"/>
                  </a:lnTo>
                  <a:lnTo>
                    <a:pt x="840496" y="1583081"/>
                  </a:lnTo>
                  <a:lnTo>
                    <a:pt x="887968" y="1578795"/>
                  </a:lnTo>
                  <a:lnTo>
                    <a:pt x="934597" y="1571753"/>
                  </a:lnTo>
                  <a:lnTo>
                    <a:pt x="980299" y="1562039"/>
                  </a:lnTo>
                  <a:lnTo>
                    <a:pt x="1024992" y="1549736"/>
                  </a:lnTo>
                  <a:lnTo>
                    <a:pt x="1068591" y="1534926"/>
                  </a:lnTo>
                  <a:lnTo>
                    <a:pt x="1111016" y="1517694"/>
                  </a:lnTo>
                  <a:lnTo>
                    <a:pt x="1152181" y="1498121"/>
                  </a:lnTo>
                  <a:lnTo>
                    <a:pt x="1192004" y="1476292"/>
                  </a:lnTo>
                  <a:lnTo>
                    <a:pt x="1230401" y="1452289"/>
                  </a:lnTo>
                  <a:lnTo>
                    <a:pt x="1267290" y="1426196"/>
                  </a:lnTo>
                  <a:lnTo>
                    <a:pt x="1302588" y="1398096"/>
                  </a:lnTo>
                  <a:lnTo>
                    <a:pt x="1336211" y="1368072"/>
                  </a:lnTo>
                  <a:lnTo>
                    <a:pt x="1368076" y="1336206"/>
                  </a:lnTo>
                  <a:lnTo>
                    <a:pt x="1398100" y="1302583"/>
                  </a:lnTo>
                  <a:lnTo>
                    <a:pt x="1426200" y="1267285"/>
                  </a:lnTo>
                  <a:lnTo>
                    <a:pt x="1452293" y="1230396"/>
                  </a:lnTo>
                  <a:lnTo>
                    <a:pt x="1476295" y="1191998"/>
                  </a:lnTo>
                  <a:lnTo>
                    <a:pt x="1498124" y="1152175"/>
                  </a:lnTo>
                  <a:lnTo>
                    <a:pt x="1517696" y="1111010"/>
                  </a:lnTo>
                  <a:lnTo>
                    <a:pt x="1534928" y="1068586"/>
                  </a:lnTo>
                  <a:lnTo>
                    <a:pt x="1549737" y="1024987"/>
                  </a:lnTo>
                  <a:lnTo>
                    <a:pt x="1562040" y="980295"/>
                  </a:lnTo>
                  <a:lnTo>
                    <a:pt x="1571754" y="934593"/>
                  </a:lnTo>
                  <a:lnTo>
                    <a:pt x="1578795" y="887965"/>
                  </a:lnTo>
                  <a:lnTo>
                    <a:pt x="1583081" y="840494"/>
                  </a:lnTo>
                  <a:lnTo>
                    <a:pt x="1584528" y="792264"/>
                  </a:lnTo>
                  <a:lnTo>
                    <a:pt x="1583081" y="744033"/>
                  </a:lnTo>
                  <a:lnTo>
                    <a:pt x="1578796" y="696563"/>
                  </a:lnTo>
                  <a:lnTo>
                    <a:pt x="1571756" y="649937"/>
                  </a:lnTo>
                  <a:lnTo>
                    <a:pt x="1562044" y="604237"/>
                  </a:lnTo>
                  <a:lnTo>
                    <a:pt x="1549743" y="559548"/>
                  </a:lnTo>
                  <a:lnTo>
                    <a:pt x="1534937" y="515951"/>
                  </a:lnTo>
                  <a:lnTo>
                    <a:pt x="1517707" y="473530"/>
                  </a:lnTo>
                  <a:lnTo>
                    <a:pt x="1498138" y="432369"/>
                  </a:lnTo>
                  <a:lnTo>
                    <a:pt x="1476312" y="392549"/>
                  </a:lnTo>
                  <a:lnTo>
                    <a:pt x="1452313" y="354155"/>
                  </a:lnTo>
                  <a:lnTo>
                    <a:pt x="1426223" y="317268"/>
                  </a:lnTo>
                  <a:lnTo>
                    <a:pt x="1398125" y="281974"/>
                  </a:lnTo>
                  <a:lnTo>
                    <a:pt x="1368104" y="248353"/>
                  </a:lnTo>
                  <a:lnTo>
                    <a:pt x="1336241" y="216490"/>
                  </a:lnTo>
                  <a:lnTo>
                    <a:pt x="1302619" y="186468"/>
                  </a:lnTo>
                  <a:lnTo>
                    <a:pt x="1267323" y="158369"/>
                  </a:lnTo>
                  <a:lnTo>
                    <a:pt x="1230435" y="132277"/>
                  </a:lnTo>
                  <a:lnTo>
                    <a:pt x="1192037" y="108275"/>
                  </a:lnTo>
                  <a:lnTo>
                    <a:pt x="1152214" y="86445"/>
                  </a:lnTo>
                  <a:lnTo>
                    <a:pt x="1111048" y="66871"/>
                  </a:lnTo>
                  <a:lnTo>
                    <a:pt x="1068622" y="49637"/>
                  </a:lnTo>
                  <a:lnTo>
                    <a:pt x="1025020" y="34824"/>
                  </a:lnTo>
                  <a:lnTo>
                    <a:pt x="980323" y="22517"/>
                  </a:lnTo>
                  <a:lnTo>
                    <a:pt x="934617" y="12797"/>
                  </a:lnTo>
                  <a:lnTo>
                    <a:pt x="887982" y="5749"/>
                  </a:lnTo>
                  <a:lnTo>
                    <a:pt x="840504" y="1456"/>
                  </a:lnTo>
                  <a:lnTo>
                    <a:pt x="79226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4891586" y="5282891"/>
              <a:ext cx="398780" cy="36195"/>
            </a:xfrm>
            <a:custGeom>
              <a:avLst/>
              <a:gdLst/>
              <a:ahLst/>
              <a:cxnLst/>
              <a:rect l="l" t="t" r="r" b="b"/>
              <a:pathLst>
                <a:path w="398779" h="36195">
                  <a:moveTo>
                    <a:pt x="398208" y="0"/>
                  </a:moveTo>
                  <a:lnTo>
                    <a:pt x="391765" y="11421"/>
                  </a:lnTo>
                  <a:lnTo>
                    <a:pt x="381265" y="23075"/>
                  </a:lnTo>
                  <a:lnTo>
                    <a:pt x="365895" y="32139"/>
                  </a:lnTo>
                  <a:lnTo>
                    <a:pt x="344843" y="35788"/>
                  </a:lnTo>
                  <a:lnTo>
                    <a:pt x="0" y="35788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4895425" y="4760874"/>
              <a:ext cx="442595" cy="238760"/>
            </a:xfrm>
            <a:custGeom>
              <a:avLst/>
              <a:gdLst/>
              <a:ahLst/>
              <a:cxnLst/>
              <a:rect l="l" t="t" r="r" b="b"/>
              <a:pathLst>
                <a:path w="442595" h="238760">
                  <a:moveTo>
                    <a:pt x="0" y="238201"/>
                  </a:moveTo>
                  <a:lnTo>
                    <a:pt x="55093" y="214223"/>
                  </a:lnTo>
                  <a:lnTo>
                    <a:pt x="90362" y="189049"/>
                  </a:lnTo>
                  <a:lnTo>
                    <a:pt x="122884" y="152850"/>
                  </a:lnTo>
                  <a:lnTo>
                    <a:pt x="146739" y="103947"/>
                  </a:lnTo>
                  <a:lnTo>
                    <a:pt x="156006" y="40665"/>
                  </a:lnTo>
                  <a:lnTo>
                    <a:pt x="158289" y="19821"/>
                  </a:lnTo>
                  <a:lnTo>
                    <a:pt x="163507" y="9117"/>
                  </a:lnTo>
                  <a:lnTo>
                    <a:pt x="175671" y="5173"/>
                  </a:lnTo>
                  <a:lnTo>
                    <a:pt x="198793" y="4610"/>
                  </a:lnTo>
                  <a:lnTo>
                    <a:pt x="223984" y="0"/>
                  </a:lnTo>
                  <a:lnTo>
                    <a:pt x="237447" y="3159"/>
                  </a:lnTo>
                  <a:lnTo>
                    <a:pt x="243739" y="18315"/>
                  </a:lnTo>
                  <a:lnTo>
                    <a:pt x="247421" y="49695"/>
                  </a:lnTo>
                  <a:lnTo>
                    <a:pt x="253474" y="105684"/>
                  </a:lnTo>
                  <a:lnTo>
                    <a:pt x="253411" y="140754"/>
                  </a:lnTo>
                  <a:lnTo>
                    <a:pt x="245358" y="169671"/>
                  </a:lnTo>
                  <a:lnTo>
                    <a:pt x="227444" y="207200"/>
                  </a:lnTo>
                  <a:lnTo>
                    <a:pt x="414997" y="207200"/>
                  </a:lnTo>
                  <a:lnTo>
                    <a:pt x="426343" y="206633"/>
                  </a:lnTo>
                  <a:lnTo>
                    <a:pt x="432992" y="208661"/>
                  </a:lnTo>
                  <a:lnTo>
                    <a:pt x="437523" y="215280"/>
                  </a:lnTo>
                  <a:lnTo>
                    <a:pt x="442518" y="228486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4728123" y="4988844"/>
              <a:ext cx="102870" cy="354965"/>
            </a:xfrm>
            <a:custGeom>
              <a:avLst/>
              <a:gdLst/>
              <a:ahLst/>
              <a:cxnLst/>
              <a:rect l="l" t="t" r="r" b="b"/>
              <a:pathLst>
                <a:path w="102870" h="354964">
                  <a:moveTo>
                    <a:pt x="9016" y="0"/>
                  </a:moveTo>
                  <a:lnTo>
                    <a:pt x="102552" y="0"/>
                  </a:lnTo>
                  <a:lnTo>
                    <a:pt x="102552" y="354799"/>
                  </a:lnTo>
                  <a:lnTo>
                    <a:pt x="0" y="354799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5276018" y="5020717"/>
              <a:ext cx="65405" cy="39370"/>
            </a:xfrm>
            <a:custGeom>
              <a:avLst/>
              <a:gdLst/>
              <a:ahLst/>
              <a:cxnLst/>
              <a:rect l="l" t="t" r="r" b="b"/>
              <a:pathLst>
                <a:path w="65404" h="39370">
                  <a:moveTo>
                    <a:pt x="64973" y="0"/>
                  </a:moveTo>
                  <a:lnTo>
                    <a:pt x="60417" y="13853"/>
                  </a:lnTo>
                  <a:lnTo>
                    <a:pt x="51177" y="26538"/>
                  </a:lnTo>
                  <a:lnTo>
                    <a:pt x="36380" y="35720"/>
                  </a:lnTo>
                  <a:lnTo>
                    <a:pt x="15151" y="39065"/>
                  </a:lnTo>
                  <a:lnTo>
                    <a:pt x="0" y="39065"/>
                  </a:lnTo>
                </a:path>
              </a:pathLst>
            </a:custGeom>
            <a:ln w="1904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5265587" y="5108055"/>
              <a:ext cx="65405" cy="39370"/>
            </a:xfrm>
            <a:custGeom>
              <a:avLst/>
              <a:gdLst/>
              <a:ahLst/>
              <a:cxnLst/>
              <a:rect l="l" t="t" r="r" b="b"/>
              <a:pathLst>
                <a:path w="65404" h="39370">
                  <a:moveTo>
                    <a:pt x="64985" y="0"/>
                  </a:moveTo>
                  <a:lnTo>
                    <a:pt x="60426" y="13854"/>
                  </a:lnTo>
                  <a:lnTo>
                    <a:pt x="51181" y="26542"/>
                  </a:lnTo>
                  <a:lnTo>
                    <a:pt x="36382" y="35725"/>
                  </a:lnTo>
                  <a:lnTo>
                    <a:pt x="15163" y="39065"/>
                  </a:lnTo>
                  <a:lnTo>
                    <a:pt x="0" y="39065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5244082" y="5196323"/>
              <a:ext cx="65405" cy="39370"/>
            </a:xfrm>
            <a:custGeom>
              <a:avLst/>
              <a:gdLst/>
              <a:ahLst/>
              <a:cxnLst/>
              <a:rect l="l" t="t" r="r" b="b"/>
              <a:pathLst>
                <a:path w="65404" h="39370">
                  <a:moveTo>
                    <a:pt x="64973" y="0"/>
                  </a:moveTo>
                  <a:lnTo>
                    <a:pt x="60408" y="13865"/>
                  </a:lnTo>
                  <a:lnTo>
                    <a:pt x="51161" y="26554"/>
                  </a:lnTo>
                  <a:lnTo>
                    <a:pt x="36362" y="35734"/>
                  </a:lnTo>
                  <a:lnTo>
                    <a:pt x="15138" y="39077"/>
                  </a:lnTo>
                  <a:lnTo>
                    <a:pt x="0" y="39077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800268" y="5420112"/>
            <a:ext cx="4616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E4B8A"/>
                </a:solidFill>
                <a:latin typeface="Nunito Sans"/>
                <a:cs typeface="Nunito Sans"/>
              </a:rPr>
              <a:t>78%</a:t>
            </a:r>
            <a:endParaRPr sz="1600" dirty="0">
              <a:latin typeface="Nunito Sans"/>
              <a:cs typeface="Nunito San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936909" y="4395129"/>
            <a:ext cx="1584960" cy="1584960"/>
            <a:chOff x="6936909" y="4395129"/>
            <a:chExt cx="1584960" cy="1584960"/>
          </a:xfrm>
        </p:grpSpPr>
        <p:sp>
          <p:nvSpPr>
            <p:cNvPr id="25" name="object 25"/>
            <p:cNvSpPr/>
            <p:nvPr/>
          </p:nvSpPr>
          <p:spPr>
            <a:xfrm>
              <a:off x="7134979" y="4593196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94" y="0"/>
                  </a:moveTo>
                  <a:lnTo>
                    <a:pt x="545495" y="1971"/>
                  </a:lnTo>
                  <a:lnTo>
                    <a:pt x="497874" y="7783"/>
                  </a:lnTo>
                  <a:lnTo>
                    <a:pt x="451484" y="17283"/>
                  </a:lnTo>
                  <a:lnTo>
                    <a:pt x="406479" y="30316"/>
                  </a:lnTo>
                  <a:lnTo>
                    <a:pt x="363013" y="46730"/>
                  </a:lnTo>
                  <a:lnTo>
                    <a:pt x="321238" y="66370"/>
                  </a:lnTo>
                  <a:lnTo>
                    <a:pt x="281309" y="89083"/>
                  </a:lnTo>
                  <a:lnTo>
                    <a:pt x="243379" y="114717"/>
                  </a:lnTo>
                  <a:lnTo>
                    <a:pt x="207601" y="143117"/>
                  </a:lnTo>
                  <a:lnTo>
                    <a:pt x="174129" y="174129"/>
                  </a:lnTo>
                  <a:lnTo>
                    <a:pt x="143117" y="207601"/>
                  </a:lnTo>
                  <a:lnTo>
                    <a:pt x="114717" y="243379"/>
                  </a:lnTo>
                  <a:lnTo>
                    <a:pt x="89083" y="281309"/>
                  </a:lnTo>
                  <a:lnTo>
                    <a:pt x="66370" y="321238"/>
                  </a:lnTo>
                  <a:lnTo>
                    <a:pt x="46730" y="363013"/>
                  </a:lnTo>
                  <a:lnTo>
                    <a:pt x="30316" y="406479"/>
                  </a:lnTo>
                  <a:lnTo>
                    <a:pt x="17283" y="451484"/>
                  </a:lnTo>
                  <a:lnTo>
                    <a:pt x="7783" y="497874"/>
                  </a:lnTo>
                  <a:lnTo>
                    <a:pt x="1971" y="545495"/>
                  </a:lnTo>
                  <a:lnTo>
                    <a:pt x="0" y="594194"/>
                  </a:lnTo>
                  <a:lnTo>
                    <a:pt x="1971" y="642894"/>
                  </a:lnTo>
                  <a:lnTo>
                    <a:pt x="7783" y="690515"/>
                  </a:lnTo>
                  <a:lnTo>
                    <a:pt x="17283" y="736905"/>
                  </a:lnTo>
                  <a:lnTo>
                    <a:pt x="30316" y="781910"/>
                  </a:lnTo>
                  <a:lnTo>
                    <a:pt x="46730" y="825376"/>
                  </a:lnTo>
                  <a:lnTo>
                    <a:pt x="66370" y="867151"/>
                  </a:lnTo>
                  <a:lnTo>
                    <a:pt x="89083" y="907080"/>
                  </a:lnTo>
                  <a:lnTo>
                    <a:pt x="114717" y="945010"/>
                  </a:lnTo>
                  <a:lnTo>
                    <a:pt x="143117" y="980788"/>
                  </a:lnTo>
                  <a:lnTo>
                    <a:pt x="174129" y="1014260"/>
                  </a:lnTo>
                  <a:lnTo>
                    <a:pt x="207601" y="1045272"/>
                  </a:lnTo>
                  <a:lnTo>
                    <a:pt x="243379" y="1073672"/>
                  </a:lnTo>
                  <a:lnTo>
                    <a:pt x="281309" y="1099305"/>
                  </a:lnTo>
                  <a:lnTo>
                    <a:pt x="321238" y="1122019"/>
                  </a:lnTo>
                  <a:lnTo>
                    <a:pt x="363013" y="1141659"/>
                  </a:lnTo>
                  <a:lnTo>
                    <a:pt x="406479" y="1158073"/>
                  </a:lnTo>
                  <a:lnTo>
                    <a:pt x="451484" y="1171106"/>
                  </a:lnTo>
                  <a:lnTo>
                    <a:pt x="497874" y="1180606"/>
                  </a:lnTo>
                  <a:lnTo>
                    <a:pt x="545495" y="1186418"/>
                  </a:lnTo>
                  <a:lnTo>
                    <a:pt x="594194" y="1188389"/>
                  </a:lnTo>
                  <a:lnTo>
                    <a:pt x="642894" y="1186418"/>
                  </a:lnTo>
                  <a:lnTo>
                    <a:pt x="690515" y="1180606"/>
                  </a:lnTo>
                  <a:lnTo>
                    <a:pt x="736905" y="1171106"/>
                  </a:lnTo>
                  <a:lnTo>
                    <a:pt x="781910" y="1158073"/>
                  </a:lnTo>
                  <a:lnTo>
                    <a:pt x="825376" y="1141659"/>
                  </a:lnTo>
                  <a:lnTo>
                    <a:pt x="867151" y="1122019"/>
                  </a:lnTo>
                  <a:lnTo>
                    <a:pt x="907080" y="1099305"/>
                  </a:lnTo>
                  <a:lnTo>
                    <a:pt x="945010" y="1073672"/>
                  </a:lnTo>
                  <a:lnTo>
                    <a:pt x="980788" y="1045272"/>
                  </a:lnTo>
                  <a:lnTo>
                    <a:pt x="1014260" y="1014260"/>
                  </a:lnTo>
                  <a:lnTo>
                    <a:pt x="1045272" y="980788"/>
                  </a:lnTo>
                  <a:lnTo>
                    <a:pt x="1073672" y="945010"/>
                  </a:lnTo>
                  <a:lnTo>
                    <a:pt x="1099305" y="907080"/>
                  </a:lnTo>
                  <a:lnTo>
                    <a:pt x="1122019" y="867151"/>
                  </a:lnTo>
                  <a:lnTo>
                    <a:pt x="1141659" y="825376"/>
                  </a:lnTo>
                  <a:lnTo>
                    <a:pt x="1158073" y="781910"/>
                  </a:lnTo>
                  <a:lnTo>
                    <a:pt x="1171106" y="736905"/>
                  </a:lnTo>
                  <a:lnTo>
                    <a:pt x="1180606" y="690515"/>
                  </a:lnTo>
                  <a:lnTo>
                    <a:pt x="1186418" y="642894"/>
                  </a:lnTo>
                  <a:lnTo>
                    <a:pt x="1188389" y="594194"/>
                  </a:lnTo>
                  <a:lnTo>
                    <a:pt x="1186418" y="545495"/>
                  </a:lnTo>
                  <a:lnTo>
                    <a:pt x="1180606" y="497874"/>
                  </a:lnTo>
                  <a:lnTo>
                    <a:pt x="1171106" y="451484"/>
                  </a:lnTo>
                  <a:lnTo>
                    <a:pt x="1158073" y="406479"/>
                  </a:lnTo>
                  <a:lnTo>
                    <a:pt x="1141659" y="363013"/>
                  </a:lnTo>
                  <a:lnTo>
                    <a:pt x="1122019" y="321238"/>
                  </a:lnTo>
                  <a:lnTo>
                    <a:pt x="1099305" y="281309"/>
                  </a:lnTo>
                  <a:lnTo>
                    <a:pt x="1073672" y="243379"/>
                  </a:lnTo>
                  <a:lnTo>
                    <a:pt x="1045272" y="207601"/>
                  </a:lnTo>
                  <a:lnTo>
                    <a:pt x="1014260" y="174129"/>
                  </a:lnTo>
                  <a:lnTo>
                    <a:pt x="980788" y="143117"/>
                  </a:lnTo>
                  <a:lnTo>
                    <a:pt x="945010" y="114717"/>
                  </a:lnTo>
                  <a:lnTo>
                    <a:pt x="907080" y="89083"/>
                  </a:lnTo>
                  <a:lnTo>
                    <a:pt x="867151" y="66370"/>
                  </a:lnTo>
                  <a:lnTo>
                    <a:pt x="825376" y="46730"/>
                  </a:lnTo>
                  <a:lnTo>
                    <a:pt x="781910" y="30316"/>
                  </a:lnTo>
                  <a:lnTo>
                    <a:pt x="736905" y="17283"/>
                  </a:lnTo>
                  <a:lnTo>
                    <a:pt x="690515" y="7783"/>
                  </a:lnTo>
                  <a:lnTo>
                    <a:pt x="642894" y="1971"/>
                  </a:lnTo>
                  <a:lnTo>
                    <a:pt x="594194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6936909" y="439512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60">
                  <a:moveTo>
                    <a:pt x="792264" y="0"/>
                  </a:moveTo>
                  <a:lnTo>
                    <a:pt x="792264" y="198069"/>
                  </a:lnTo>
                  <a:lnTo>
                    <a:pt x="840973" y="200051"/>
                  </a:lnTo>
                  <a:lnTo>
                    <a:pt x="888603" y="205871"/>
                  </a:lnTo>
                  <a:lnTo>
                    <a:pt x="934999" y="215377"/>
                  </a:lnTo>
                  <a:lnTo>
                    <a:pt x="980008" y="228414"/>
                  </a:lnTo>
                  <a:lnTo>
                    <a:pt x="1023477" y="244831"/>
                  </a:lnTo>
                  <a:lnTo>
                    <a:pt x="1065253" y="264473"/>
                  </a:lnTo>
                  <a:lnTo>
                    <a:pt x="1105183" y="287186"/>
                  </a:lnTo>
                  <a:lnTo>
                    <a:pt x="1143112" y="312819"/>
                  </a:lnTo>
                  <a:lnTo>
                    <a:pt x="1178888" y="341217"/>
                  </a:lnTo>
                  <a:lnTo>
                    <a:pt x="1212357" y="372227"/>
                  </a:lnTo>
                  <a:lnTo>
                    <a:pt x="1243367" y="405696"/>
                  </a:lnTo>
                  <a:lnTo>
                    <a:pt x="1271763" y="441470"/>
                  </a:lnTo>
                  <a:lnTo>
                    <a:pt x="1297393" y="479397"/>
                  </a:lnTo>
                  <a:lnTo>
                    <a:pt x="1320103" y="519322"/>
                  </a:lnTo>
                  <a:lnTo>
                    <a:pt x="1339739" y="561093"/>
                  </a:lnTo>
                  <a:lnTo>
                    <a:pt x="1356149" y="604556"/>
                  </a:lnTo>
                  <a:lnTo>
                    <a:pt x="1369180" y="649558"/>
                  </a:lnTo>
                  <a:lnTo>
                    <a:pt x="1378677" y="695945"/>
                  </a:lnTo>
                  <a:lnTo>
                    <a:pt x="1384488" y="743565"/>
                  </a:lnTo>
                  <a:lnTo>
                    <a:pt x="1386459" y="792264"/>
                  </a:lnTo>
                  <a:lnTo>
                    <a:pt x="1384487" y="840963"/>
                  </a:lnTo>
                  <a:lnTo>
                    <a:pt x="1378675" y="888584"/>
                  </a:lnTo>
                  <a:lnTo>
                    <a:pt x="1369175" y="934974"/>
                  </a:lnTo>
                  <a:lnTo>
                    <a:pt x="1356142" y="979979"/>
                  </a:lnTo>
                  <a:lnTo>
                    <a:pt x="1339728" y="1023445"/>
                  </a:lnTo>
                  <a:lnTo>
                    <a:pt x="1320088" y="1065220"/>
                  </a:lnTo>
                  <a:lnTo>
                    <a:pt x="1297375" y="1105149"/>
                  </a:lnTo>
                  <a:lnTo>
                    <a:pt x="1271741" y="1143079"/>
                  </a:lnTo>
                  <a:lnTo>
                    <a:pt x="1243341" y="1178857"/>
                  </a:lnTo>
                  <a:lnTo>
                    <a:pt x="1212329" y="1212329"/>
                  </a:lnTo>
                  <a:lnTo>
                    <a:pt x="1178857" y="1243341"/>
                  </a:lnTo>
                  <a:lnTo>
                    <a:pt x="1143079" y="1271741"/>
                  </a:lnTo>
                  <a:lnTo>
                    <a:pt x="1105149" y="1297375"/>
                  </a:lnTo>
                  <a:lnTo>
                    <a:pt x="1065220" y="1320088"/>
                  </a:lnTo>
                  <a:lnTo>
                    <a:pt x="1023445" y="1339728"/>
                  </a:lnTo>
                  <a:lnTo>
                    <a:pt x="979979" y="1356142"/>
                  </a:lnTo>
                  <a:lnTo>
                    <a:pt x="934974" y="1369175"/>
                  </a:lnTo>
                  <a:lnTo>
                    <a:pt x="888584" y="1378675"/>
                  </a:lnTo>
                  <a:lnTo>
                    <a:pt x="840963" y="1384487"/>
                  </a:lnTo>
                  <a:lnTo>
                    <a:pt x="792264" y="1386459"/>
                  </a:lnTo>
                  <a:lnTo>
                    <a:pt x="743564" y="1384487"/>
                  </a:lnTo>
                  <a:lnTo>
                    <a:pt x="695943" y="1378675"/>
                  </a:lnTo>
                  <a:lnTo>
                    <a:pt x="649553" y="1369175"/>
                  </a:lnTo>
                  <a:lnTo>
                    <a:pt x="604548" y="1356142"/>
                  </a:lnTo>
                  <a:lnTo>
                    <a:pt x="561082" y="1339728"/>
                  </a:lnTo>
                  <a:lnTo>
                    <a:pt x="519307" y="1320088"/>
                  </a:lnTo>
                  <a:lnTo>
                    <a:pt x="479378" y="1297375"/>
                  </a:lnTo>
                  <a:lnTo>
                    <a:pt x="441448" y="1271741"/>
                  </a:lnTo>
                  <a:lnTo>
                    <a:pt x="405670" y="1243341"/>
                  </a:lnTo>
                  <a:lnTo>
                    <a:pt x="372198" y="1212329"/>
                  </a:lnTo>
                  <a:lnTo>
                    <a:pt x="341186" y="1178857"/>
                  </a:lnTo>
                  <a:lnTo>
                    <a:pt x="312786" y="1143079"/>
                  </a:lnTo>
                  <a:lnTo>
                    <a:pt x="287153" y="1105149"/>
                  </a:lnTo>
                  <a:lnTo>
                    <a:pt x="264439" y="1065220"/>
                  </a:lnTo>
                  <a:lnTo>
                    <a:pt x="244799" y="1023445"/>
                  </a:lnTo>
                  <a:lnTo>
                    <a:pt x="228385" y="979979"/>
                  </a:lnTo>
                  <a:lnTo>
                    <a:pt x="215352" y="934974"/>
                  </a:lnTo>
                  <a:lnTo>
                    <a:pt x="205852" y="888584"/>
                  </a:lnTo>
                  <a:lnTo>
                    <a:pt x="200040" y="840963"/>
                  </a:lnTo>
                  <a:lnTo>
                    <a:pt x="198069" y="792264"/>
                  </a:lnTo>
                  <a:lnTo>
                    <a:pt x="198363" y="773428"/>
                  </a:lnTo>
                  <a:lnTo>
                    <a:pt x="199243" y="754727"/>
                  </a:lnTo>
                  <a:lnTo>
                    <a:pt x="200705" y="736176"/>
                  </a:lnTo>
                  <a:lnTo>
                    <a:pt x="202742" y="717791"/>
                  </a:lnTo>
                  <a:lnTo>
                    <a:pt x="6184" y="692988"/>
                  </a:lnTo>
                  <a:lnTo>
                    <a:pt x="3509" y="717469"/>
                  </a:lnTo>
                  <a:lnTo>
                    <a:pt x="1573" y="742178"/>
                  </a:lnTo>
                  <a:lnTo>
                    <a:pt x="396" y="767111"/>
                  </a:lnTo>
                  <a:lnTo>
                    <a:pt x="0" y="792264"/>
                  </a:lnTo>
                  <a:lnTo>
                    <a:pt x="1447" y="840494"/>
                  </a:lnTo>
                  <a:lnTo>
                    <a:pt x="5732" y="887965"/>
                  </a:lnTo>
                  <a:lnTo>
                    <a:pt x="12774" y="934593"/>
                  </a:lnTo>
                  <a:lnTo>
                    <a:pt x="22487" y="980295"/>
                  </a:lnTo>
                  <a:lnTo>
                    <a:pt x="34790" y="1024987"/>
                  </a:lnTo>
                  <a:lnTo>
                    <a:pt x="49599" y="1068586"/>
                  </a:lnTo>
                  <a:lnTo>
                    <a:pt x="66832" y="1111010"/>
                  </a:lnTo>
                  <a:lnTo>
                    <a:pt x="86404" y="1152175"/>
                  </a:lnTo>
                  <a:lnTo>
                    <a:pt x="108232" y="1191998"/>
                  </a:lnTo>
                  <a:lnTo>
                    <a:pt x="132234" y="1230396"/>
                  </a:lnTo>
                  <a:lnTo>
                    <a:pt x="158327" y="1267285"/>
                  </a:lnTo>
                  <a:lnTo>
                    <a:pt x="186427" y="1302583"/>
                  </a:lnTo>
                  <a:lnTo>
                    <a:pt x="216451" y="1336206"/>
                  </a:lnTo>
                  <a:lnTo>
                    <a:pt x="248316" y="1368072"/>
                  </a:lnTo>
                  <a:lnTo>
                    <a:pt x="281939" y="1398096"/>
                  </a:lnTo>
                  <a:lnTo>
                    <a:pt x="317237" y="1426196"/>
                  </a:lnTo>
                  <a:lnTo>
                    <a:pt x="354126" y="1452289"/>
                  </a:lnTo>
                  <a:lnTo>
                    <a:pt x="392524" y="1476292"/>
                  </a:lnTo>
                  <a:lnTo>
                    <a:pt x="432347" y="1498121"/>
                  </a:lnTo>
                  <a:lnTo>
                    <a:pt x="473512" y="1517694"/>
                  </a:lnTo>
                  <a:lnTo>
                    <a:pt x="515936" y="1534926"/>
                  </a:lnTo>
                  <a:lnTo>
                    <a:pt x="559536" y="1549736"/>
                  </a:lnTo>
                  <a:lnTo>
                    <a:pt x="604228" y="1562039"/>
                  </a:lnTo>
                  <a:lnTo>
                    <a:pt x="649931" y="1571753"/>
                  </a:lnTo>
                  <a:lnTo>
                    <a:pt x="696559" y="1578795"/>
                  </a:lnTo>
                  <a:lnTo>
                    <a:pt x="744031" y="1583081"/>
                  </a:lnTo>
                  <a:lnTo>
                    <a:pt x="792264" y="1584528"/>
                  </a:lnTo>
                  <a:lnTo>
                    <a:pt x="840494" y="1583081"/>
                  </a:lnTo>
                  <a:lnTo>
                    <a:pt x="887965" y="1578795"/>
                  </a:lnTo>
                  <a:lnTo>
                    <a:pt x="934593" y="1571753"/>
                  </a:lnTo>
                  <a:lnTo>
                    <a:pt x="980295" y="1562039"/>
                  </a:lnTo>
                  <a:lnTo>
                    <a:pt x="1024987" y="1549736"/>
                  </a:lnTo>
                  <a:lnTo>
                    <a:pt x="1068586" y="1534926"/>
                  </a:lnTo>
                  <a:lnTo>
                    <a:pt x="1111010" y="1517694"/>
                  </a:lnTo>
                  <a:lnTo>
                    <a:pt x="1152175" y="1498121"/>
                  </a:lnTo>
                  <a:lnTo>
                    <a:pt x="1191998" y="1476292"/>
                  </a:lnTo>
                  <a:lnTo>
                    <a:pt x="1230396" y="1452289"/>
                  </a:lnTo>
                  <a:lnTo>
                    <a:pt x="1267285" y="1426196"/>
                  </a:lnTo>
                  <a:lnTo>
                    <a:pt x="1302583" y="1398096"/>
                  </a:lnTo>
                  <a:lnTo>
                    <a:pt x="1336206" y="1368072"/>
                  </a:lnTo>
                  <a:lnTo>
                    <a:pt x="1368072" y="1336206"/>
                  </a:lnTo>
                  <a:lnTo>
                    <a:pt x="1398096" y="1302583"/>
                  </a:lnTo>
                  <a:lnTo>
                    <a:pt x="1426196" y="1267285"/>
                  </a:lnTo>
                  <a:lnTo>
                    <a:pt x="1452289" y="1230396"/>
                  </a:lnTo>
                  <a:lnTo>
                    <a:pt x="1476292" y="1191998"/>
                  </a:lnTo>
                  <a:lnTo>
                    <a:pt x="1498121" y="1152175"/>
                  </a:lnTo>
                  <a:lnTo>
                    <a:pt x="1517694" y="1111010"/>
                  </a:lnTo>
                  <a:lnTo>
                    <a:pt x="1534926" y="1068586"/>
                  </a:lnTo>
                  <a:lnTo>
                    <a:pt x="1549736" y="1024987"/>
                  </a:lnTo>
                  <a:lnTo>
                    <a:pt x="1562039" y="980295"/>
                  </a:lnTo>
                  <a:lnTo>
                    <a:pt x="1571753" y="934593"/>
                  </a:lnTo>
                  <a:lnTo>
                    <a:pt x="1578795" y="887965"/>
                  </a:lnTo>
                  <a:lnTo>
                    <a:pt x="1583081" y="840494"/>
                  </a:lnTo>
                  <a:lnTo>
                    <a:pt x="1584528" y="792264"/>
                  </a:lnTo>
                  <a:lnTo>
                    <a:pt x="1583081" y="744033"/>
                  </a:lnTo>
                  <a:lnTo>
                    <a:pt x="1578796" y="696563"/>
                  </a:lnTo>
                  <a:lnTo>
                    <a:pt x="1571756" y="649937"/>
                  </a:lnTo>
                  <a:lnTo>
                    <a:pt x="1562044" y="604237"/>
                  </a:lnTo>
                  <a:lnTo>
                    <a:pt x="1549743" y="559548"/>
                  </a:lnTo>
                  <a:lnTo>
                    <a:pt x="1534937" y="515951"/>
                  </a:lnTo>
                  <a:lnTo>
                    <a:pt x="1517707" y="473530"/>
                  </a:lnTo>
                  <a:lnTo>
                    <a:pt x="1498138" y="432369"/>
                  </a:lnTo>
                  <a:lnTo>
                    <a:pt x="1476312" y="392549"/>
                  </a:lnTo>
                  <a:lnTo>
                    <a:pt x="1452313" y="354155"/>
                  </a:lnTo>
                  <a:lnTo>
                    <a:pt x="1426223" y="317268"/>
                  </a:lnTo>
                  <a:lnTo>
                    <a:pt x="1398125" y="281974"/>
                  </a:lnTo>
                  <a:lnTo>
                    <a:pt x="1368104" y="248353"/>
                  </a:lnTo>
                  <a:lnTo>
                    <a:pt x="1336241" y="216490"/>
                  </a:lnTo>
                  <a:lnTo>
                    <a:pt x="1302619" y="186468"/>
                  </a:lnTo>
                  <a:lnTo>
                    <a:pt x="1267323" y="158369"/>
                  </a:lnTo>
                  <a:lnTo>
                    <a:pt x="1230435" y="132277"/>
                  </a:lnTo>
                  <a:lnTo>
                    <a:pt x="1192037" y="108275"/>
                  </a:lnTo>
                  <a:lnTo>
                    <a:pt x="1152214" y="86445"/>
                  </a:lnTo>
                  <a:lnTo>
                    <a:pt x="1111048" y="66871"/>
                  </a:lnTo>
                  <a:lnTo>
                    <a:pt x="1068622" y="49637"/>
                  </a:lnTo>
                  <a:lnTo>
                    <a:pt x="1025020" y="34824"/>
                  </a:lnTo>
                  <a:lnTo>
                    <a:pt x="980323" y="22517"/>
                  </a:lnTo>
                  <a:lnTo>
                    <a:pt x="934617" y="12797"/>
                  </a:lnTo>
                  <a:lnTo>
                    <a:pt x="887982" y="5749"/>
                  </a:lnTo>
                  <a:lnTo>
                    <a:pt x="840504" y="1456"/>
                  </a:lnTo>
                  <a:lnTo>
                    <a:pt x="79226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7459406" y="4746710"/>
              <a:ext cx="544195" cy="490855"/>
            </a:xfrm>
            <a:custGeom>
              <a:avLst/>
              <a:gdLst/>
              <a:ahLst/>
              <a:cxnLst/>
              <a:rect l="l" t="t" r="r" b="b"/>
              <a:pathLst>
                <a:path w="544195" h="490854">
                  <a:moveTo>
                    <a:pt x="469023" y="490677"/>
                  </a:moveTo>
                  <a:lnTo>
                    <a:pt x="491667" y="464743"/>
                  </a:lnTo>
                  <a:lnTo>
                    <a:pt x="448614" y="400926"/>
                  </a:lnTo>
                  <a:lnTo>
                    <a:pt x="455604" y="387328"/>
                  </a:lnTo>
                  <a:lnTo>
                    <a:pt x="461691" y="373173"/>
                  </a:lnTo>
                  <a:lnTo>
                    <a:pt x="466836" y="358499"/>
                  </a:lnTo>
                  <a:lnTo>
                    <a:pt x="471004" y="343344"/>
                  </a:lnTo>
                  <a:lnTo>
                    <a:pt x="543890" y="330606"/>
                  </a:lnTo>
                  <a:lnTo>
                    <a:pt x="543890" y="248056"/>
                  </a:lnTo>
                  <a:lnTo>
                    <a:pt x="471004" y="235330"/>
                  </a:lnTo>
                  <a:lnTo>
                    <a:pt x="466883" y="220289"/>
                  </a:lnTo>
                  <a:lnTo>
                    <a:pt x="461797" y="205727"/>
                  </a:lnTo>
                  <a:lnTo>
                    <a:pt x="455777" y="191679"/>
                  </a:lnTo>
                  <a:lnTo>
                    <a:pt x="448856" y="178180"/>
                  </a:lnTo>
                  <a:lnTo>
                    <a:pt x="491667" y="113944"/>
                  </a:lnTo>
                  <a:lnTo>
                    <a:pt x="436803" y="55575"/>
                  </a:lnTo>
                  <a:lnTo>
                    <a:pt x="376428" y="101130"/>
                  </a:lnTo>
                  <a:lnTo>
                    <a:pt x="363742" y="93775"/>
                  </a:lnTo>
                  <a:lnTo>
                    <a:pt x="350534" y="87371"/>
                  </a:lnTo>
                  <a:lnTo>
                    <a:pt x="336842" y="81950"/>
                  </a:lnTo>
                  <a:lnTo>
                    <a:pt x="322707" y="77546"/>
                  </a:lnTo>
                  <a:lnTo>
                    <a:pt x="310730" y="0"/>
                  </a:lnTo>
                  <a:lnTo>
                    <a:pt x="233146" y="0"/>
                  </a:lnTo>
                  <a:lnTo>
                    <a:pt x="221157" y="77571"/>
                  </a:lnTo>
                  <a:lnTo>
                    <a:pt x="207040" y="81968"/>
                  </a:lnTo>
                  <a:lnTo>
                    <a:pt x="193363" y="87385"/>
                  </a:lnTo>
                  <a:lnTo>
                    <a:pt x="180163" y="93787"/>
                  </a:lnTo>
                  <a:lnTo>
                    <a:pt x="167474" y="101142"/>
                  </a:lnTo>
                  <a:lnTo>
                    <a:pt x="107086" y="55575"/>
                  </a:lnTo>
                  <a:lnTo>
                    <a:pt x="52235" y="113931"/>
                  </a:lnTo>
                  <a:lnTo>
                    <a:pt x="95046" y="178180"/>
                  </a:lnTo>
                  <a:lnTo>
                    <a:pt x="88172" y="191578"/>
                  </a:lnTo>
                  <a:lnTo>
                    <a:pt x="82180" y="205514"/>
                  </a:lnTo>
                  <a:lnTo>
                    <a:pt x="77099" y="219950"/>
                  </a:lnTo>
                  <a:lnTo>
                    <a:pt x="72961" y="234848"/>
                  </a:lnTo>
                  <a:lnTo>
                    <a:pt x="0" y="248056"/>
                  </a:lnTo>
                  <a:lnTo>
                    <a:pt x="0" y="330606"/>
                  </a:lnTo>
                  <a:lnTo>
                    <a:pt x="72986" y="343827"/>
                  </a:lnTo>
                  <a:lnTo>
                    <a:pt x="77153" y="358849"/>
                  </a:lnTo>
                  <a:lnTo>
                    <a:pt x="82278" y="373394"/>
                  </a:lnTo>
                  <a:lnTo>
                    <a:pt x="88329" y="387427"/>
                  </a:lnTo>
                  <a:lnTo>
                    <a:pt x="95275" y="400913"/>
                  </a:lnTo>
                  <a:lnTo>
                    <a:pt x="52235" y="464743"/>
                  </a:lnTo>
                  <a:lnTo>
                    <a:pt x="75984" y="489051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7731344" y="5211789"/>
              <a:ext cx="0" cy="160655"/>
            </a:xfrm>
            <a:custGeom>
              <a:avLst/>
              <a:gdLst/>
              <a:ahLst/>
              <a:cxnLst/>
              <a:rect l="l" t="t" r="r" b="b"/>
              <a:pathLst>
                <a:path h="160654">
                  <a:moveTo>
                    <a:pt x="0" y="0"/>
                  </a:moveTo>
                  <a:lnTo>
                    <a:pt x="0" y="160070"/>
                  </a:lnTo>
                </a:path>
              </a:pathLst>
            </a:custGeom>
            <a:ln w="1905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70657" y="4936853"/>
              <a:ext cx="321374" cy="444525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7498540" y="5420112"/>
            <a:ext cx="4616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E4B8A"/>
                </a:solidFill>
                <a:latin typeface="Nunito Sans"/>
                <a:cs typeface="Nunito Sans"/>
              </a:rPr>
              <a:t>77%</a:t>
            </a:r>
            <a:endParaRPr sz="1600" dirty="0">
              <a:latin typeface="Nunito Sans"/>
              <a:cs typeface="Nunito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51777" y="6084675"/>
            <a:ext cx="1354455" cy="575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2590" algn="ctr">
              <a:lnSpc>
                <a:spcPct val="1137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Improve </a:t>
            </a:r>
            <a:r>
              <a:rPr sz="1100" b="1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customer</a:t>
            </a:r>
            <a:r>
              <a:rPr sz="1100" b="1" spc="-25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experience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02584" y="6084675"/>
            <a:ext cx="1450975" cy="575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0850" algn="ctr">
              <a:lnSpc>
                <a:spcPct val="1137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Improve </a:t>
            </a:r>
            <a:r>
              <a:rPr sz="1100" b="1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employee</a:t>
            </a:r>
            <a:r>
              <a:rPr sz="1100" b="1" spc="-30" dirty="0">
                <a:solidFill>
                  <a:srgbClr val="1482C5"/>
                </a:solidFill>
                <a:latin typeface="Nunito Sans"/>
                <a:cs typeface="Nunito Sans"/>
              </a:rPr>
              <a:t> </a:t>
            </a:r>
            <a:r>
              <a:rPr sz="1100" b="1" spc="-5" dirty="0">
                <a:solidFill>
                  <a:srgbClr val="1482C5"/>
                </a:solidFill>
                <a:latin typeface="Nunito Sans"/>
                <a:cs typeface="Nunito Sans"/>
              </a:rPr>
              <a:t>productivity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00427" y="4359611"/>
            <a:ext cx="1660525" cy="1660525"/>
          </a:xfrm>
          <a:custGeom>
            <a:avLst/>
            <a:gdLst/>
            <a:ahLst/>
            <a:cxnLst/>
            <a:rect l="l" t="t" r="r" b="b"/>
            <a:pathLst>
              <a:path w="1660525" h="1660525">
                <a:moveTo>
                  <a:pt x="830199" y="0"/>
                </a:moveTo>
                <a:lnTo>
                  <a:pt x="878979" y="1409"/>
                </a:lnTo>
                <a:lnTo>
                  <a:pt x="927018" y="5585"/>
                </a:lnTo>
                <a:lnTo>
                  <a:pt x="974236" y="12450"/>
                </a:lnTo>
                <a:lnTo>
                  <a:pt x="1020556" y="21926"/>
                </a:lnTo>
                <a:lnTo>
                  <a:pt x="1065900" y="33936"/>
                </a:lnTo>
                <a:lnTo>
                  <a:pt x="1110191" y="48400"/>
                </a:lnTo>
                <a:lnTo>
                  <a:pt x="1153350" y="65242"/>
                </a:lnTo>
                <a:lnTo>
                  <a:pt x="1195300" y="84384"/>
                </a:lnTo>
                <a:lnTo>
                  <a:pt x="1235962" y="105747"/>
                </a:lnTo>
                <a:lnTo>
                  <a:pt x="1275259" y="129254"/>
                </a:lnTo>
                <a:lnTo>
                  <a:pt x="1313113" y="154827"/>
                </a:lnTo>
                <a:lnTo>
                  <a:pt x="1349446" y="182388"/>
                </a:lnTo>
                <a:lnTo>
                  <a:pt x="1384181" y="211860"/>
                </a:lnTo>
                <a:lnTo>
                  <a:pt x="1417239" y="243163"/>
                </a:lnTo>
                <a:lnTo>
                  <a:pt x="1448542" y="276221"/>
                </a:lnTo>
                <a:lnTo>
                  <a:pt x="1478013" y="310956"/>
                </a:lnTo>
                <a:lnTo>
                  <a:pt x="1505573" y="347289"/>
                </a:lnTo>
                <a:lnTo>
                  <a:pt x="1531146" y="385143"/>
                </a:lnTo>
                <a:lnTo>
                  <a:pt x="1554653" y="424441"/>
                </a:lnTo>
                <a:lnTo>
                  <a:pt x="1576015" y="465103"/>
                </a:lnTo>
                <a:lnTo>
                  <a:pt x="1595157" y="507052"/>
                </a:lnTo>
                <a:lnTo>
                  <a:pt x="1611998" y="550211"/>
                </a:lnTo>
                <a:lnTo>
                  <a:pt x="1626462" y="594501"/>
                </a:lnTo>
                <a:lnTo>
                  <a:pt x="1638471" y="639845"/>
                </a:lnTo>
                <a:lnTo>
                  <a:pt x="1647947" y="686164"/>
                </a:lnTo>
                <a:lnTo>
                  <a:pt x="1654812" y="733382"/>
                </a:lnTo>
                <a:lnTo>
                  <a:pt x="1658988" y="781419"/>
                </a:lnTo>
                <a:lnTo>
                  <a:pt x="1660398" y="830199"/>
                </a:lnTo>
                <a:lnTo>
                  <a:pt x="1658988" y="878979"/>
                </a:lnTo>
                <a:lnTo>
                  <a:pt x="1654812" y="927018"/>
                </a:lnTo>
                <a:lnTo>
                  <a:pt x="1647947" y="974236"/>
                </a:lnTo>
                <a:lnTo>
                  <a:pt x="1638471" y="1020556"/>
                </a:lnTo>
                <a:lnTo>
                  <a:pt x="1626462" y="1065900"/>
                </a:lnTo>
                <a:lnTo>
                  <a:pt x="1611998" y="1110191"/>
                </a:lnTo>
                <a:lnTo>
                  <a:pt x="1595157" y="1153350"/>
                </a:lnTo>
                <a:lnTo>
                  <a:pt x="1576015" y="1195300"/>
                </a:lnTo>
                <a:lnTo>
                  <a:pt x="1554653" y="1235962"/>
                </a:lnTo>
                <a:lnTo>
                  <a:pt x="1531146" y="1275259"/>
                </a:lnTo>
                <a:lnTo>
                  <a:pt x="1505573" y="1313113"/>
                </a:lnTo>
                <a:lnTo>
                  <a:pt x="1478013" y="1349446"/>
                </a:lnTo>
                <a:lnTo>
                  <a:pt x="1448542" y="1384181"/>
                </a:lnTo>
                <a:lnTo>
                  <a:pt x="1417239" y="1417239"/>
                </a:lnTo>
                <a:lnTo>
                  <a:pt x="1384181" y="1448542"/>
                </a:lnTo>
                <a:lnTo>
                  <a:pt x="1349446" y="1478013"/>
                </a:lnTo>
                <a:lnTo>
                  <a:pt x="1313113" y="1505573"/>
                </a:lnTo>
                <a:lnTo>
                  <a:pt x="1275259" y="1531146"/>
                </a:lnTo>
                <a:lnTo>
                  <a:pt x="1235962" y="1554653"/>
                </a:lnTo>
                <a:lnTo>
                  <a:pt x="1195300" y="1576015"/>
                </a:lnTo>
                <a:lnTo>
                  <a:pt x="1153350" y="1595157"/>
                </a:lnTo>
                <a:lnTo>
                  <a:pt x="1110191" y="1611998"/>
                </a:lnTo>
                <a:lnTo>
                  <a:pt x="1065900" y="1626462"/>
                </a:lnTo>
                <a:lnTo>
                  <a:pt x="1020556" y="1638471"/>
                </a:lnTo>
                <a:lnTo>
                  <a:pt x="974236" y="1647947"/>
                </a:lnTo>
                <a:lnTo>
                  <a:pt x="927018" y="1654812"/>
                </a:lnTo>
                <a:lnTo>
                  <a:pt x="878979" y="1658988"/>
                </a:lnTo>
                <a:lnTo>
                  <a:pt x="830199" y="1660398"/>
                </a:lnTo>
                <a:lnTo>
                  <a:pt x="781418" y="1658988"/>
                </a:lnTo>
                <a:lnTo>
                  <a:pt x="733379" y="1654812"/>
                </a:lnTo>
                <a:lnTo>
                  <a:pt x="686161" y="1647947"/>
                </a:lnTo>
                <a:lnTo>
                  <a:pt x="639841" y="1638471"/>
                </a:lnTo>
                <a:lnTo>
                  <a:pt x="594497" y="1626462"/>
                </a:lnTo>
                <a:lnTo>
                  <a:pt x="550206" y="1611998"/>
                </a:lnTo>
                <a:lnTo>
                  <a:pt x="507047" y="1595157"/>
                </a:lnTo>
                <a:lnTo>
                  <a:pt x="465097" y="1576015"/>
                </a:lnTo>
                <a:lnTo>
                  <a:pt x="424435" y="1554653"/>
                </a:lnTo>
                <a:lnTo>
                  <a:pt x="385138" y="1531146"/>
                </a:lnTo>
                <a:lnTo>
                  <a:pt x="347284" y="1505573"/>
                </a:lnTo>
                <a:lnTo>
                  <a:pt x="310951" y="1478013"/>
                </a:lnTo>
                <a:lnTo>
                  <a:pt x="276216" y="1448542"/>
                </a:lnTo>
                <a:lnTo>
                  <a:pt x="243158" y="1417239"/>
                </a:lnTo>
                <a:lnTo>
                  <a:pt x="211855" y="1384181"/>
                </a:lnTo>
                <a:lnTo>
                  <a:pt x="182384" y="1349446"/>
                </a:lnTo>
                <a:lnTo>
                  <a:pt x="154824" y="1313113"/>
                </a:lnTo>
                <a:lnTo>
                  <a:pt x="129251" y="1275259"/>
                </a:lnTo>
                <a:lnTo>
                  <a:pt x="105744" y="1235962"/>
                </a:lnTo>
                <a:lnTo>
                  <a:pt x="84382" y="1195300"/>
                </a:lnTo>
                <a:lnTo>
                  <a:pt x="65240" y="1153350"/>
                </a:lnTo>
                <a:lnTo>
                  <a:pt x="48399" y="1110191"/>
                </a:lnTo>
                <a:lnTo>
                  <a:pt x="33935" y="1065900"/>
                </a:lnTo>
                <a:lnTo>
                  <a:pt x="21926" y="1020556"/>
                </a:lnTo>
                <a:lnTo>
                  <a:pt x="12450" y="974236"/>
                </a:lnTo>
                <a:lnTo>
                  <a:pt x="5585" y="927018"/>
                </a:lnTo>
                <a:lnTo>
                  <a:pt x="1409" y="878979"/>
                </a:lnTo>
                <a:lnTo>
                  <a:pt x="0" y="830199"/>
                </a:lnTo>
                <a:lnTo>
                  <a:pt x="1751" y="775852"/>
                </a:lnTo>
                <a:lnTo>
                  <a:pt x="6931" y="722442"/>
                </a:lnTo>
                <a:lnTo>
                  <a:pt x="15430" y="670075"/>
                </a:lnTo>
                <a:lnTo>
                  <a:pt x="27139" y="618858"/>
                </a:lnTo>
              </a:path>
            </a:pathLst>
          </a:custGeom>
          <a:ln w="195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4198688" y="4359611"/>
            <a:ext cx="1660525" cy="1660525"/>
          </a:xfrm>
          <a:custGeom>
            <a:avLst/>
            <a:gdLst/>
            <a:ahLst/>
            <a:cxnLst/>
            <a:rect l="l" t="t" r="r" b="b"/>
            <a:pathLst>
              <a:path w="1660525" h="1660525">
                <a:moveTo>
                  <a:pt x="830199" y="0"/>
                </a:moveTo>
                <a:lnTo>
                  <a:pt x="878979" y="1409"/>
                </a:lnTo>
                <a:lnTo>
                  <a:pt x="927018" y="5585"/>
                </a:lnTo>
                <a:lnTo>
                  <a:pt x="974236" y="12450"/>
                </a:lnTo>
                <a:lnTo>
                  <a:pt x="1020556" y="21926"/>
                </a:lnTo>
                <a:lnTo>
                  <a:pt x="1065900" y="33936"/>
                </a:lnTo>
                <a:lnTo>
                  <a:pt x="1110191" y="48400"/>
                </a:lnTo>
                <a:lnTo>
                  <a:pt x="1153350" y="65242"/>
                </a:lnTo>
                <a:lnTo>
                  <a:pt x="1195300" y="84384"/>
                </a:lnTo>
                <a:lnTo>
                  <a:pt x="1235962" y="105747"/>
                </a:lnTo>
                <a:lnTo>
                  <a:pt x="1275259" y="129254"/>
                </a:lnTo>
                <a:lnTo>
                  <a:pt x="1313113" y="154827"/>
                </a:lnTo>
                <a:lnTo>
                  <a:pt x="1349446" y="182388"/>
                </a:lnTo>
                <a:lnTo>
                  <a:pt x="1384181" y="211860"/>
                </a:lnTo>
                <a:lnTo>
                  <a:pt x="1417239" y="243163"/>
                </a:lnTo>
                <a:lnTo>
                  <a:pt x="1448542" y="276221"/>
                </a:lnTo>
                <a:lnTo>
                  <a:pt x="1478013" y="310956"/>
                </a:lnTo>
                <a:lnTo>
                  <a:pt x="1505573" y="347289"/>
                </a:lnTo>
                <a:lnTo>
                  <a:pt x="1531146" y="385143"/>
                </a:lnTo>
                <a:lnTo>
                  <a:pt x="1554653" y="424441"/>
                </a:lnTo>
                <a:lnTo>
                  <a:pt x="1576015" y="465103"/>
                </a:lnTo>
                <a:lnTo>
                  <a:pt x="1595157" y="507052"/>
                </a:lnTo>
                <a:lnTo>
                  <a:pt x="1611998" y="550211"/>
                </a:lnTo>
                <a:lnTo>
                  <a:pt x="1626462" y="594501"/>
                </a:lnTo>
                <a:lnTo>
                  <a:pt x="1638471" y="639845"/>
                </a:lnTo>
                <a:lnTo>
                  <a:pt x="1647947" y="686164"/>
                </a:lnTo>
                <a:lnTo>
                  <a:pt x="1654812" y="733382"/>
                </a:lnTo>
                <a:lnTo>
                  <a:pt x="1658988" y="781419"/>
                </a:lnTo>
                <a:lnTo>
                  <a:pt x="1660398" y="830199"/>
                </a:lnTo>
                <a:lnTo>
                  <a:pt x="1658988" y="878979"/>
                </a:lnTo>
                <a:lnTo>
                  <a:pt x="1654812" y="927018"/>
                </a:lnTo>
                <a:lnTo>
                  <a:pt x="1647947" y="974236"/>
                </a:lnTo>
                <a:lnTo>
                  <a:pt x="1638471" y="1020556"/>
                </a:lnTo>
                <a:lnTo>
                  <a:pt x="1626462" y="1065900"/>
                </a:lnTo>
                <a:lnTo>
                  <a:pt x="1611998" y="1110191"/>
                </a:lnTo>
                <a:lnTo>
                  <a:pt x="1595157" y="1153350"/>
                </a:lnTo>
                <a:lnTo>
                  <a:pt x="1576015" y="1195300"/>
                </a:lnTo>
                <a:lnTo>
                  <a:pt x="1554653" y="1235962"/>
                </a:lnTo>
                <a:lnTo>
                  <a:pt x="1531146" y="1275259"/>
                </a:lnTo>
                <a:lnTo>
                  <a:pt x="1505573" y="1313113"/>
                </a:lnTo>
                <a:lnTo>
                  <a:pt x="1478013" y="1349446"/>
                </a:lnTo>
                <a:lnTo>
                  <a:pt x="1448542" y="1384181"/>
                </a:lnTo>
                <a:lnTo>
                  <a:pt x="1417239" y="1417239"/>
                </a:lnTo>
                <a:lnTo>
                  <a:pt x="1384181" y="1448542"/>
                </a:lnTo>
                <a:lnTo>
                  <a:pt x="1349446" y="1478013"/>
                </a:lnTo>
                <a:lnTo>
                  <a:pt x="1313113" y="1505573"/>
                </a:lnTo>
                <a:lnTo>
                  <a:pt x="1275259" y="1531146"/>
                </a:lnTo>
                <a:lnTo>
                  <a:pt x="1235962" y="1554653"/>
                </a:lnTo>
                <a:lnTo>
                  <a:pt x="1195300" y="1576015"/>
                </a:lnTo>
                <a:lnTo>
                  <a:pt x="1153350" y="1595157"/>
                </a:lnTo>
                <a:lnTo>
                  <a:pt x="1110191" y="1611998"/>
                </a:lnTo>
                <a:lnTo>
                  <a:pt x="1065900" y="1626462"/>
                </a:lnTo>
                <a:lnTo>
                  <a:pt x="1020556" y="1638471"/>
                </a:lnTo>
                <a:lnTo>
                  <a:pt x="974236" y="1647947"/>
                </a:lnTo>
                <a:lnTo>
                  <a:pt x="927018" y="1654812"/>
                </a:lnTo>
                <a:lnTo>
                  <a:pt x="878979" y="1658988"/>
                </a:lnTo>
                <a:lnTo>
                  <a:pt x="830199" y="1660398"/>
                </a:lnTo>
                <a:lnTo>
                  <a:pt x="781418" y="1658988"/>
                </a:lnTo>
                <a:lnTo>
                  <a:pt x="733379" y="1654812"/>
                </a:lnTo>
                <a:lnTo>
                  <a:pt x="686161" y="1647947"/>
                </a:lnTo>
                <a:lnTo>
                  <a:pt x="639841" y="1638471"/>
                </a:lnTo>
                <a:lnTo>
                  <a:pt x="594497" y="1626462"/>
                </a:lnTo>
                <a:lnTo>
                  <a:pt x="550206" y="1611998"/>
                </a:lnTo>
                <a:lnTo>
                  <a:pt x="507047" y="1595157"/>
                </a:lnTo>
                <a:lnTo>
                  <a:pt x="465097" y="1576015"/>
                </a:lnTo>
                <a:lnTo>
                  <a:pt x="424435" y="1554653"/>
                </a:lnTo>
                <a:lnTo>
                  <a:pt x="385138" y="1531146"/>
                </a:lnTo>
                <a:lnTo>
                  <a:pt x="347284" y="1505573"/>
                </a:lnTo>
                <a:lnTo>
                  <a:pt x="310951" y="1478013"/>
                </a:lnTo>
                <a:lnTo>
                  <a:pt x="276216" y="1448542"/>
                </a:lnTo>
                <a:lnTo>
                  <a:pt x="243158" y="1417239"/>
                </a:lnTo>
                <a:lnTo>
                  <a:pt x="211855" y="1384181"/>
                </a:lnTo>
                <a:lnTo>
                  <a:pt x="182384" y="1349446"/>
                </a:lnTo>
                <a:lnTo>
                  <a:pt x="154824" y="1313113"/>
                </a:lnTo>
                <a:lnTo>
                  <a:pt x="129251" y="1275259"/>
                </a:lnTo>
                <a:lnTo>
                  <a:pt x="105744" y="1235962"/>
                </a:lnTo>
                <a:lnTo>
                  <a:pt x="84382" y="1195300"/>
                </a:lnTo>
                <a:lnTo>
                  <a:pt x="65240" y="1153350"/>
                </a:lnTo>
                <a:lnTo>
                  <a:pt x="48399" y="1110191"/>
                </a:lnTo>
                <a:lnTo>
                  <a:pt x="33935" y="1065900"/>
                </a:lnTo>
                <a:lnTo>
                  <a:pt x="21926" y="1020556"/>
                </a:lnTo>
                <a:lnTo>
                  <a:pt x="12450" y="974236"/>
                </a:lnTo>
                <a:lnTo>
                  <a:pt x="5585" y="927018"/>
                </a:lnTo>
                <a:lnTo>
                  <a:pt x="1409" y="878979"/>
                </a:lnTo>
                <a:lnTo>
                  <a:pt x="0" y="830199"/>
                </a:lnTo>
                <a:lnTo>
                  <a:pt x="985" y="789394"/>
                </a:lnTo>
                <a:lnTo>
                  <a:pt x="3911" y="749096"/>
                </a:lnTo>
                <a:lnTo>
                  <a:pt x="8733" y="709351"/>
                </a:lnTo>
                <a:lnTo>
                  <a:pt x="15405" y="670204"/>
                </a:lnTo>
              </a:path>
            </a:pathLst>
          </a:custGeom>
          <a:ln w="195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6897587" y="4357192"/>
            <a:ext cx="1660525" cy="1660525"/>
          </a:xfrm>
          <a:custGeom>
            <a:avLst/>
            <a:gdLst/>
            <a:ahLst/>
            <a:cxnLst/>
            <a:rect l="l" t="t" r="r" b="b"/>
            <a:pathLst>
              <a:path w="1660525" h="1660525">
                <a:moveTo>
                  <a:pt x="830186" y="0"/>
                </a:moveTo>
                <a:lnTo>
                  <a:pt x="878968" y="1409"/>
                </a:lnTo>
                <a:lnTo>
                  <a:pt x="927007" y="5585"/>
                </a:lnTo>
                <a:lnTo>
                  <a:pt x="974226" y="12450"/>
                </a:lnTo>
                <a:lnTo>
                  <a:pt x="1020547" y="21926"/>
                </a:lnTo>
                <a:lnTo>
                  <a:pt x="1065892" y="33936"/>
                </a:lnTo>
                <a:lnTo>
                  <a:pt x="1110183" y="48400"/>
                </a:lnTo>
                <a:lnTo>
                  <a:pt x="1153343" y="65242"/>
                </a:lnTo>
                <a:lnTo>
                  <a:pt x="1195293" y="84384"/>
                </a:lnTo>
                <a:lnTo>
                  <a:pt x="1235955" y="105747"/>
                </a:lnTo>
                <a:lnTo>
                  <a:pt x="1275252" y="129254"/>
                </a:lnTo>
                <a:lnTo>
                  <a:pt x="1313106" y="154827"/>
                </a:lnTo>
                <a:lnTo>
                  <a:pt x="1349439" y="182388"/>
                </a:lnTo>
                <a:lnTo>
                  <a:pt x="1384173" y="211860"/>
                </a:lnTo>
                <a:lnTo>
                  <a:pt x="1417231" y="243163"/>
                </a:lnTo>
                <a:lnTo>
                  <a:pt x="1448533" y="276221"/>
                </a:lnTo>
                <a:lnTo>
                  <a:pt x="1478004" y="310956"/>
                </a:lnTo>
                <a:lnTo>
                  <a:pt x="1505564" y="347289"/>
                </a:lnTo>
                <a:lnTo>
                  <a:pt x="1531136" y="385143"/>
                </a:lnTo>
                <a:lnTo>
                  <a:pt x="1554643" y="424441"/>
                </a:lnTo>
                <a:lnTo>
                  <a:pt x="1576005" y="465103"/>
                </a:lnTo>
                <a:lnTo>
                  <a:pt x="1595146" y="507052"/>
                </a:lnTo>
                <a:lnTo>
                  <a:pt x="1611987" y="550211"/>
                </a:lnTo>
                <a:lnTo>
                  <a:pt x="1626451" y="594501"/>
                </a:lnTo>
                <a:lnTo>
                  <a:pt x="1638459" y="639845"/>
                </a:lnTo>
                <a:lnTo>
                  <a:pt x="1647935" y="686164"/>
                </a:lnTo>
                <a:lnTo>
                  <a:pt x="1654800" y="733382"/>
                </a:lnTo>
                <a:lnTo>
                  <a:pt x="1658976" y="781419"/>
                </a:lnTo>
                <a:lnTo>
                  <a:pt x="1660385" y="830199"/>
                </a:lnTo>
                <a:lnTo>
                  <a:pt x="1658976" y="878979"/>
                </a:lnTo>
                <a:lnTo>
                  <a:pt x="1654800" y="927018"/>
                </a:lnTo>
                <a:lnTo>
                  <a:pt x="1647935" y="974236"/>
                </a:lnTo>
                <a:lnTo>
                  <a:pt x="1638459" y="1020556"/>
                </a:lnTo>
                <a:lnTo>
                  <a:pt x="1626451" y="1065900"/>
                </a:lnTo>
                <a:lnTo>
                  <a:pt x="1611987" y="1110191"/>
                </a:lnTo>
                <a:lnTo>
                  <a:pt x="1595146" y="1153350"/>
                </a:lnTo>
                <a:lnTo>
                  <a:pt x="1576005" y="1195300"/>
                </a:lnTo>
                <a:lnTo>
                  <a:pt x="1554643" y="1235962"/>
                </a:lnTo>
                <a:lnTo>
                  <a:pt x="1531136" y="1275259"/>
                </a:lnTo>
                <a:lnTo>
                  <a:pt x="1505564" y="1313113"/>
                </a:lnTo>
                <a:lnTo>
                  <a:pt x="1478004" y="1349446"/>
                </a:lnTo>
                <a:lnTo>
                  <a:pt x="1448533" y="1384181"/>
                </a:lnTo>
                <a:lnTo>
                  <a:pt x="1417231" y="1417239"/>
                </a:lnTo>
                <a:lnTo>
                  <a:pt x="1384173" y="1448542"/>
                </a:lnTo>
                <a:lnTo>
                  <a:pt x="1349439" y="1478013"/>
                </a:lnTo>
                <a:lnTo>
                  <a:pt x="1313106" y="1505573"/>
                </a:lnTo>
                <a:lnTo>
                  <a:pt x="1275252" y="1531146"/>
                </a:lnTo>
                <a:lnTo>
                  <a:pt x="1235955" y="1554653"/>
                </a:lnTo>
                <a:lnTo>
                  <a:pt x="1195293" y="1576015"/>
                </a:lnTo>
                <a:lnTo>
                  <a:pt x="1153343" y="1595157"/>
                </a:lnTo>
                <a:lnTo>
                  <a:pt x="1110183" y="1611998"/>
                </a:lnTo>
                <a:lnTo>
                  <a:pt x="1065892" y="1626462"/>
                </a:lnTo>
                <a:lnTo>
                  <a:pt x="1020547" y="1638471"/>
                </a:lnTo>
                <a:lnTo>
                  <a:pt x="974226" y="1647947"/>
                </a:lnTo>
                <a:lnTo>
                  <a:pt x="927007" y="1654812"/>
                </a:lnTo>
                <a:lnTo>
                  <a:pt x="878968" y="1658988"/>
                </a:lnTo>
                <a:lnTo>
                  <a:pt x="830186" y="1660398"/>
                </a:lnTo>
                <a:lnTo>
                  <a:pt x="781405" y="1658988"/>
                </a:lnTo>
                <a:lnTo>
                  <a:pt x="733367" y="1654812"/>
                </a:lnTo>
                <a:lnTo>
                  <a:pt x="686149" y="1647947"/>
                </a:lnTo>
                <a:lnTo>
                  <a:pt x="639829" y="1638471"/>
                </a:lnTo>
                <a:lnTo>
                  <a:pt x="594485" y="1626462"/>
                </a:lnTo>
                <a:lnTo>
                  <a:pt x="550195" y="1611998"/>
                </a:lnTo>
                <a:lnTo>
                  <a:pt x="507036" y="1595157"/>
                </a:lnTo>
                <a:lnTo>
                  <a:pt x="465087" y="1576015"/>
                </a:lnTo>
                <a:lnTo>
                  <a:pt x="424425" y="1554653"/>
                </a:lnTo>
                <a:lnTo>
                  <a:pt x="385129" y="1531146"/>
                </a:lnTo>
                <a:lnTo>
                  <a:pt x="347275" y="1505573"/>
                </a:lnTo>
                <a:lnTo>
                  <a:pt x="310943" y="1478013"/>
                </a:lnTo>
                <a:lnTo>
                  <a:pt x="276209" y="1448542"/>
                </a:lnTo>
                <a:lnTo>
                  <a:pt x="243152" y="1417239"/>
                </a:lnTo>
                <a:lnTo>
                  <a:pt x="211850" y="1384181"/>
                </a:lnTo>
                <a:lnTo>
                  <a:pt x="182379" y="1349446"/>
                </a:lnTo>
                <a:lnTo>
                  <a:pt x="154819" y="1313113"/>
                </a:lnTo>
                <a:lnTo>
                  <a:pt x="129247" y="1275259"/>
                </a:lnTo>
                <a:lnTo>
                  <a:pt x="105741" y="1235962"/>
                </a:lnTo>
                <a:lnTo>
                  <a:pt x="84379" y="1195300"/>
                </a:lnTo>
                <a:lnTo>
                  <a:pt x="65238" y="1153350"/>
                </a:lnTo>
                <a:lnTo>
                  <a:pt x="48397" y="1110191"/>
                </a:lnTo>
                <a:lnTo>
                  <a:pt x="33933" y="1065900"/>
                </a:lnTo>
                <a:lnTo>
                  <a:pt x="21925" y="1020556"/>
                </a:lnTo>
                <a:lnTo>
                  <a:pt x="12449" y="974236"/>
                </a:lnTo>
                <a:lnTo>
                  <a:pt x="5585" y="927018"/>
                </a:lnTo>
                <a:lnTo>
                  <a:pt x="1409" y="878979"/>
                </a:lnTo>
                <a:lnTo>
                  <a:pt x="0" y="830199"/>
                </a:lnTo>
                <a:lnTo>
                  <a:pt x="410" y="803826"/>
                </a:lnTo>
                <a:lnTo>
                  <a:pt x="1633" y="777657"/>
                </a:lnTo>
                <a:lnTo>
                  <a:pt x="3659" y="751705"/>
                </a:lnTo>
                <a:lnTo>
                  <a:pt x="6477" y="725982"/>
                </a:lnTo>
              </a:path>
            </a:pathLst>
          </a:custGeom>
          <a:ln w="195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6" name="object 36"/>
          <p:cNvGrpSpPr/>
          <p:nvPr/>
        </p:nvGrpSpPr>
        <p:grpSpPr>
          <a:xfrm>
            <a:off x="228600" y="241300"/>
            <a:ext cx="9607550" cy="914400"/>
            <a:chOff x="228600" y="241300"/>
            <a:chExt cx="9607550" cy="914400"/>
          </a:xfrm>
        </p:grpSpPr>
        <p:sp>
          <p:nvSpPr>
            <p:cNvPr id="37" name="object 37"/>
            <p:cNvSpPr/>
            <p:nvPr/>
          </p:nvSpPr>
          <p:spPr>
            <a:xfrm>
              <a:off x="545465" y="241300"/>
              <a:ext cx="9290685" cy="457200"/>
            </a:xfrm>
            <a:custGeom>
              <a:avLst/>
              <a:gdLst/>
              <a:ahLst/>
              <a:cxnLst/>
              <a:rect l="l" t="t" r="r" b="b"/>
              <a:pathLst>
                <a:path w="9290685" h="457200">
                  <a:moveTo>
                    <a:pt x="9290685" y="0"/>
                  </a:moveTo>
                  <a:lnTo>
                    <a:pt x="316865" y="0"/>
                  </a:lnTo>
                  <a:lnTo>
                    <a:pt x="0" y="457200"/>
                  </a:lnTo>
                  <a:lnTo>
                    <a:pt x="8971064" y="457200"/>
                  </a:lnTo>
                  <a:lnTo>
                    <a:pt x="9290685" y="0"/>
                  </a:lnTo>
                  <a:close/>
                </a:path>
              </a:pathLst>
            </a:custGeom>
            <a:solidFill>
              <a:srgbClr val="0E4B8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685800" y="652780"/>
              <a:ext cx="2890520" cy="91440"/>
            </a:xfrm>
            <a:custGeom>
              <a:avLst/>
              <a:gdLst/>
              <a:ahLst/>
              <a:cxnLst/>
              <a:rect l="l" t="t" r="r" b="b"/>
              <a:pathLst>
                <a:path w="2890520" h="91440">
                  <a:moveTo>
                    <a:pt x="289052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2890520" y="91440"/>
                  </a:lnTo>
                  <a:lnTo>
                    <a:pt x="2890520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228600" y="698500"/>
              <a:ext cx="316865" cy="457200"/>
            </a:xfrm>
            <a:custGeom>
              <a:avLst/>
              <a:gdLst/>
              <a:ahLst/>
              <a:cxnLst/>
              <a:rect l="l" t="t" r="r" b="b"/>
              <a:pathLst>
                <a:path w="316865" h="457200">
                  <a:moveTo>
                    <a:pt x="31686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0"/>
                  </a:lnTo>
                  <a:close/>
                </a:path>
              </a:pathLst>
            </a:custGeom>
            <a:solidFill>
              <a:srgbClr val="D6E8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228600" y="241299"/>
              <a:ext cx="9607550" cy="457834"/>
            </a:xfrm>
            <a:custGeom>
              <a:avLst/>
              <a:gdLst/>
              <a:ahLst/>
              <a:cxnLst/>
              <a:rect l="l" t="t" r="r" b="b"/>
              <a:pathLst>
                <a:path w="9607550" h="457834">
                  <a:moveTo>
                    <a:pt x="63373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457200"/>
                  </a:lnTo>
                  <a:lnTo>
                    <a:pt x="633730" y="0"/>
                  </a:lnTo>
                  <a:close/>
                </a:path>
                <a:path w="9607550" h="457834">
                  <a:moveTo>
                    <a:pt x="9607537" y="12"/>
                  </a:moveTo>
                  <a:lnTo>
                    <a:pt x="9174785" y="12"/>
                  </a:lnTo>
                  <a:lnTo>
                    <a:pt x="8909901" y="457212"/>
                  </a:lnTo>
                  <a:lnTo>
                    <a:pt x="9607537" y="457212"/>
                  </a:lnTo>
                  <a:lnTo>
                    <a:pt x="9607537" y="12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41" name="object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5" y="7425532"/>
            <a:ext cx="64084" cy="85813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2580" y="7425527"/>
            <a:ext cx="86740" cy="85813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17220" y="7423693"/>
            <a:ext cx="92837" cy="89496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1207663" y="7423689"/>
            <a:ext cx="53340" cy="89535"/>
          </a:xfrm>
          <a:custGeom>
            <a:avLst/>
            <a:gdLst/>
            <a:ahLst/>
            <a:cxnLst/>
            <a:rect l="l" t="t" r="r" b="b"/>
            <a:pathLst>
              <a:path w="53340" h="89534">
                <a:moveTo>
                  <a:pt x="35610" y="0"/>
                </a:moveTo>
                <a:lnTo>
                  <a:pt x="30289" y="0"/>
                </a:lnTo>
                <a:lnTo>
                  <a:pt x="19301" y="1535"/>
                </a:lnTo>
                <a:lnTo>
                  <a:pt x="10520" y="6102"/>
                </a:lnTo>
                <a:lnTo>
                  <a:pt x="4698" y="13640"/>
                </a:lnTo>
                <a:lnTo>
                  <a:pt x="2590" y="24091"/>
                </a:lnTo>
                <a:lnTo>
                  <a:pt x="8577" y="40168"/>
                </a:lnTo>
                <a:lnTo>
                  <a:pt x="21748" y="48958"/>
                </a:lnTo>
                <a:lnTo>
                  <a:pt x="34919" y="56595"/>
                </a:lnTo>
                <a:lnTo>
                  <a:pt x="40906" y="69214"/>
                </a:lnTo>
                <a:lnTo>
                  <a:pt x="40906" y="78930"/>
                </a:lnTo>
                <a:lnTo>
                  <a:pt x="33146" y="85559"/>
                </a:lnTo>
                <a:lnTo>
                  <a:pt x="23177" y="85559"/>
                </a:lnTo>
                <a:lnTo>
                  <a:pt x="15798" y="84014"/>
                </a:lnTo>
                <a:lnTo>
                  <a:pt x="9875" y="79924"/>
                </a:lnTo>
                <a:lnTo>
                  <a:pt x="5555" y="74104"/>
                </a:lnTo>
                <a:lnTo>
                  <a:pt x="2984" y="67373"/>
                </a:lnTo>
                <a:lnTo>
                  <a:pt x="0" y="67373"/>
                </a:lnTo>
                <a:lnTo>
                  <a:pt x="2590" y="85318"/>
                </a:lnTo>
                <a:lnTo>
                  <a:pt x="8674" y="88023"/>
                </a:lnTo>
                <a:lnTo>
                  <a:pt x="15659" y="89496"/>
                </a:lnTo>
                <a:lnTo>
                  <a:pt x="22402" y="89496"/>
                </a:lnTo>
                <a:lnTo>
                  <a:pt x="33595" y="87844"/>
                </a:lnTo>
                <a:lnTo>
                  <a:pt x="43335" y="83010"/>
                </a:lnTo>
                <a:lnTo>
                  <a:pt x="50213" y="75180"/>
                </a:lnTo>
                <a:lnTo>
                  <a:pt x="52819" y="64541"/>
                </a:lnTo>
                <a:lnTo>
                  <a:pt x="46588" y="48818"/>
                </a:lnTo>
                <a:lnTo>
                  <a:pt x="32880" y="40078"/>
                </a:lnTo>
                <a:lnTo>
                  <a:pt x="19172" y="32351"/>
                </a:lnTo>
                <a:lnTo>
                  <a:pt x="12941" y="19672"/>
                </a:lnTo>
                <a:lnTo>
                  <a:pt x="12941" y="10693"/>
                </a:lnTo>
                <a:lnTo>
                  <a:pt x="18643" y="3936"/>
                </a:lnTo>
                <a:lnTo>
                  <a:pt x="37807" y="3936"/>
                </a:lnTo>
                <a:lnTo>
                  <a:pt x="43764" y="8978"/>
                </a:lnTo>
                <a:lnTo>
                  <a:pt x="45186" y="17576"/>
                </a:lnTo>
                <a:lnTo>
                  <a:pt x="48158" y="17576"/>
                </a:lnTo>
                <a:lnTo>
                  <a:pt x="46088" y="1841"/>
                </a:lnTo>
                <a:lnTo>
                  <a:pt x="40906" y="1104"/>
                </a:lnTo>
                <a:lnTo>
                  <a:pt x="35610" y="0"/>
                </a:lnTo>
                <a:close/>
              </a:path>
            </a:pathLst>
          </a:custGeom>
          <a:solidFill>
            <a:srgbClr val="17426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5" name="object 4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2663" y="7422091"/>
            <a:ext cx="82080" cy="89255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1942753" y="7423689"/>
            <a:ext cx="53340" cy="89535"/>
          </a:xfrm>
          <a:custGeom>
            <a:avLst/>
            <a:gdLst/>
            <a:ahLst/>
            <a:cxnLst/>
            <a:rect l="l" t="t" r="r" b="b"/>
            <a:pathLst>
              <a:path w="53339" h="89534">
                <a:moveTo>
                  <a:pt x="35598" y="0"/>
                </a:moveTo>
                <a:lnTo>
                  <a:pt x="30302" y="0"/>
                </a:lnTo>
                <a:lnTo>
                  <a:pt x="19307" y="1535"/>
                </a:lnTo>
                <a:lnTo>
                  <a:pt x="10521" y="6102"/>
                </a:lnTo>
                <a:lnTo>
                  <a:pt x="4699" y="13640"/>
                </a:lnTo>
                <a:lnTo>
                  <a:pt x="2590" y="24091"/>
                </a:lnTo>
                <a:lnTo>
                  <a:pt x="8577" y="40168"/>
                </a:lnTo>
                <a:lnTo>
                  <a:pt x="21748" y="48958"/>
                </a:lnTo>
                <a:lnTo>
                  <a:pt x="34919" y="56595"/>
                </a:lnTo>
                <a:lnTo>
                  <a:pt x="40906" y="69214"/>
                </a:lnTo>
                <a:lnTo>
                  <a:pt x="40906" y="78930"/>
                </a:lnTo>
                <a:lnTo>
                  <a:pt x="33147" y="85559"/>
                </a:lnTo>
                <a:lnTo>
                  <a:pt x="23177" y="85559"/>
                </a:lnTo>
                <a:lnTo>
                  <a:pt x="15798" y="84014"/>
                </a:lnTo>
                <a:lnTo>
                  <a:pt x="9875" y="79924"/>
                </a:lnTo>
                <a:lnTo>
                  <a:pt x="5555" y="74104"/>
                </a:lnTo>
                <a:lnTo>
                  <a:pt x="2984" y="67373"/>
                </a:lnTo>
                <a:lnTo>
                  <a:pt x="0" y="67373"/>
                </a:lnTo>
                <a:lnTo>
                  <a:pt x="2590" y="85318"/>
                </a:lnTo>
                <a:lnTo>
                  <a:pt x="8674" y="88023"/>
                </a:lnTo>
                <a:lnTo>
                  <a:pt x="15671" y="89496"/>
                </a:lnTo>
                <a:lnTo>
                  <a:pt x="22402" y="89496"/>
                </a:lnTo>
                <a:lnTo>
                  <a:pt x="33595" y="87844"/>
                </a:lnTo>
                <a:lnTo>
                  <a:pt x="43335" y="83010"/>
                </a:lnTo>
                <a:lnTo>
                  <a:pt x="50213" y="75180"/>
                </a:lnTo>
                <a:lnTo>
                  <a:pt x="52819" y="64541"/>
                </a:lnTo>
                <a:lnTo>
                  <a:pt x="46590" y="48818"/>
                </a:lnTo>
                <a:lnTo>
                  <a:pt x="32886" y="40078"/>
                </a:lnTo>
                <a:lnTo>
                  <a:pt x="19182" y="32351"/>
                </a:lnTo>
                <a:lnTo>
                  <a:pt x="12954" y="19672"/>
                </a:lnTo>
                <a:lnTo>
                  <a:pt x="12954" y="10693"/>
                </a:lnTo>
                <a:lnTo>
                  <a:pt x="18643" y="3936"/>
                </a:lnTo>
                <a:lnTo>
                  <a:pt x="37807" y="3936"/>
                </a:lnTo>
                <a:lnTo>
                  <a:pt x="43764" y="8978"/>
                </a:lnTo>
                <a:lnTo>
                  <a:pt x="45186" y="17576"/>
                </a:lnTo>
                <a:lnTo>
                  <a:pt x="48158" y="17576"/>
                </a:lnTo>
                <a:lnTo>
                  <a:pt x="46088" y="1841"/>
                </a:lnTo>
                <a:lnTo>
                  <a:pt x="40906" y="1104"/>
                </a:lnTo>
                <a:lnTo>
                  <a:pt x="35598" y="0"/>
                </a:lnTo>
                <a:close/>
              </a:path>
            </a:pathLst>
          </a:custGeom>
          <a:solidFill>
            <a:srgbClr val="17426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7" name="object 4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61489" y="7425539"/>
            <a:ext cx="71983" cy="85801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83993" y="7425533"/>
            <a:ext cx="90373" cy="87655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421501" y="7425539"/>
            <a:ext cx="71983" cy="85801"/>
          </a:xfrm>
          <a:prstGeom prst="rect">
            <a:avLst/>
          </a:prstGeom>
        </p:spPr>
      </p:pic>
      <p:sp>
        <p:nvSpPr>
          <p:cNvPr id="50" name="object 50"/>
          <p:cNvSpPr/>
          <p:nvPr/>
        </p:nvSpPr>
        <p:spPr>
          <a:xfrm>
            <a:off x="2580226" y="7425531"/>
            <a:ext cx="36830" cy="86360"/>
          </a:xfrm>
          <a:custGeom>
            <a:avLst/>
            <a:gdLst/>
            <a:ahLst/>
            <a:cxnLst/>
            <a:rect l="l" t="t" r="r" b="b"/>
            <a:pathLst>
              <a:path w="36830" h="86359">
                <a:moveTo>
                  <a:pt x="36258" y="0"/>
                </a:moveTo>
                <a:lnTo>
                  <a:pt x="12039" y="253"/>
                </a:lnTo>
                <a:lnTo>
                  <a:pt x="0" y="0"/>
                </a:lnTo>
                <a:lnTo>
                  <a:pt x="0" y="3200"/>
                </a:lnTo>
                <a:lnTo>
                  <a:pt x="11785" y="3441"/>
                </a:lnTo>
                <a:lnTo>
                  <a:pt x="11785" y="73761"/>
                </a:lnTo>
                <a:lnTo>
                  <a:pt x="11785" y="82372"/>
                </a:lnTo>
                <a:lnTo>
                  <a:pt x="0" y="82613"/>
                </a:lnTo>
                <a:lnTo>
                  <a:pt x="0" y="85813"/>
                </a:lnTo>
                <a:lnTo>
                  <a:pt x="24472" y="85572"/>
                </a:lnTo>
                <a:lnTo>
                  <a:pt x="30035" y="85813"/>
                </a:lnTo>
                <a:lnTo>
                  <a:pt x="36258" y="85813"/>
                </a:lnTo>
                <a:lnTo>
                  <a:pt x="36258" y="82613"/>
                </a:lnTo>
                <a:lnTo>
                  <a:pt x="24472" y="82372"/>
                </a:lnTo>
                <a:lnTo>
                  <a:pt x="24472" y="3441"/>
                </a:lnTo>
                <a:lnTo>
                  <a:pt x="36258" y="3200"/>
                </a:lnTo>
                <a:lnTo>
                  <a:pt x="36258" y="0"/>
                </a:lnTo>
                <a:close/>
              </a:path>
            </a:pathLst>
          </a:custGeom>
          <a:solidFill>
            <a:srgbClr val="17426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1" name="object 5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701527" y="7425531"/>
            <a:ext cx="92049" cy="87655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64007" y="7422089"/>
            <a:ext cx="88684" cy="89255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037871" y="7425531"/>
            <a:ext cx="103962" cy="86918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617031" y="7392607"/>
            <a:ext cx="143611" cy="129260"/>
          </a:xfrm>
          <a:prstGeom prst="rect">
            <a:avLst/>
          </a:prstGeom>
        </p:spPr>
      </p:pic>
      <p:sp>
        <p:nvSpPr>
          <p:cNvPr id="55" name="object 55"/>
          <p:cNvSpPr txBox="1"/>
          <p:nvPr/>
        </p:nvSpPr>
        <p:spPr>
          <a:xfrm>
            <a:off x="927100" y="392187"/>
            <a:ext cx="26924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Nunito Sans"/>
                <a:cs typeface="Nunito Sans"/>
              </a:rPr>
              <a:t>A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that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Nunito Sans"/>
                <a:cs typeface="Nunito Sans"/>
              </a:rPr>
              <a:t>Transcends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Models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471648" y="7186942"/>
            <a:ext cx="2914015" cy="181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i="1" spc="5" dirty="0">
                <a:solidFill>
                  <a:srgbClr val="4C4D4F"/>
                </a:solidFill>
                <a:latin typeface="Nunito Sans"/>
                <a:cs typeface="Nunito Sans"/>
              </a:rPr>
              <a:t>Source:</a:t>
            </a:r>
            <a:r>
              <a:rPr sz="900" i="1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All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data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Frost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dirty="0">
                <a:solidFill>
                  <a:srgbClr val="4C4D4F"/>
                </a:solidFill>
                <a:latin typeface="Nunito Sans"/>
                <a:cs typeface="Nunito Sans"/>
              </a:rPr>
              <a:t>&amp;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Sullivan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unless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otherwise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noted</a:t>
            </a:r>
            <a:endParaRPr sz="900" dirty="0">
              <a:latin typeface="Nunito Sans"/>
              <a:cs typeface="Nunito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504046" y="406400"/>
            <a:ext cx="1092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Nunito Sans"/>
                <a:cs typeface="Nunito Sans"/>
              </a:rPr>
              <a:t>3</a:t>
            </a:r>
            <a:endParaRPr sz="1100" dirty="0">
              <a:latin typeface="Nunito Sans"/>
              <a:cs typeface="Nunito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3100" y="1018790"/>
            <a:ext cx="8940166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5" dirty="0">
                <a:solidFill>
                  <a:srgbClr val="0E4B8A"/>
                </a:solidFill>
                <a:latin typeface="NunitoSans-SemiBold"/>
                <a:cs typeface="NunitoSans-SemiBold"/>
              </a:rPr>
              <a:t>Organizations</a:t>
            </a:r>
            <a:r>
              <a:rPr sz="2000" b="1" spc="-80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35" dirty="0">
                <a:solidFill>
                  <a:srgbClr val="0E4B8A"/>
                </a:solidFill>
                <a:latin typeface="NunitoSans-SemiBold"/>
                <a:cs typeface="NunitoSans-SemiBold"/>
              </a:rPr>
              <a:t>are</a:t>
            </a:r>
            <a:r>
              <a:rPr sz="2000" b="1" spc="-75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50" dirty="0">
                <a:solidFill>
                  <a:srgbClr val="0E4B8A"/>
                </a:solidFill>
                <a:latin typeface="NunitoSans-SemiBold"/>
                <a:cs typeface="NunitoSans-SemiBold"/>
              </a:rPr>
              <a:t>Migrating</a:t>
            </a:r>
            <a:r>
              <a:rPr sz="2000" b="1" spc="-75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30" dirty="0">
                <a:solidFill>
                  <a:srgbClr val="0E4B8A"/>
                </a:solidFill>
                <a:latin typeface="NunitoSans-SemiBold"/>
                <a:cs typeface="NunitoSans-SemiBold"/>
              </a:rPr>
              <a:t>to</a:t>
            </a:r>
            <a:r>
              <a:rPr sz="2000" b="1" spc="-75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35" dirty="0">
                <a:solidFill>
                  <a:srgbClr val="0E4B8A"/>
                </a:solidFill>
                <a:latin typeface="NunitoSans-SemiBold"/>
                <a:cs typeface="NunitoSans-SemiBold"/>
              </a:rPr>
              <a:t>the</a:t>
            </a:r>
            <a:r>
              <a:rPr sz="2000" b="1" spc="-80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45" dirty="0">
                <a:solidFill>
                  <a:srgbClr val="0E4B8A"/>
                </a:solidFill>
                <a:latin typeface="NunitoSans-SemiBold"/>
                <a:cs typeface="NunitoSans-SemiBold"/>
              </a:rPr>
              <a:t>Cloud</a:t>
            </a:r>
            <a:r>
              <a:rPr sz="2000" b="1" spc="-75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25" dirty="0">
                <a:solidFill>
                  <a:srgbClr val="0E4B8A"/>
                </a:solidFill>
                <a:latin typeface="NunitoSans-SemiBold"/>
                <a:cs typeface="NunitoSans-SemiBold"/>
              </a:rPr>
              <a:t>at</a:t>
            </a:r>
            <a:r>
              <a:rPr sz="2000" b="1" spc="-75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50" dirty="0">
                <a:solidFill>
                  <a:srgbClr val="0E4B8A"/>
                </a:solidFill>
                <a:latin typeface="NunitoSans-SemiBold"/>
                <a:cs typeface="NunitoSans-SemiBold"/>
              </a:rPr>
              <a:t>Unprecedented</a:t>
            </a:r>
            <a:r>
              <a:rPr sz="2000" b="1" spc="-75" dirty="0">
                <a:solidFill>
                  <a:srgbClr val="0E4B8A"/>
                </a:solidFill>
                <a:latin typeface="NunitoSans-SemiBold"/>
                <a:cs typeface="NunitoSans-SemiBold"/>
              </a:rPr>
              <a:t> </a:t>
            </a:r>
            <a:r>
              <a:rPr sz="2000" b="1" spc="-50" dirty="0">
                <a:solidFill>
                  <a:srgbClr val="0E4B8A"/>
                </a:solidFill>
                <a:latin typeface="NunitoSans-SemiBold"/>
                <a:cs typeface="NunitoSans-SemiBold"/>
              </a:rPr>
              <a:t>Rates</a:t>
            </a:r>
            <a:endParaRPr sz="2000" dirty="0">
              <a:latin typeface="NunitoSans-SemiBold"/>
              <a:cs typeface="NunitoSans-SemiBol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31808" y="4282533"/>
            <a:ext cx="4102100" cy="1349375"/>
            <a:chOff x="831808" y="4282533"/>
            <a:chExt cx="4102100" cy="1349375"/>
          </a:xfrm>
        </p:grpSpPr>
        <p:sp>
          <p:nvSpPr>
            <p:cNvPr id="5" name="object 5"/>
            <p:cNvSpPr/>
            <p:nvPr/>
          </p:nvSpPr>
          <p:spPr>
            <a:xfrm>
              <a:off x="831808" y="4391252"/>
              <a:ext cx="2098675" cy="1230630"/>
            </a:xfrm>
            <a:custGeom>
              <a:avLst/>
              <a:gdLst/>
              <a:ahLst/>
              <a:cxnLst/>
              <a:rect l="l" t="t" r="r" b="b"/>
              <a:pathLst>
                <a:path w="2098675" h="1230629">
                  <a:moveTo>
                    <a:pt x="1342699" y="0"/>
                  </a:moveTo>
                  <a:lnTo>
                    <a:pt x="1294290" y="2729"/>
                  </a:lnTo>
                  <a:lnTo>
                    <a:pt x="1247297" y="10739"/>
                  </a:lnTo>
                  <a:lnTo>
                    <a:pt x="1201963" y="23760"/>
                  </a:lnTo>
                  <a:lnTo>
                    <a:pt x="1158529" y="41525"/>
                  </a:lnTo>
                  <a:lnTo>
                    <a:pt x="1117239" y="63765"/>
                  </a:lnTo>
                  <a:lnTo>
                    <a:pt x="1078333" y="90210"/>
                  </a:lnTo>
                  <a:lnTo>
                    <a:pt x="1042054" y="120594"/>
                  </a:lnTo>
                  <a:lnTo>
                    <a:pt x="1008643" y="154648"/>
                  </a:lnTo>
                  <a:lnTo>
                    <a:pt x="978342" y="192102"/>
                  </a:lnTo>
                  <a:lnTo>
                    <a:pt x="951394" y="232689"/>
                  </a:lnTo>
                  <a:lnTo>
                    <a:pt x="928039" y="276140"/>
                  </a:lnTo>
                  <a:lnTo>
                    <a:pt x="908521" y="322186"/>
                  </a:lnTo>
                  <a:lnTo>
                    <a:pt x="892954" y="371055"/>
                  </a:lnTo>
                  <a:lnTo>
                    <a:pt x="892396" y="371170"/>
                  </a:lnTo>
                  <a:lnTo>
                    <a:pt x="857943" y="334677"/>
                  </a:lnTo>
                  <a:lnTo>
                    <a:pt x="815407" y="310788"/>
                  </a:lnTo>
                  <a:lnTo>
                    <a:pt x="766781" y="301633"/>
                  </a:lnTo>
                  <a:lnTo>
                    <a:pt x="714342" y="309753"/>
                  </a:lnTo>
                  <a:lnTo>
                    <a:pt x="675152" y="329613"/>
                  </a:lnTo>
                  <a:lnTo>
                    <a:pt x="643115" y="359845"/>
                  </a:lnTo>
                  <a:lnTo>
                    <a:pt x="619403" y="398188"/>
                  </a:lnTo>
                  <a:lnTo>
                    <a:pt x="605188" y="442382"/>
                  </a:lnTo>
                  <a:lnTo>
                    <a:pt x="601654" y="490537"/>
                  </a:lnTo>
                  <a:lnTo>
                    <a:pt x="601388" y="490855"/>
                  </a:lnTo>
                  <a:lnTo>
                    <a:pt x="342105" y="490855"/>
                  </a:lnTo>
                  <a:lnTo>
                    <a:pt x="297336" y="493961"/>
                  </a:lnTo>
                  <a:lnTo>
                    <a:pt x="254304" y="503025"/>
                  </a:lnTo>
                  <a:lnTo>
                    <a:pt x="213375" y="517667"/>
                  </a:lnTo>
                  <a:lnTo>
                    <a:pt x="174914" y="537505"/>
                  </a:lnTo>
                  <a:lnTo>
                    <a:pt x="139287" y="562158"/>
                  </a:lnTo>
                  <a:lnTo>
                    <a:pt x="106861" y="591244"/>
                  </a:lnTo>
                  <a:lnTo>
                    <a:pt x="78001" y="624383"/>
                  </a:lnTo>
                  <a:lnTo>
                    <a:pt x="53073" y="661194"/>
                  </a:lnTo>
                  <a:lnTo>
                    <a:pt x="32443" y="701295"/>
                  </a:lnTo>
                  <a:lnTo>
                    <a:pt x="16476" y="744305"/>
                  </a:lnTo>
                  <a:lnTo>
                    <a:pt x="5540" y="789844"/>
                  </a:lnTo>
                  <a:lnTo>
                    <a:pt x="0" y="837529"/>
                  </a:lnTo>
                  <a:lnTo>
                    <a:pt x="221" y="886980"/>
                  </a:lnTo>
                  <a:lnTo>
                    <a:pt x="6780" y="938185"/>
                  </a:lnTo>
                  <a:lnTo>
                    <a:pt x="19444" y="986885"/>
                  </a:lnTo>
                  <a:lnTo>
                    <a:pt x="37762" y="1032580"/>
                  </a:lnTo>
                  <a:lnTo>
                    <a:pt x="61280" y="1074771"/>
                  </a:lnTo>
                  <a:lnTo>
                    <a:pt x="89546" y="1112957"/>
                  </a:lnTo>
                  <a:lnTo>
                    <a:pt x="122110" y="1146640"/>
                  </a:lnTo>
                  <a:lnTo>
                    <a:pt x="158518" y="1175320"/>
                  </a:lnTo>
                  <a:lnTo>
                    <a:pt x="198319" y="1198496"/>
                  </a:lnTo>
                  <a:lnTo>
                    <a:pt x="241061" y="1215669"/>
                  </a:lnTo>
                  <a:lnTo>
                    <a:pt x="286291" y="1226339"/>
                  </a:lnTo>
                  <a:lnTo>
                    <a:pt x="333557" y="1230007"/>
                  </a:lnTo>
                  <a:lnTo>
                    <a:pt x="1653634" y="1230007"/>
                  </a:lnTo>
                  <a:lnTo>
                    <a:pt x="1653634" y="1225740"/>
                  </a:lnTo>
                  <a:lnTo>
                    <a:pt x="1658904" y="1230007"/>
                  </a:lnTo>
                  <a:lnTo>
                    <a:pt x="1766270" y="1230007"/>
                  </a:lnTo>
                  <a:lnTo>
                    <a:pt x="1813507" y="1226339"/>
                  </a:lnTo>
                  <a:lnTo>
                    <a:pt x="1858656" y="1215669"/>
                  </a:lnTo>
                  <a:lnTo>
                    <a:pt x="1901276" y="1198496"/>
                  </a:lnTo>
                  <a:lnTo>
                    <a:pt x="1940927" y="1175320"/>
                  </a:lnTo>
                  <a:lnTo>
                    <a:pt x="1977169" y="1146640"/>
                  </a:lnTo>
                  <a:lnTo>
                    <a:pt x="2009560" y="1112957"/>
                  </a:lnTo>
                  <a:lnTo>
                    <a:pt x="2037659" y="1074771"/>
                  </a:lnTo>
                  <a:lnTo>
                    <a:pt x="2061028" y="1032580"/>
                  </a:lnTo>
                  <a:lnTo>
                    <a:pt x="2079224" y="986885"/>
                  </a:lnTo>
                  <a:lnTo>
                    <a:pt x="2091807" y="938185"/>
                  </a:lnTo>
                  <a:lnTo>
                    <a:pt x="2098337" y="886980"/>
                  </a:lnTo>
                  <a:lnTo>
                    <a:pt x="2098351" y="834140"/>
                  </a:lnTo>
                  <a:lnTo>
                    <a:pt x="2091801" y="783351"/>
                  </a:lnTo>
                  <a:lnTo>
                    <a:pt x="2079134" y="735081"/>
                  </a:lnTo>
                  <a:lnTo>
                    <a:pt x="2060798" y="689795"/>
                  </a:lnTo>
                  <a:lnTo>
                    <a:pt x="2037242" y="647961"/>
                  </a:lnTo>
                  <a:lnTo>
                    <a:pt x="2008914" y="610045"/>
                  </a:lnTo>
                  <a:lnTo>
                    <a:pt x="1976261" y="576514"/>
                  </a:lnTo>
                  <a:lnTo>
                    <a:pt x="1939732" y="547834"/>
                  </a:lnTo>
                  <a:lnTo>
                    <a:pt x="1899774" y="524471"/>
                  </a:lnTo>
                  <a:lnTo>
                    <a:pt x="1856837" y="506893"/>
                  </a:lnTo>
                  <a:lnTo>
                    <a:pt x="1811368" y="495566"/>
                  </a:lnTo>
                  <a:lnTo>
                    <a:pt x="1807055" y="444560"/>
                  </a:lnTo>
                  <a:lnTo>
                    <a:pt x="1798400" y="395104"/>
                  </a:lnTo>
                  <a:lnTo>
                    <a:pt x="1785619" y="347439"/>
                  </a:lnTo>
                  <a:lnTo>
                    <a:pt x="1768930" y="301805"/>
                  </a:lnTo>
                  <a:lnTo>
                    <a:pt x="1748548" y="258442"/>
                  </a:lnTo>
                  <a:lnTo>
                    <a:pt x="1724692" y="217590"/>
                  </a:lnTo>
                  <a:lnTo>
                    <a:pt x="1697577" y="179489"/>
                  </a:lnTo>
                  <a:lnTo>
                    <a:pt x="1667421" y="144379"/>
                  </a:lnTo>
                  <a:lnTo>
                    <a:pt x="1634440" y="112501"/>
                  </a:lnTo>
                  <a:lnTo>
                    <a:pt x="1598852" y="84094"/>
                  </a:lnTo>
                  <a:lnTo>
                    <a:pt x="1560872" y="59399"/>
                  </a:lnTo>
                  <a:lnTo>
                    <a:pt x="1520719" y="38656"/>
                  </a:lnTo>
                  <a:lnTo>
                    <a:pt x="1478608" y="22104"/>
                  </a:lnTo>
                  <a:lnTo>
                    <a:pt x="1434756" y="9984"/>
                  </a:lnTo>
                  <a:lnTo>
                    <a:pt x="1389381" y="2536"/>
                  </a:lnTo>
                  <a:lnTo>
                    <a:pt x="1342699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950785" y="4282541"/>
              <a:ext cx="1936114" cy="384175"/>
            </a:xfrm>
            <a:custGeom>
              <a:avLst/>
              <a:gdLst/>
              <a:ahLst/>
              <a:cxnLst/>
              <a:rect l="l" t="t" r="r" b="b"/>
              <a:pathLst>
                <a:path w="1936114" h="384175">
                  <a:moveTo>
                    <a:pt x="870762" y="301929"/>
                  </a:moveTo>
                  <a:lnTo>
                    <a:pt x="856932" y="236689"/>
                  </a:lnTo>
                  <a:lnTo>
                    <a:pt x="829665" y="199199"/>
                  </a:lnTo>
                  <a:lnTo>
                    <a:pt x="791552" y="172770"/>
                  </a:lnTo>
                  <a:lnTo>
                    <a:pt x="745845" y="160591"/>
                  </a:lnTo>
                  <a:lnTo>
                    <a:pt x="716292" y="161264"/>
                  </a:lnTo>
                  <a:lnTo>
                    <a:pt x="688606" y="167894"/>
                  </a:lnTo>
                  <a:lnTo>
                    <a:pt x="663448" y="179819"/>
                  </a:lnTo>
                  <a:lnTo>
                    <a:pt x="641413" y="196430"/>
                  </a:lnTo>
                  <a:lnTo>
                    <a:pt x="632053" y="173545"/>
                  </a:lnTo>
                  <a:lnTo>
                    <a:pt x="615962" y="155295"/>
                  </a:lnTo>
                  <a:lnTo>
                    <a:pt x="594639" y="143217"/>
                  </a:lnTo>
                  <a:lnTo>
                    <a:pt x="569620" y="138849"/>
                  </a:lnTo>
                  <a:lnTo>
                    <a:pt x="558241" y="139725"/>
                  </a:lnTo>
                  <a:lnTo>
                    <a:pt x="547408" y="142265"/>
                  </a:lnTo>
                  <a:lnTo>
                    <a:pt x="537260" y="146329"/>
                  </a:lnTo>
                  <a:lnTo>
                    <a:pt x="527926" y="151803"/>
                  </a:lnTo>
                  <a:lnTo>
                    <a:pt x="513943" y="107569"/>
                  </a:lnTo>
                  <a:lnTo>
                    <a:pt x="490016" y="68884"/>
                  </a:lnTo>
                  <a:lnTo>
                    <a:pt x="457644" y="37249"/>
                  </a:lnTo>
                  <a:lnTo>
                    <a:pt x="418350" y="14211"/>
                  </a:lnTo>
                  <a:lnTo>
                    <a:pt x="373672" y="1282"/>
                  </a:lnTo>
                  <a:lnTo>
                    <a:pt x="325120" y="0"/>
                  </a:lnTo>
                  <a:lnTo>
                    <a:pt x="275742" y="12103"/>
                  </a:lnTo>
                  <a:lnTo>
                    <a:pt x="232371" y="36588"/>
                  </a:lnTo>
                  <a:lnTo>
                    <a:pt x="197104" y="71399"/>
                  </a:lnTo>
                  <a:lnTo>
                    <a:pt x="172034" y="114439"/>
                  </a:lnTo>
                  <a:lnTo>
                    <a:pt x="159283" y="163639"/>
                  </a:lnTo>
                  <a:lnTo>
                    <a:pt x="158076" y="181317"/>
                  </a:lnTo>
                  <a:lnTo>
                    <a:pt x="158483" y="198628"/>
                  </a:lnTo>
                  <a:lnTo>
                    <a:pt x="160426" y="215519"/>
                  </a:lnTo>
                  <a:lnTo>
                    <a:pt x="163855" y="231927"/>
                  </a:lnTo>
                  <a:lnTo>
                    <a:pt x="144297" y="237934"/>
                  </a:lnTo>
                  <a:lnTo>
                    <a:pt x="128371" y="249999"/>
                  </a:lnTo>
                  <a:lnTo>
                    <a:pt x="117424" y="266763"/>
                  </a:lnTo>
                  <a:lnTo>
                    <a:pt x="112801" y="286893"/>
                  </a:lnTo>
                  <a:lnTo>
                    <a:pt x="104381" y="283146"/>
                  </a:lnTo>
                  <a:lnTo>
                    <a:pt x="95478" y="280403"/>
                  </a:lnTo>
                  <a:lnTo>
                    <a:pt x="86144" y="278739"/>
                  </a:lnTo>
                  <a:lnTo>
                    <a:pt x="76466" y="278231"/>
                  </a:lnTo>
                  <a:lnTo>
                    <a:pt x="48209" y="284073"/>
                  </a:lnTo>
                  <a:lnTo>
                    <a:pt x="24472" y="299478"/>
                  </a:lnTo>
                  <a:lnTo>
                    <a:pt x="7658" y="322224"/>
                  </a:lnTo>
                  <a:lnTo>
                    <a:pt x="152" y="350062"/>
                  </a:lnTo>
                  <a:lnTo>
                    <a:pt x="0" y="353212"/>
                  </a:lnTo>
                  <a:lnTo>
                    <a:pt x="2133" y="365175"/>
                  </a:lnTo>
                  <a:lnTo>
                    <a:pt x="8610" y="374992"/>
                  </a:lnTo>
                  <a:lnTo>
                    <a:pt x="18351" y="381622"/>
                  </a:lnTo>
                  <a:lnTo>
                    <a:pt x="30302" y="384060"/>
                  </a:lnTo>
                  <a:lnTo>
                    <a:pt x="812520" y="384060"/>
                  </a:lnTo>
                  <a:lnTo>
                    <a:pt x="849388" y="367919"/>
                  </a:lnTo>
                  <a:lnTo>
                    <a:pt x="868718" y="321043"/>
                  </a:lnTo>
                  <a:lnTo>
                    <a:pt x="870762" y="301929"/>
                  </a:lnTo>
                  <a:close/>
                </a:path>
                <a:path w="1936114" h="384175">
                  <a:moveTo>
                    <a:pt x="1935784" y="298742"/>
                  </a:moveTo>
                  <a:lnTo>
                    <a:pt x="1914207" y="249923"/>
                  </a:lnTo>
                  <a:lnTo>
                    <a:pt x="1874824" y="229552"/>
                  </a:lnTo>
                  <a:lnTo>
                    <a:pt x="1861896" y="228523"/>
                  </a:lnTo>
                  <a:lnTo>
                    <a:pt x="1849475" y="229666"/>
                  </a:lnTo>
                  <a:lnTo>
                    <a:pt x="1837728" y="232778"/>
                  </a:lnTo>
                  <a:lnTo>
                    <a:pt x="1826844" y="237705"/>
                  </a:lnTo>
                  <a:lnTo>
                    <a:pt x="1827276" y="228765"/>
                  </a:lnTo>
                  <a:lnTo>
                    <a:pt x="1807527" y="190068"/>
                  </a:lnTo>
                  <a:lnTo>
                    <a:pt x="1772488" y="175856"/>
                  </a:lnTo>
                  <a:lnTo>
                    <a:pt x="1761553" y="176949"/>
                  </a:lnTo>
                  <a:lnTo>
                    <a:pt x="1751342" y="180073"/>
                  </a:lnTo>
                  <a:lnTo>
                    <a:pt x="1742097" y="185039"/>
                  </a:lnTo>
                  <a:lnTo>
                    <a:pt x="1734007" y="191604"/>
                  </a:lnTo>
                  <a:lnTo>
                    <a:pt x="1716747" y="157238"/>
                  </a:lnTo>
                  <a:lnTo>
                    <a:pt x="1689354" y="130810"/>
                  </a:lnTo>
                  <a:lnTo>
                    <a:pt x="1654276" y="114795"/>
                  </a:lnTo>
                  <a:lnTo>
                    <a:pt x="1613966" y="111683"/>
                  </a:lnTo>
                  <a:lnTo>
                    <a:pt x="1578762" y="121196"/>
                  </a:lnTo>
                  <a:lnTo>
                    <a:pt x="1526540" y="169125"/>
                  </a:lnTo>
                  <a:lnTo>
                    <a:pt x="1512506" y="215011"/>
                  </a:lnTo>
                  <a:lnTo>
                    <a:pt x="1512125" y="226402"/>
                  </a:lnTo>
                  <a:lnTo>
                    <a:pt x="1512862" y="237528"/>
                  </a:lnTo>
                  <a:lnTo>
                    <a:pt x="1514640" y="248335"/>
                  </a:lnTo>
                  <a:lnTo>
                    <a:pt x="1506474" y="247865"/>
                  </a:lnTo>
                  <a:lnTo>
                    <a:pt x="1461744" y="264198"/>
                  </a:lnTo>
                  <a:lnTo>
                    <a:pt x="1437170" y="297611"/>
                  </a:lnTo>
                  <a:lnTo>
                    <a:pt x="1433055" y="319024"/>
                  </a:lnTo>
                  <a:lnTo>
                    <a:pt x="1434934" y="329222"/>
                  </a:lnTo>
                  <a:lnTo>
                    <a:pt x="1440561" y="337540"/>
                  </a:lnTo>
                  <a:lnTo>
                    <a:pt x="1448993" y="343141"/>
                  </a:lnTo>
                  <a:lnTo>
                    <a:pt x="1459242" y="345198"/>
                  </a:lnTo>
                  <a:lnTo>
                    <a:pt x="1892769" y="345198"/>
                  </a:lnTo>
                  <a:lnTo>
                    <a:pt x="1909241" y="341947"/>
                  </a:lnTo>
                  <a:lnTo>
                    <a:pt x="1922805" y="333019"/>
                  </a:lnTo>
                  <a:lnTo>
                    <a:pt x="1932076" y="319722"/>
                  </a:lnTo>
                  <a:lnTo>
                    <a:pt x="1935708" y="303364"/>
                  </a:lnTo>
                  <a:lnTo>
                    <a:pt x="1935784" y="298742"/>
                  </a:lnTo>
                  <a:close/>
                </a:path>
              </a:pathLst>
            </a:custGeom>
            <a:solidFill>
              <a:srgbClr val="BBD9E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808262" y="4474614"/>
              <a:ext cx="730250" cy="531495"/>
            </a:xfrm>
            <a:custGeom>
              <a:avLst/>
              <a:gdLst/>
              <a:ahLst/>
              <a:cxnLst/>
              <a:rect l="l" t="t" r="r" b="b"/>
              <a:pathLst>
                <a:path w="730250" h="531495">
                  <a:moveTo>
                    <a:pt x="365062" y="0"/>
                  </a:moveTo>
                  <a:lnTo>
                    <a:pt x="343493" y="3907"/>
                  </a:lnTo>
                  <a:lnTo>
                    <a:pt x="324535" y="15630"/>
                  </a:lnTo>
                  <a:lnTo>
                    <a:pt x="13931" y="304860"/>
                  </a:lnTo>
                  <a:lnTo>
                    <a:pt x="0" y="329486"/>
                  </a:lnTo>
                  <a:lnTo>
                    <a:pt x="3168" y="355257"/>
                  </a:lnTo>
                  <a:lnTo>
                    <a:pt x="20500" y="375565"/>
                  </a:lnTo>
                  <a:lnTo>
                    <a:pt x="49059" y="383803"/>
                  </a:lnTo>
                  <a:lnTo>
                    <a:pt x="121830" y="383803"/>
                  </a:lnTo>
                  <a:lnTo>
                    <a:pt x="121830" y="531174"/>
                  </a:lnTo>
                  <a:lnTo>
                    <a:pt x="608304" y="531174"/>
                  </a:lnTo>
                  <a:lnTo>
                    <a:pt x="608304" y="383803"/>
                  </a:lnTo>
                  <a:lnTo>
                    <a:pt x="681075" y="383803"/>
                  </a:lnTo>
                  <a:lnTo>
                    <a:pt x="709629" y="375565"/>
                  </a:lnTo>
                  <a:lnTo>
                    <a:pt x="726961" y="355257"/>
                  </a:lnTo>
                  <a:lnTo>
                    <a:pt x="730133" y="329486"/>
                  </a:lnTo>
                  <a:lnTo>
                    <a:pt x="716203" y="304860"/>
                  </a:lnTo>
                  <a:lnTo>
                    <a:pt x="405599" y="15630"/>
                  </a:lnTo>
                  <a:lnTo>
                    <a:pt x="386634" y="3907"/>
                  </a:lnTo>
                  <a:lnTo>
                    <a:pt x="365062" y="0"/>
                  </a:lnTo>
                  <a:close/>
                </a:path>
              </a:pathLst>
            </a:custGeom>
            <a:solidFill>
              <a:srgbClr val="0E4B8A">
                <a:alpha val="41308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1930092" y="5005784"/>
              <a:ext cx="487045" cy="581660"/>
            </a:xfrm>
            <a:custGeom>
              <a:avLst/>
              <a:gdLst/>
              <a:ahLst/>
              <a:cxnLst/>
              <a:rect l="l" t="t" r="r" b="b"/>
              <a:pathLst>
                <a:path w="487044" h="581660">
                  <a:moveTo>
                    <a:pt x="486473" y="0"/>
                  </a:moveTo>
                  <a:lnTo>
                    <a:pt x="0" y="0"/>
                  </a:lnTo>
                  <a:lnTo>
                    <a:pt x="0" y="512102"/>
                  </a:lnTo>
                  <a:lnTo>
                    <a:pt x="4926" y="539095"/>
                  </a:lnTo>
                  <a:lnTo>
                    <a:pt x="18362" y="561136"/>
                  </a:lnTo>
                  <a:lnTo>
                    <a:pt x="38292" y="575995"/>
                  </a:lnTo>
                  <a:lnTo>
                    <a:pt x="62699" y="581444"/>
                  </a:lnTo>
                  <a:lnTo>
                    <a:pt x="423773" y="581444"/>
                  </a:lnTo>
                  <a:lnTo>
                    <a:pt x="448181" y="575995"/>
                  </a:lnTo>
                  <a:lnTo>
                    <a:pt x="468110" y="561136"/>
                  </a:lnTo>
                  <a:lnTo>
                    <a:pt x="481546" y="539095"/>
                  </a:lnTo>
                  <a:lnTo>
                    <a:pt x="486473" y="512102"/>
                  </a:lnTo>
                  <a:lnTo>
                    <a:pt x="486473" y="0"/>
                  </a:lnTo>
                  <a:close/>
                </a:path>
              </a:pathLst>
            </a:custGeom>
            <a:solidFill>
              <a:srgbClr val="0E4B8A">
                <a:alpha val="80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3199" y="4573775"/>
              <a:ext cx="134035" cy="13404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83881" y="4573775"/>
              <a:ext cx="134035" cy="13404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64552" y="4573775"/>
              <a:ext cx="134048" cy="13404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121753" y="4470600"/>
              <a:ext cx="658495" cy="340995"/>
            </a:xfrm>
            <a:custGeom>
              <a:avLst/>
              <a:gdLst/>
              <a:ahLst/>
              <a:cxnLst/>
              <a:rect l="l" t="t" r="r" b="b"/>
              <a:pathLst>
                <a:path w="658495" h="340995">
                  <a:moveTo>
                    <a:pt x="0" y="10642"/>
                  </a:moveTo>
                  <a:lnTo>
                    <a:pt x="0" y="328498"/>
                  </a:lnTo>
                  <a:lnTo>
                    <a:pt x="0" y="335064"/>
                  </a:lnTo>
                  <a:lnTo>
                    <a:pt x="5334" y="340385"/>
                  </a:lnTo>
                  <a:lnTo>
                    <a:pt x="11912" y="340385"/>
                  </a:lnTo>
                  <a:lnTo>
                    <a:pt x="646010" y="340385"/>
                  </a:lnTo>
                  <a:lnTo>
                    <a:pt x="652792" y="340385"/>
                  </a:lnTo>
                  <a:lnTo>
                    <a:pt x="658266" y="334911"/>
                  </a:lnTo>
                  <a:lnTo>
                    <a:pt x="658266" y="328129"/>
                  </a:lnTo>
                  <a:lnTo>
                    <a:pt x="658266" y="12661"/>
                  </a:lnTo>
                  <a:lnTo>
                    <a:pt x="658266" y="5664"/>
                  </a:lnTo>
                  <a:lnTo>
                    <a:pt x="652602" y="0"/>
                  </a:lnTo>
                  <a:lnTo>
                    <a:pt x="645604" y="0"/>
                  </a:lnTo>
                  <a:lnTo>
                    <a:pt x="10655" y="0"/>
                  </a:lnTo>
                  <a:lnTo>
                    <a:pt x="4775" y="0"/>
                  </a:lnTo>
                  <a:lnTo>
                    <a:pt x="0" y="4775"/>
                  </a:lnTo>
                  <a:lnTo>
                    <a:pt x="0" y="10642"/>
                  </a:lnTo>
                  <a:close/>
                </a:path>
              </a:pathLst>
            </a:custGeom>
            <a:ln w="2794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3199" y="4977000"/>
              <a:ext cx="134035" cy="13404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83881" y="4977000"/>
              <a:ext cx="134035" cy="13404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64552" y="4977000"/>
              <a:ext cx="134048" cy="13404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121753" y="4873825"/>
              <a:ext cx="658495" cy="340995"/>
            </a:xfrm>
            <a:custGeom>
              <a:avLst/>
              <a:gdLst/>
              <a:ahLst/>
              <a:cxnLst/>
              <a:rect l="l" t="t" r="r" b="b"/>
              <a:pathLst>
                <a:path w="658495" h="340995">
                  <a:moveTo>
                    <a:pt x="0" y="10452"/>
                  </a:moveTo>
                  <a:lnTo>
                    <a:pt x="0" y="328371"/>
                  </a:lnTo>
                  <a:lnTo>
                    <a:pt x="0" y="335013"/>
                  </a:lnTo>
                  <a:lnTo>
                    <a:pt x="5397" y="340398"/>
                  </a:lnTo>
                  <a:lnTo>
                    <a:pt x="12039" y="340398"/>
                  </a:lnTo>
                  <a:lnTo>
                    <a:pt x="647153" y="340398"/>
                  </a:lnTo>
                  <a:lnTo>
                    <a:pt x="653300" y="340398"/>
                  </a:lnTo>
                  <a:lnTo>
                    <a:pt x="658266" y="335419"/>
                  </a:lnTo>
                  <a:lnTo>
                    <a:pt x="658266" y="329285"/>
                  </a:lnTo>
                  <a:lnTo>
                    <a:pt x="658266" y="9499"/>
                  </a:lnTo>
                  <a:lnTo>
                    <a:pt x="658266" y="4254"/>
                  </a:lnTo>
                  <a:lnTo>
                    <a:pt x="654024" y="0"/>
                  </a:lnTo>
                  <a:lnTo>
                    <a:pt x="648779" y="0"/>
                  </a:lnTo>
                  <a:lnTo>
                    <a:pt x="10464" y="0"/>
                  </a:lnTo>
                  <a:lnTo>
                    <a:pt x="4686" y="0"/>
                  </a:lnTo>
                  <a:lnTo>
                    <a:pt x="0" y="4686"/>
                  </a:lnTo>
                  <a:lnTo>
                    <a:pt x="0" y="10452"/>
                  </a:lnTo>
                  <a:close/>
                </a:path>
              </a:pathLst>
            </a:custGeom>
            <a:ln w="2794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03199" y="5380225"/>
              <a:ext cx="134035" cy="13404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383881" y="5380225"/>
              <a:ext cx="134035" cy="13404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564552" y="5380225"/>
              <a:ext cx="134048" cy="13404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3121753" y="5277050"/>
              <a:ext cx="658495" cy="340995"/>
            </a:xfrm>
            <a:custGeom>
              <a:avLst/>
              <a:gdLst/>
              <a:ahLst/>
              <a:cxnLst/>
              <a:rect l="l" t="t" r="r" b="b"/>
              <a:pathLst>
                <a:path w="658495" h="340995">
                  <a:moveTo>
                    <a:pt x="0" y="10794"/>
                  </a:moveTo>
                  <a:lnTo>
                    <a:pt x="0" y="328625"/>
                  </a:lnTo>
                  <a:lnTo>
                    <a:pt x="0" y="335127"/>
                  </a:lnTo>
                  <a:lnTo>
                    <a:pt x="5270" y="340398"/>
                  </a:lnTo>
                  <a:lnTo>
                    <a:pt x="11785" y="340398"/>
                  </a:lnTo>
                  <a:lnTo>
                    <a:pt x="648093" y="340398"/>
                  </a:lnTo>
                  <a:lnTo>
                    <a:pt x="653719" y="340398"/>
                  </a:lnTo>
                  <a:lnTo>
                    <a:pt x="658266" y="335838"/>
                  </a:lnTo>
                  <a:lnTo>
                    <a:pt x="658266" y="330212"/>
                  </a:lnTo>
                  <a:lnTo>
                    <a:pt x="658266" y="10286"/>
                  </a:lnTo>
                  <a:lnTo>
                    <a:pt x="658266" y="4610"/>
                  </a:lnTo>
                  <a:lnTo>
                    <a:pt x="653669" y="0"/>
                  </a:lnTo>
                  <a:lnTo>
                    <a:pt x="647992" y="0"/>
                  </a:lnTo>
                  <a:lnTo>
                    <a:pt x="10807" y="0"/>
                  </a:lnTo>
                  <a:lnTo>
                    <a:pt x="4838" y="0"/>
                  </a:lnTo>
                  <a:lnTo>
                    <a:pt x="0" y="4838"/>
                  </a:lnTo>
                  <a:lnTo>
                    <a:pt x="0" y="10794"/>
                  </a:lnTo>
                  <a:close/>
                </a:path>
              </a:pathLst>
            </a:custGeom>
            <a:ln w="2794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3839804" y="4470593"/>
              <a:ext cx="1094105" cy="1144270"/>
            </a:xfrm>
            <a:custGeom>
              <a:avLst/>
              <a:gdLst/>
              <a:ahLst/>
              <a:cxnLst/>
              <a:rect l="l" t="t" r="r" b="b"/>
              <a:pathLst>
                <a:path w="1094104" h="1144270">
                  <a:moveTo>
                    <a:pt x="41465" y="0"/>
                  </a:moveTo>
                  <a:lnTo>
                    <a:pt x="20623" y="438"/>
                  </a:lnTo>
                  <a:lnTo>
                    <a:pt x="0" y="1714"/>
                  </a:lnTo>
                  <a:lnTo>
                    <a:pt x="0" y="1143850"/>
                  </a:lnTo>
                  <a:lnTo>
                    <a:pt x="775360" y="1143038"/>
                  </a:lnTo>
                  <a:lnTo>
                    <a:pt x="822394" y="1139588"/>
                  </a:lnTo>
                  <a:lnTo>
                    <a:pt x="867282" y="1129568"/>
                  </a:lnTo>
                  <a:lnTo>
                    <a:pt x="909531" y="1113469"/>
                  </a:lnTo>
                  <a:lnTo>
                    <a:pt x="948651" y="1091782"/>
                  </a:lnTo>
                  <a:lnTo>
                    <a:pt x="984150" y="1065001"/>
                  </a:lnTo>
                  <a:lnTo>
                    <a:pt x="1015536" y="1033616"/>
                  </a:lnTo>
                  <a:lnTo>
                    <a:pt x="1042318" y="998119"/>
                  </a:lnTo>
                  <a:lnTo>
                    <a:pt x="1064004" y="959002"/>
                  </a:lnTo>
                  <a:lnTo>
                    <a:pt x="1080102" y="916758"/>
                  </a:lnTo>
                  <a:lnTo>
                    <a:pt x="1090122" y="871877"/>
                  </a:lnTo>
                  <a:lnTo>
                    <a:pt x="1093571" y="824852"/>
                  </a:lnTo>
                  <a:lnTo>
                    <a:pt x="1090177" y="778246"/>
                  </a:lnTo>
                  <a:lnTo>
                    <a:pt x="1080316" y="733759"/>
                  </a:lnTo>
                  <a:lnTo>
                    <a:pt x="1064469" y="691866"/>
                  </a:lnTo>
                  <a:lnTo>
                    <a:pt x="1043119" y="653041"/>
                  </a:lnTo>
                  <a:lnTo>
                    <a:pt x="1016746" y="617758"/>
                  </a:lnTo>
                  <a:lnTo>
                    <a:pt x="985832" y="586491"/>
                  </a:lnTo>
                  <a:lnTo>
                    <a:pt x="950859" y="559717"/>
                  </a:lnTo>
                  <a:lnTo>
                    <a:pt x="912309" y="537908"/>
                  </a:lnTo>
                  <a:lnTo>
                    <a:pt x="870662" y="521539"/>
                  </a:lnTo>
                  <a:lnTo>
                    <a:pt x="826401" y="511086"/>
                  </a:lnTo>
                  <a:lnTo>
                    <a:pt x="818432" y="463609"/>
                  </a:lnTo>
                  <a:lnTo>
                    <a:pt x="803730" y="418792"/>
                  </a:lnTo>
                  <a:lnTo>
                    <a:pt x="782843" y="377185"/>
                  </a:lnTo>
                  <a:lnTo>
                    <a:pt x="756323" y="339340"/>
                  </a:lnTo>
                  <a:lnTo>
                    <a:pt x="724717" y="305806"/>
                  </a:lnTo>
                  <a:lnTo>
                    <a:pt x="688576" y="277135"/>
                  </a:lnTo>
                  <a:lnTo>
                    <a:pt x="648447" y="253876"/>
                  </a:lnTo>
                  <a:lnTo>
                    <a:pt x="604882" y="236581"/>
                  </a:lnTo>
                  <a:lnTo>
                    <a:pt x="558429" y="225800"/>
                  </a:lnTo>
                  <a:lnTo>
                    <a:pt x="509638" y="222084"/>
                  </a:lnTo>
                  <a:lnTo>
                    <a:pt x="497819" y="222355"/>
                  </a:lnTo>
                  <a:lnTo>
                    <a:pt x="486141" y="223118"/>
                  </a:lnTo>
                  <a:lnTo>
                    <a:pt x="474585" y="224297"/>
                  </a:lnTo>
                  <a:lnTo>
                    <a:pt x="463130" y="225818"/>
                  </a:lnTo>
                  <a:lnTo>
                    <a:pt x="433992" y="186425"/>
                  </a:lnTo>
                  <a:lnTo>
                    <a:pt x="401270" y="150073"/>
                  </a:lnTo>
                  <a:lnTo>
                    <a:pt x="365222" y="117024"/>
                  </a:lnTo>
                  <a:lnTo>
                    <a:pt x="326107" y="87538"/>
                  </a:lnTo>
                  <a:lnTo>
                    <a:pt x="284183" y="61874"/>
                  </a:lnTo>
                  <a:lnTo>
                    <a:pt x="239708" y="40293"/>
                  </a:lnTo>
                  <a:lnTo>
                    <a:pt x="192940" y="23055"/>
                  </a:lnTo>
                  <a:lnTo>
                    <a:pt x="144139" y="10420"/>
                  </a:lnTo>
                  <a:lnTo>
                    <a:pt x="93561" y="2648"/>
                  </a:lnTo>
                  <a:lnTo>
                    <a:pt x="41465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522735" y="1573824"/>
            <a:ext cx="2487930" cy="186050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26034">
              <a:lnSpc>
                <a:spcPts val="2500"/>
              </a:lnSpc>
              <a:spcBef>
                <a:spcPts val="400"/>
              </a:spcBef>
            </a:pPr>
            <a:r>
              <a:rPr sz="2000" b="1" spc="-20" dirty="0">
                <a:solidFill>
                  <a:srgbClr val="0E4B8A"/>
                </a:solidFill>
                <a:latin typeface="Nunito Sans"/>
                <a:cs typeface="Nunito Sans"/>
              </a:rPr>
              <a:t>58%</a:t>
            </a:r>
            <a:r>
              <a:rPr sz="2000" b="1" spc="-110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2000" b="1" spc="-20" dirty="0">
                <a:solidFill>
                  <a:srgbClr val="0E4B8A"/>
                </a:solidFill>
                <a:latin typeface="Nunito Sans"/>
                <a:cs typeface="Nunito Sans"/>
              </a:rPr>
              <a:t>of</a:t>
            </a:r>
            <a:r>
              <a:rPr sz="2000" b="1" spc="-105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2000" b="1" spc="-30" dirty="0">
                <a:solidFill>
                  <a:srgbClr val="0E4B8A"/>
                </a:solidFill>
                <a:latin typeface="Nunito Sans"/>
                <a:cs typeface="Nunito Sans"/>
              </a:rPr>
              <a:t>companies </a:t>
            </a:r>
            <a:r>
              <a:rPr sz="2000" b="1" spc="-605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2000" b="1" spc="-20" dirty="0">
                <a:solidFill>
                  <a:srgbClr val="0E4B8A"/>
                </a:solidFill>
                <a:latin typeface="Nunito Sans"/>
                <a:cs typeface="Nunito Sans"/>
              </a:rPr>
              <a:t>use </a:t>
            </a:r>
            <a:r>
              <a:rPr sz="2000" b="1" spc="-35" dirty="0">
                <a:solidFill>
                  <a:srgbClr val="0E4B8A"/>
                </a:solidFill>
                <a:latin typeface="Nunito Sans"/>
                <a:cs typeface="Nunito Sans"/>
              </a:rPr>
              <a:t>on-premise </a:t>
            </a:r>
            <a:r>
              <a:rPr sz="2000" b="1" spc="-30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data</a:t>
            </a:r>
            <a:r>
              <a:rPr sz="2000" b="1" spc="-70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2000" b="1" spc="-30" dirty="0">
                <a:solidFill>
                  <a:srgbClr val="0E4B8A"/>
                </a:solidFill>
                <a:latin typeface="Nunito Sans"/>
                <a:cs typeface="Nunito Sans"/>
              </a:rPr>
              <a:t>centers</a:t>
            </a:r>
            <a:r>
              <a:rPr sz="2000" b="1" spc="-30" dirty="0">
                <a:solidFill>
                  <a:srgbClr val="0E4B8A"/>
                </a:solidFill>
                <a:latin typeface="NunitoSans-SemiBold"/>
                <a:cs typeface="NunitoSans-SemiBold"/>
              </a:rPr>
              <a:t>.</a:t>
            </a:r>
            <a:endParaRPr sz="2000" dirty="0">
              <a:latin typeface="NunitoSans-SemiBold"/>
              <a:cs typeface="NunitoSans-SemiBold"/>
            </a:endParaRPr>
          </a:p>
          <a:p>
            <a:pPr marL="12700" marR="5080">
              <a:lnSpc>
                <a:spcPct val="113100"/>
              </a:lnSpc>
              <a:spcBef>
                <a:spcPts val="80"/>
              </a:spcBef>
            </a:pPr>
            <a:r>
              <a:rPr sz="1200" b="1" spc="-35" dirty="0">
                <a:solidFill>
                  <a:srgbClr val="6C6D6F"/>
                </a:solidFill>
                <a:latin typeface="NunitoSans-SemiBold"/>
                <a:cs typeface="NunitoSans-SemiBold"/>
              </a:rPr>
              <a:t>However, </a:t>
            </a:r>
            <a:r>
              <a:rPr sz="1200" b="1" spc="-20" dirty="0">
                <a:solidFill>
                  <a:srgbClr val="6C6D6F"/>
                </a:solidFill>
                <a:latin typeface="NunitoSans-SemiBold"/>
                <a:cs typeface="NunitoSans-SemiBold"/>
              </a:rPr>
              <a:t>using the cloud </a:t>
            </a:r>
            <a:r>
              <a:rPr sz="1200" b="1" spc="-30" dirty="0">
                <a:solidFill>
                  <a:srgbClr val="6C6D6F"/>
                </a:solidFill>
                <a:latin typeface="NunitoSans-SemiBold"/>
                <a:cs typeface="NunitoSans-SemiBold"/>
              </a:rPr>
              <a:t>for </a:t>
            </a:r>
            <a:r>
              <a:rPr sz="1200" b="1" spc="-25" dirty="0">
                <a:solidFill>
                  <a:srgbClr val="6C6D6F"/>
                </a:solidFill>
                <a:latin typeface="NunitoSans-SemiBold"/>
                <a:cs typeface="NunitoSans-SemiBold"/>
              </a:rPr>
              <a:t> scalable, nimble </a:t>
            </a:r>
            <a:r>
              <a:rPr sz="1200" b="1" spc="-20" dirty="0">
                <a:solidFill>
                  <a:srgbClr val="6C6D6F"/>
                </a:solidFill>
                <a:latin typeface="NunitoSans-SemiBold"/>
                <a:cs typeface="NunitoSans-SemiBold"/>
              </a:rPr>
              <a:t>data </a:t>
            </a:r>
            <a:r>
              <a:rPr sz="1200" b="1" spc="-30" dirty="0">
                <a:solidFill>
                  <a:srgbClr val="6C6D6F"/>
                </a:solidFill>
                <a:latin typeface="NunitoSans-SemiBold"/>
                <a:cs typeface="NunitoSans-SemiBold"/>
              </a:rPr>
              <a:t>utilization </a:t>
            </a:r>
            <a:r>
              <a:rPr sz="1200" b="1" spc="-25" dirty="0">
                <a:solidFill>
                  <a:srgbClr val="6C6D6F"/>
                </a:solidFill>
                <a:latin typeface="NunitoSans-SemiBold"/>
                <a:cs typeface="NunitoSans-SemiBold"/>
              </a:rPr>
              <a:t> </a:t>
            </a:r>
            <a:r>
              <a:rPr sz="1200" b="1" spc="-20" dirty="0">
                <a:solidFill>
                  <a:srgbClr val="6C6D6F"/>
                </a:solidFill>
                <a:latin typeface="NunitoSans-SemiBold"/>
                <a:cs typeface="NunitoSans-SemiBold"/>
              </a:rPr>
              <a:t>and </a:t>
            </a:r>
            <a:r>
              <a:rPr sz="1200" b="1" spc="-25" dirty="0">
                <a:solidFill>
                  <a:srgbClr val="6C6D6F"/>
                </a:solidFill>
                <a:latin typeface="NunitoSans-SemiBold"/>
                <a:cs typeface="NunitoSans-SemiBold"/>
              </a:rPr>
              <a:t>application management is </a:t>
            </a:r>
            <a:r>
              <a:rPr sz="1200" b="1" spc="-355" dirty="0">
                <a:solidFill>
                  <a:srgbClr val="6C6D6F"/>
                </a:solidFill>
                <a:latin typeface="NunitoSans-SemiBold"/>
                <a:cs typeface="NunitoSans-SemiBold"/>
              </a:rPr>
              <a:t> </a:t>
            </a:r>
            <a:r>
              <a:rPr sz="1200" b="1" spc="-25" dirty="0">
                <a:solidFill>
                  <a:srgbClr val="6C6D6F"/>
                </a:solidFill>
                <a:latin typeface="NunitoSans-SemiBold"/>
                <a:cs typeface="NunitoSans-SemiBold"/>
              </a:rPr>
              <a:t>growing</a:t>
            </a:r>
            <a:r>
              <a:rPr sz="1200" b="1" spc="-70" dirty="0">
                <a:solidFill>
                  <a:srgbClr val="6C6D6F"/>
                </a:solidFill>
                <a:latin typeface="NunitoSans-SemiBold"/>
                <a:cs typeface="NunitoSans-SemiBold"/>
              </a:rPr>
              <a:t> </a:t>
            </a:r>
            <a:r>
              <a:rPr sz="1200" b="1" spc="-15" dirty="0">
                <a:solidFill>
                  <a:srgbClr val="6C6D6F"/>
                </a:solidFill>
                <a:latin typeface="NunitoSans-SemiBold"/>
                <a:cs typeface="NunitoSans-SemiBold"/>
              </a:rPr>
              <a:t>at</a:t>
            </a:r>
            <a:r>
              <a:rPr sz="1200" b="1" spc="-65" dirty="0">
                <a:solidFill>
                  <a:srgbClr val="6C6D6F"/>
                </a:solidFill>
                <a:latin typeface="NunitoSans-SemiBold"/>
                <a:cs typeface="NunitoSans-SemiBold"/>
              </a:rPr>
              <a:t> </a:t>
            </a:r>
            <a:r>
              <a:rPr sz="1200" b="1" spc="-25" dirty="0">
                <a:solidFill>
                  <a:srgbClr val="6C6D6F"/>
                </a:solidFill>
                <a:latin typeface="NunitoSans-SemiBold"/>
                <a:cs typeface="NunitoSans-SemiBold"/>
              </a:rPr>
              <a:t>tremendous</a:t>
            </a:r>
            <a:r>
              <a:rPr sz="1200" b="1" spc="-65" dirty="0">
                <a:solidFill>
                  <a:srgbClr val="6C6D6F"/>
                </a:solidFill>
                <a:latin typeface="NunitoSans-SemiBold"/>
                <a:cs typeface="NunitoSans-SemiBold"/>
              </a:rPr>
              <a:t> </a:t>
            </a:r>
            <a:r>
              <a:rPr sz="1200" b="1" spc="-25" dirty="0">
                <a:solidFill>
                  <a:srgbClr val="6C6D6F"/>
                </a:solidFill>
                <a:latin typeface="NunitoSans-SemiBold"/>
                <a:cs typeface="NunitoSans-SemiBold"/>
              </a:rPr>
              <a:t>speeds.</a:t>
            </a:r>
            <a:endParaRPr sz="1200" dirty="0">
              <a:latin typeface="NunitoSans-SemiBold"/>
              <a:cs typeface="NunitoSans-Semi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86038" y="4674692"/>
            <a:ext cx="598170" cy="92710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43180">
              <a:lnSpc>
                <a:spcPts val="1170"/>
              </a:lnSpc>
              <a:spcBef>
                <a:spcPts val="229"/>
              </a:spcBef>
            </a:pPr>
            <a:r>
              <a:rPr sz="1050" b="1" spc="-5" dirty="0">
                <a:solidFill>
                  <a:srgbClr val="7E7E7E"/>
                </a:solidFill>
                <a:latin typeface="NunitoSans-SemiBold"/>
                <a:cs typeface="NunitoSans-SemiBold"/>
              </a:rPr>
              <a:t>Hybrid </a:t>
            </a:r>
            <a:r>
              <a:rPr sz="10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050" b="1" spc="-5" dirty="0">
                <a:solidFill>
                  <a:srgbClr val="7E7E7E"/>
                </a:solidFill>
                <a:latin typeface="NunitoSans-SemiBold"/>
                <a:cs typeface="NunitoSans-SemiBold"/>
              </a:rPr>
              <a:t>cloud </a:t>
            </a:r>
            <a:r>
              <a:rPr sz="10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050" b="1" spc="-5" dirty="0">
                <a:solidFill>
                  <a:srgbClr val="7E7E7E"/>
                </a:solidFill>
                <a:latin typeface="NunitoSans-SemiBold"/>
                <a:cs typeface="NunitoSans-SemiBold"/>
              </a:rPr>
              <a:t>ado</a:t>
            </a:r>
            <a:r>
              <a:rPr sz="1050" b="1" spc="-10" dirty="0">
                <a:solidFill>
                  <a:srgbClr val="7E7E7E"/>
                </a:solidFill>
                <a:latin typeface="NunitoSans-SemiBold"/>
                <a:cs typeface="NunitoSans-SemiBold"/>
              </a:rPr>
              <a:t>p</a:t>
            </a:r>
            <a:r>
              <a:rPr sz="1050" b="1" spc="-5" dirty="0">
                <a:solidFill>
                  <a:srgbClr val="7E7E7E"/>
                </a:solidFill>
                <a:latin typeface="NunitoSans-SemiBold"/>
                <a:cs typeface="NunitoSans-SemiBold"/>
              </a:rPr>
              <a:t>tion  </a:t>
            </a:r>
            <a:r>
              <a:rPr sz="1050" b="1" spc="-10" dirty="0">
                <a:solidFill>
                  <a:srgbClr val="7E7E7E"/>
                </a:solidFill>
                <a:latin typeface="NunitoSans-SemiBold"/>
                <a:cs typeface="NunitoSans-SemiBold"/>
              </a:rPr>
              <a:t>rose</a:t>
            </a:r>
            <a:endParaRPr sz="1050" dirty="0">
              <a:latin typeface="NunitoSans-SemiBold"/>
              <a:cs typeface="NunitoSans-SemiBold"/>
            </a:endParaRPr>
          </a:p>
          <a:p>
            <a:pPr marL="12700">
              <a:lnSpc>
                <a:spcPts val="2285"/>
              </a:lnSpc>
            </a:pPr>
            <a:r>
              <a:rPr sz="2100" b="1" spc="30" dirty="0">
                <a:solidFill>
                  <a:srgbClr val="1482C5"/>
                </a:solidFill>
                <a:latin typeface="NunitoSans-ExtraBold"/>
                <a:cs typeface="NunitoSans-ExtraBold"/>
              </a:rPr>
              <a:t>1</a:t>
            </a:r>
            <a:r>
              <a:rPr sz="2100" b="1" spc="-75" dirty="0">
                <a:solidFill>
                  <a:srgbClr val="1482C5"/>
                </a:solidFill>
                <a:latin typeface="NunitoSans-ExtraBold"/>
                <a:cs typeface="NunitoSans-ExtraBold"/>
              </a:rPr>
              <a:t>4</a:t>
            </a:r>
            <a:r>
              <a:rPr sz="2100" b="1" spc="20" dirty="0">
                <a:solidFill>
                  <a:srgbClr val="1482C5"/>
                </a:solidFill>
                <a:latin typeface="NunitoSans-ExtraBold"/>
                <a:cs typeface="NunitoSans-ExtraBold"/>
              </a:rPr>
              <a:t>%</a:t>
            </a:r>
            <a:endParaRPr sz="2100" dirty="0">
              <a:latin typeface="NunitoSans-ExtraBold"/>
              <a:cs typeface="NunitoSans-Extra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53856" y="5053351"/>
            <a:ext cx="173672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70"/>
              </a:lnSpc>
              <a:spcBef>
                <a:spcPts val="100"/>
              </a:spcBef>
            </a:pPr>
            <a:r>
              <a:rPr sz="1650" b="1" spc="7" baseline="2525" dirty="0">
                <a:solidFill>
                  <a:srgbClr val="FFFFFF"/>
                </a:solidFill>
                <a:latin typeface="NunitoSans-SemiBold"/>
                <a:cs typeface="NunitoSans-SemiBold"/>
              </a:rPr>
              <a:t>usage</a:t>
            </a:r>
            <a:r>
              <a:rPr sz="1650" b="1" spc="-7" baseline="2525" dirty="0">
                <a:solidFill>
                  <a:srgbClr val="FFFFFF"/>
                </a:solidFill>
                <a:latin typeface="NunitoSans-SemiBold"/>
                <a:cs typeface="NunitoSans-SemiBold"/>
              </a:rPr>
              <a:t> </a:t>
            </a:r>
            <a:r>
              <a:rPr sz="1650" b="1" spc="7" baseline="2525" dirty="0">
                <a:solidFill>
                  <a:srgbClr val="FFFFFF"/>
                </a:solidFill>
                <a:latin typeface="NunitoSans-SemiBold"/>
                <a:cs typeface="NunitoSans-SemiBold"/>
              </a:rPr>
              <a:t>jumped</a:t>
            </a:r>
            <a:r>
              <a:rPr sz="1650" b="1" spc="-104" baseline="2525" dirty="0">
                <a:solidFill>
                  <a:srgbClr val="FFFFFF"/>
                </a:solidFill>
                <a:latin typeface="NunitoSans-SemiBold"/>
                <a:cs typeface="NunitoSans-SemiBold"/>
              </a:rPr>
              <a:t> </a:t>
            </a:r>
            <a:r>
              <a:rPr sz="2900" b="1" spc="-60" dirty="0">
                <a:solidFill>
                  <a:srgbClr val="FFFFFF"/>
                </a:solidFill>
                <a:latin typeface="NunitoSans-ExtraBold"/>
                <a:cs typeface="NunitoSans-ExtraBold"/>
              </a:rPr>
              <a:t>54%</a:t>
            </a:r>
            <a:endParaRPr sz="2900" dirty="0">
              <a:latin typeface="NunitoSans-ExtraBold"/>
              <a:cs typeface="NunitoSans-ExtraBold"/>
            </a:endParaRPr>
          </a:p>
          <a:p>
            <a:pPr marL="13970">
              <a:lnSpc>
                <a:spcPts val="575"/>
              </a:lnSpc>
            </a:pPr>
            <a:r>
              <a:rPr sz="1100" b="1" spc="5" dirty="0">
                <a:solidFill>
                  <a:srgbClr val="FFFFFF"/>
                </a:solidFill>
                <a:latin typeface="NunitoSans-SemiBold"/>
                <a:cs typeface="NunitoSans-SemiBold"/>
              </a:rPr>
              <a:t>Multiple</a:t>
            </a:r>
            <a:r>
              <a:rPr sz="1100" b="1" spc="-10" dirty="0">
                <a:solidFill>
                  <a:srgbClr val="FFFFFF"/>
                </a:solidFill>
                <a:latin typeface="NunitoSans-SemiBold"/>
                <a:cs typeface="NunitoSans-SemiBold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NunitoSans-SemiBold"/>
                <a:cs typeface="NunitoSans-SemiBold"/>
              </a:rPr>
              <a:t>cloud</a:t>
            </a:r>
            <a:endParaRPr sz="1100" dirty="0">
              <a:latin typeface="NunitoSans-SemiBold"/>
              <a:cs typeface="NunitoSans-SemiBold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90507" y="1669967"/>
            <a:ext cx="8682355" cy="5011420"/>
            <a:chOff x="690507" y="1669967"/>
            <a:chExt cx="8682355" cy="5011420"/>
          </a:xfrm>
        </p:grpSpPr>
        <p:sp>
          <p:nvSpPr>
            <p:cNvPr id="26" name="object 26"/>
            <p:cNvSpPr/>
            <p:nvPr/>
          </p:nvSpPr>
          <p:spPr>
            <a:xfrm>
              <a:off x="696857" y="3774887"/>
              <a:ext cx="4504055" cy="0"/>
            </a:xfrm>
            <a:custGeom>
              <a:avLst/>
              <a:gdLst/>
              <a:ahLst/>
              <a:cxnLst/>
              <a:rect l="l" t="t" r="r" b="b"/>
              <a:pathLst>
                <a:path w="4504055">
                  <a:moveTo>
                    <a:pt x="0" y="0"/>
                  </a:moveTo>
                  <a:lnTo>
                    <a:pt x="4503902" y="0"/>
                  </a:lnTo>
                </a:path>
              </a:pathLst>
            </a:custGeom>
            <a:ln w="12700">
              <a:solidFill>
                <a:srgbClr val="BBD9E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5200763" y="1676317"/>
              <a:ext cx="0" cy="4998720"/>
            </a:xfrm>
            <a:custGeom>
              <a:avLst/>
              <a:gdLst/>
              <a:ahLst/>
              <a:cxnLst/>
              <a:rect l="l" t="t" r="r" b="b"/>
              <a:pathLst>
                <a:path h="4998720">
                  <a:moveTo>
                    <a:pt x="0" y="0"/>
                  </a:moveTo>
                  <a:lnTo>
                    <a:pt x="0" y="4998669"/>
                  </a:lnTo>
                </a:path>
              </a:pathLst>
            </a:custGeom>
            <a:ln w="12700">
              <a:solidFill>
                <a:srgbClr val="BBD9E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8" name="object 2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2833" y="1686332"/>
              <a:ext cx="1591304" cy="183354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10611" y="5850517"/>
              <a:ext cx="8662035" cy="12700"/>
            </a:xfrm>
            <a:custGeom>
              <a:avLst/>
              <a:gdLst/>
              <a:ahLst/>
              <a:cxnLst/>
              <a:rect l="l" t="t" r="r" b="b"/>
              <a:pathLst>
                <a:path w="8662035" h="12700">
                  <a:moveTo>
                    <a:pt x="0" y="12700"/>
                  </a:moveTo>
                  <a:lnTo>
                    <a:pt x="8661987" y="12700"/>
                  </a:lnTo>
                  <a:lnTo>
                    <a:pt x="8661987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BBD9E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404479" y="5932389"/>
            <a:ext cx="3655060" cy="8883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 indent="-635">
              <a:lnSpc>
                <a:spcPts val="2100"/>
              </a:lnSpc>
              <a:spcBef>
                <a:spcPts val="610"/>
              </a:spcBef>
            </a:pP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Financia</a:t>
            </a:r>
            <a:r>
              <a:rPr sz="2000" b="1" dirty="0">
                <a:solidFill>
                  <a:srgbClr val="0E4B8A"/>
                </a:solidFill>
                <a:latin typeface="Nunito Sans"/>
                <a:cs typeface="Nunito Sans"/>
              </a:rPr>
              <a:t>l</a:t>
            </a:r>
            <a:r>
              <a:rPr sz="2000" b="1" spc="-50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se</a:t>
            </a:r>
            <a:r>
              <a:rPr sz="2000" b="1" spc="35" dirty="0">
                <a:solidFill>
                  <a:srgbClr val="0E4B8A"/>
                </a:solidFill>
                <a:latin typeface="Nunito Sans"/>
                <a:cs typeface="Nunito Sans"/>
              </a:rPr>
              <a:t>r</a:t>
            </a: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vice</a:t>
            </a:r>
            <a:r>
              <a:rPr sz="2000" b="1" dirty="0">
                <a:solidFill>
                  <a:srgbClr val="0E4B8A"/>
                </a:solidFill>
                <a:latin typeface="Nunito Sans"/>
                <a:cs typeface="Nunito Sans"/>
              </a:rPr>
              <a:t>s</a:t>
            </a:r>
            <a:r>
              <a:rPr sz="2000" b="1" spc="-165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ha</a:t>
            </a:r>
            <a:r>
              <a:rPr sz="15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d</a:t>
            </a:r>
            <a:r>
              <a:rPr sz="1550" b="1" spc="-4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amon</a:t>
            </a:r>
            <a:r>
              <a:rPr sz="15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g</a:t>
            </a:r>
            <a:r>
              <a:rPr sz="1550" b="1" spc="-4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the  </a:t>
            </a:r>
            <a:r>
              <a:rPr sz="1550" b="1" spc="-25" dirty="0">
                <a:solidFill>
                  <a:srgbClr val="7E7E7E"/>
                </a:solidFill>
                <a:latin typeface="NunitoSans-SemiBold"/>
                <a:cs typeface="NunitoSans-SemiBold"/>
              </a:rPr>
              <a:t>greatest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increase </a:t>
            </a:r>
            <a:r>
              <a:rPr sz="1550" b="1" spc="-10" dirty="0">
                <a:solidFill>
                  <a:srgbClr val="7E7E7E"/>
                </a:solidFill>
                <a:latin typeface="NunitoSans-SemiBold"/>
                <a:cs typeface="NunitoSans-SemiBold"/>
              </a:rPr>
              <a:t>in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multi-cloud </a:t>
            </a:r>
            <a:r>
              <a:rPr sz="1550" b="1" spc="-25" dirty="0">
                <a:solidFill>
                  <a:srgbClr val="7E7E7E"/>
                </a:solidFill>
                <a:latin typeface="NunitoSans-SemiBold"/>
                <a:cs typeface="NunitoSans-SemiBold"/>
              </a:rPr>
              <a:t>adoption, </a:t>
            </a:r>
            <a:r>
              <a:rPr sz="1550" b="1" spc="-39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soaring</a:t>
            </a:r>
            <a:r>
              <a:rPr sz="1550" b="1" spc="-3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2000" b="1" spc="-20" dirty="0">
                <a:solidFill>
                  <a:srgbClr val="F16721"/>
                </a:solidFill>
                <a:latin typeface="Nunito Sans"/>
                <a:cs typeface="Nunito Sans"/>
              </a:rPr>
              <a:t>70%</a:t>
            </a:r>
            <a:r>
              <a:rPr sz="2000" b="1" spc="-55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30" dirty="0">
                <a:solidFill>
                  <a:srgbClr val="F16721"/>
                </a:solidFill>
                <a:latin typeface="Nunito Sans"/>
                <a:cs typeface="Nunito Sans"/>
              </a:rPr>
              <a:t>over</a:t>
            </a:r>
            <a:r>
              <a:rPr sz="2000" b="1" spc="-5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20" dirty="0">
                <a:solidFill>
                  <a:srgbClr val="F16721"/>
                </a:solidFill>
                <a:latin typeface="Nunito Sans"/>
                <a:cs typeface="Nunito Sans"/>
              </a:rPr>
              <a:t>the</a:t>
            </a:r>
            <a:r>
              <a:rPr sz="2000" b="1" spc="-55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25" dirty="0">
                <a:solidFill>
                  <a:srgbClr val="F16721"/>
                </a:solidFill>
                <a:latin typeface="Nunito Sans"/>
                <a:cs typeface="Nunito Sans"/>
              </a:rPr>
              <a:t>year</a:t>
            </a:r>
            <a:r>
              <a:rPr sz="2000" b="1" spc="-5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30" dirty="0">
                <a:solidFill>
                  <a:srgbClr val="F16721"/>
                </a:solidFill>
                <a:latin typeface="Nunito Sans"/>
                <a:cs typeface="Nunito Sans"/>
              </a:rPr>
              <a:t>before</a:t>
            </a:r>
            <a:r>
              <a:rPr sz="1600" b="1" spc="-30" dirty="0">
                <a:solidFill>
                  <a:srgbClr val="7E7E7E"/>
                </a:solidFill>
                <a:latin typeface="NunitoSans-SemiBold"/>
                <a:cs typeface="NunitoSans-SemiBold"/>
              </a:rPr>
              <a:t>.</a:t>
            </a:r>
            <a:endParaRPr sz="1600" dirty="0">
              <a:latin typeface="NunitoSans-SemiBold"/>
              <a:cs typeface="NunitoSans-Semi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0619" y="3858807"/>
            <a:ext cx="41732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5" dirty="0">
                <a:solidFill>
                  <a:srgbClr val="F16721"/>
                </a:solidFill>
                <a:latin typeface="Nunito Sans"/>
                <a:cs typeface="Nunito Sans"/>
              </a:rPr>
              <a:t>Across</a:t>
            </a:r>
            <a:r>
              <a:rPr sz="2100" b="1" spc="-75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100" b="1" spc="-25" dirty="0">
                <a:solidFill>
                  <a:srgbClr val="F16721"/>
                </a:solidFill>
                <a:latin typeface="Nunito Sans"/>
                <a:cs typeface="Nunito Sans"/>
              </a:rPr>
              <a:t>all</a:t>
            </a:r>
            <a:r>
              <a:rPr sz="2100" b="1" spc="-7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100" b="1" spc="-35" dirty="0">
                <a:solidFill>
                  <a:srgbClr val="F16721"/>
                </a:solidFill>
                <a:latin typeface="Nunito Sans"/>
                <a:cs typeface="Nunito Sans"/>
              </a:rPr>
              <a:t>business</a:t>
            </a:r>
            <a:r>
              <a:rPr sz="2100" b="1" spc="-75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100" b="1" spc="-35" dirty="0">
                <a:solidFill>
                  <a:srgbClr val="F16721"/>
                </a:solidFill>
                <a:latin typeface="Nunito Sans"/>
                <a:cs typeface="Nunito Sans"/>
              </a:rPr>
              <a:t>sectors</a:t>
            </a:r>
            <a:r>
              <a:rPr sz="2100" b="1" spc="-7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100" b="1" spc="-20" dirty="0">
                <a:solidFill>
                  <a:srgbClr val="F16721"/>
                </a:solidFill>
                <a:latin typeface="Nunito Sans"/>
                <a:cs typeface="Nunito Sans"/>
              </a:rPr>
              <a:t>in</a:t>
            </a:r>
            <a:r>
              <a:rPr sz="2100" b="1" spc="-7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100" b="1" spc="-35" dirty="0">
                <a:solidFill>
                  <a:srgbClr val="F16721"/>
                </a:solidFill>
                <a:latin typeface="Nunito Sans"/>
                <a:cs typeface="Nunito Sans"/>
              </a:rPr>
              <a:t>2020</a:t>
            </a:r>
            <a:endParaRPr sz="2100" dirty="0">
              <a:latin typeface="Nunito Sans"/>
              <a:cs typeface="Nunito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10125" y="5932389"/>
            <a:ext cx="3863340" cy="88836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856615">
              <a:lnSpc>
                <a:spcPct val="106300"/>
              </a:lnSpc>
              <a:spcBef>
                <a:spcPts val="140"/>
              </a:spcBef>
            </a:pP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Manu</a:t>
            </a:r>
            <a:r>
              <a:rPr sz="2000" b="1" spc="-35" dirty="0">
                <a:solidFill>
                  <a:srgbClr val="0E4B8A"/>
                </a:solidFill>
                <a:latin typeface="Nunito Sans"/>
                <a:cs typeface="Nunito Sans"/>
              </a:rPr>
              <a:t>f</a:t>
            </a: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a</a:t>
            </a:r>
            <a:r>
              <a:rPr sz="2000" b="1" spc="-20" dirty="0">
                <a:solidFill>
                  <a:srgbClr val="0E4B8A"/>
                </a:solidFill>
                <a:latin typeface="Nunito Sans"/>
                <a:cs typeface="Nunito Sans"/>
              </a:rPr>
              <a:t>c</a:t>
            </a:r>
            <a:r>
              <a:rPr sz="2000" b="1" spc="-25" dirty="0">
                <a:solidFill>
                  <a:srgbClr val="0E4B8A"/>
                </a:solidFill>
                <a:latin typeface="Nunito Sans"/>
                <a:cs typeface="Nunito Sans"/>
              </a:rPr>
              <a:t>turin</a:t>
            </a:r>
            <a:r>
              <a:rPr sz="2000" b="1" dirty="0">
                <a:solidFill>
                  <a:srgbClr val="0E4B8A"/>
                </a:solidFill>
                <a:latin typeface="Nunito Sans"/>
                <a:cs typeface="Nunito Sans"/>
              </a:rPr>
              <a:t>g</a:t>
            </a:r>
            <a:r>
              <a:rPr sz="2000" b="1" spc="-165" dirty="0">
                <a:solidFill>
                  <a:srgbClr val="0E4B8A"/>
                </a:solidFill>
                <a:latin typeface="Nunito Sans"/>
                <a:cs typeface="Nunito Sans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sa</a:t>
            </a:r>
            <a:r>
              <a:rPr sz="15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w</a:t>
            </a:r>
            <a:r>
              <a:rPr sz="1550" b="1" spc="-4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som</a:t>
            </a:r>
            <a:r>
              <a:rPr sz="15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e</a:t>
            </a:r>
            <a:r>
              <a:rPr sz="1550" b="1" spc="-4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5" dirty="0">
                <a:solidFill>
                  <a:srgbClr val="7E7E7E"/>
                </a:solidFill>
                <a:latin typeface="NunitoSans-SemiBold"/>
                <a:cs typeface="NunitoSans-SemiBold"/>
              </a:rPr>
              <a:t>o</a:t>
            </a:r>
            <a:r>
              <a:rPr sz="155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f  </a:t>
            </a:r>
            <a:r>
              <a:rPr sz="155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the</a:t>
            </a:r>
            <a:r>
              <a:rPr sz="155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highest</a:t>
            </a:r>
            <a:r>
              <a:rPr sz="155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growth</a:t>
            </a:r>
            <a:r>
              <a:rPr sz="155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10" dirty="0">
                <a:solidFill>
                  <a:srgbClr val="7E7E7E"/>
                </a:solidFill>
                <a:latin typeface="NunitoSans-SemiBold"/>
                <a:cs typeface="NunitoSans-SemiBold"/>
              </a:rPr>
              <a:t>in</a:t>
            </a:r>
            <a:r>
              <a:rPr sz="155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hybrid</a:t>
            </a:r>
            <a:r>
              <a:rPr sz="155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cloud</a:t>
            </a:r>
            <a:endParaRPr sz="1550" dirty="0">
              <a:latin typeface="NunitoSans-SemiBold"/>
              <a:cs typeface="NunitoSans-SemiBold"/>
            </a:endParaRPr>
          </a:p>
          <a:p>
            <a:pPr marL="12700">
              <a:lnSpc>
                <a:spcPts val="2190"/>
              </a:lnSpc>
              <a:tabLst>
                <a:tab pos="3061335" algn="l"/>
                <a:tab pos="3850004" algn="l"/>
              </a:tabLst>
            </a:pPr>
            <a:r>
              <a:rPr sz="155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usage,</a:t>
            </a:r>
            <a:r>
              <a:rPr sz="1550" b="1" spc="-3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2000" b="1" spc="-15" dirty="0">
                <a:solidFill>
                  <a:srgbClr val="F16721"/>
                </a:solidFill>
                <a:latin typeface="Nunito Sans"/>
                <a:cs typeface="Nunito Sans"/>
              </a:rPr>
              <a:t>up</a:t>
            </a:r>
            <a:r>
              <a:rPr sz="2000" b="1" spc="-65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20" dirty="0">
                <a:solidFill>
                  <a:srgbClr val="F16721"/>
                </a:solidFill>
                <a:latin typeface="Nunito Sans"/>
                <a:cs typeface="Nunito Sans"/>
              </a:rPr>
              <a:t>26%</a:t>
            </a:r>
            <a:r>
              <a:rPr sz="2000" b="1" spc="-6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30" dirty="0">
                <a:solidFill>
                  <a:srgbClr val="F16721"/>
                </a:solidFill>
                <a:latin typeface="Nunito Sans"/>
                <a:cs typeface="Nunito Sans"/>
              </a:rPr>
              <a:t>over</a:t>
            </a:r>
            <a:r>
              <a:rPr sz="2000" b="1" spc="-60" dirty="0">
                <a:solidFill>
                  <a:srgbClr val="F16721"/>
                </a:solidFill>
                <a:latin typeface="Nunito Sans"/>
                <a:cs typeface="Nunito Sans"/>
              </a:rPr>
              <a:t> </a:t>
            </a:r>
            <a:r>
              <a:rPr sz="2000" b="1" spc="-20" dirty="0">
                <a:solidFill>
                  <a:srgbClr val="F16721"/>
                </a:solidFill>
                <a:latin typeface="Nunito Sans"/>
                <a:cs typeface="Nunito Sans"/>
              </a:rPr>
              <a:t>2019</a:t>
            </a:r>
            <a:r>
              <a:rPr sz="16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.	</a:t>
            </a:r>
            <a:r>
              <a:rPr sz="1600" b="1" u="heavy" spc="-20" dirty="0">
                <a:solidFill>
                  <a:srgbClr val="7E7E7E"/>
                </a:solidFill>
                <a:uFill>
                  <a:solidFill>
                    <a:srgbClr val="F16721"/>
                  </a:solidFill>
                </a:uFill>
                <a:latin typeface="NunitoSans-SemiBold"/>
                <a:cs typeface="NunitoSans-SemiBold"/>
              </a:rPr>
              <a:t> 	</a:t>
            </a:r>
            <a:endParaRPr sz="1600" dirty="0">
              <a:latin typeface="NunitoSans-SemiBold"/>
              <a:cs typeface="NunitoSans-Semi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545505" y="1573229"/>
            <a:ext cx="14725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0" dirty="0">
                <a:solidFill>
                  <a:srgbClr val="1A4583"/>
                </a:solidFill>
                <a:latin typeface="Nunito Sans"/>
                <a:cs typeface="Nunito Sans"/>
              </a:rPr>
              <a:t>By</a:t>
            </a:r>
            <a:r>
              <a:rPr sz="3000" b="1" spc="-165" dirty="0">
                <a:solidFill>
                  <a:srgbClr val="1A4583"/>
                </a:solidFill>
                <a:latin typeface="Nunito Sans"/>
                <a:cs typeface="Nunito Sans"/>
              </a:rPr>
              <a:t> </a:t>
            </a:r>
            <a:r>
              <a:rPr sz="3000" b="1" spc="-40" dirty="0">
                <a:solidFill>
                  <a:srgbClr val="1A4583"/>
                </a:solidFill>
                <a:latin typeface="Nunito Sans"/>
                <a:cs typeface="Nunito Sans"/>
              </a:rPr>
              <a:t>2025</a:t>
            </a:r>
            <a:endParaRPr sz="3000" dirty="0">
              <a:latin typeface="Nunito Sans"/>
              <a:cs typeface="Nunito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00093" y="3353386"/>
            <a:ext cx="1765935" cy="7264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065" marR="5080" algn="ctr">
              <a:lnSpc>
                <a:spcPts val="1800"/>
              </a:lnSpc>
              <a:spcBef>
                <a:spcPts val="260"/>
              </a:spcBef>
            </a:pP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of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companies say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they</a:t>
            </a:r>
            <a:r>
              <a:rPr sz="1400" b="1" spc="-7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will</a:t>
            </a:r>
            <a:r>
              <a:rPr sz="1400" b="1" spc="-7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use</a:t>
            </a:r>
            <a:r>
              <a:rPr sz="1400" b="1" spc="-7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hybrid </a:t>
            </a:r>
            <a:r>
              <a:rPr sz="1400" b="1" spc="-40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services,</a:t>
            </a:r>
            <a:r>
              <a:rPr sz="140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and</a:t>
            </a:r>
            <a:endParaRPr sz="1400" dirty="0">
              <a:latin typeface="NunitoSans-SemiBold"/>
              <a:cs typeface="NunitoSans-Semi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95826" y="5413021"/>
            <a:ext cx="17767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will</a:t>
            </a:r>
            <a:r>
              <a:rPr sz="1400" b="1" spc="-6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use</a:t>
            </a:r>
            <a:r>
              <a:rPr sz="1400" b="1" spc="-6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public</a:t>
            </a:r>
            <a:r>
              <a:rPr sz="1400" b="1" spc="-6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IaaS.</a:t>
            </a:r>
            <a:endParaRPr sz="1400" dirty="0">
              <a:latin typeface="NunitoSans-SemiBold"/>
              <a:cs typeface="NunitoSans-SemiBold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13758" y="6001715"/>
            <a:ext cx="8410575" cy="835025"/>
            <a:chOff x="813758" y="6001715"/>
            <a:chExt cx="8410575" cy="835025"/>
          </a:xfrm>
        </p:grpSpPr>
        <p:sp>
          <p:nvSpPr>
            <p:cNvPr id="37" name="object 37"/>
            <p:cNvSpPr/>
            <p:nvPr/>
          </p:nvSpPr>
          <p:spPr>
            <a:xfrm>
              <a:off x="820108" y="6008065"/>
              <a:ext cx="505459" cy="822325"/>
            </a:xfrm>
            <a:custGeom>
              <a:avLst/>
              <a:gdLst/>
              <a:ahLst/>
              <a:cxnLst/>
              <a:rect l="l" t="t" r="r" b="b"/>
              <a:pathLst>
                <a:path w="505459" h="822325">
                  <a:moveTo>
                    <a:pt x="252661" y="0"/>
                  </a:moveTo>
                  <a:lnTo>
                    <a:pt x="5062" y="304393"/>
                  </a:lnTo>
                  <a:lnTo>
                    <a:pt x="0" y="317042"/>
                  </a:lnTo>
                  <a:lnTo>
                    <a:pt x="220" y="323831"/>
                  </a:lnTo>
                  <a:lnTo>
                    <a:pt x="25738" y="344792"/>
                  </a:lnTo>
                  <a:lnTo>
                    <a:pt x="118600" y="344792"/>
                  </a:lnTo>
                  <a:lnTo>
                    <a:pt x="122791" y="348983"/>
                  </a:lnTo>
                  <a:lnTo>
                    <a:pt x="122791" y="791438"/>
                  </a:lnTo>
                  <a:lnTo>
                    <a:pt x="125174" y="803253"/>
                  </a:lnTo>
                  <a:lnTo>
                    <a:pt x="131675" y="812901"/>
                  </a:lnTo>
                  <a:lnTo>
                    <a:pt x="141318" y="819406"/>
                  </a:lnTo>
                  <a:lnTo>
                    <a:pt x="153131" y="821791"/>
                  </a:lnTo>
                  <a:lnTo>
                    <a:pt x="172854" y="821791"/>
                  </a:lnTo>
                  <a:lnTo>
                    <a:pt x="178658" y="821791"/>
                  </a:lnTo>
                  <a:lnTo>
                    <a:pt x="183345" y="817092"/>
                  </a:lnTo>
                  <a:lnTo>
                    <a:pt x="183345" y="805497"/>
                  </a:lnTo>
                  <a:lnTo>
                    <a:pt x="178658" y="800811"/>
                  </a:lnTo>
                  <a:lnTo>
                    <a:pt x="147962" y="800811"/>
                  </a:lnTo>
                  <a:lnTo>
                    <a:pt x="143771" y="796620"/>
                  </a:lnTo>
                  <a:lnTo>
                    <a:pt x="143771" y="354164"/>
                  </a:lnTo>
                  <a:lnTo>
                    <a:pt x="141386" y="342349"/>
                  </a:lnTo>
                  <a:lnTo>
                    <a:pt x="134883" y="332701"/>
                  </a:lnTo>
                  <a:lnTo>
                    <a:pt x="125239" y="326197"/>
                  </a:lnTo>
                  <a:lnTo>
                    <a:pt x="113431" y="323811"/>
                  </a:lnTo>
                  <a:lnTo>
                    <a:pt x="22791" y="323811"/>
                  </a:lnTo>
                  <a:lnTo>
                    <a:pt x="21737" y="322364"/>
                  </a:lnTo>
                  <a:lnTo>
                    <a:pt x="20366" y="318922"/>
                  </a:lnTo>
                  <a:lnTo>
                    <a:pt x="247315" y="22250"/>
                  </a:lnTo>
                  <a:lnTo>
                    <a:pt x="249880" y="20980"/>
                  </a:lnTo>
                  <a:lnTo>
                    <a:pt x="255443" y="20980"/>
                  </a:lnTo>
                  <a:lnTo>
                    <a:pt x="258021" y="22250"/>
                  </a:lnTo>
                  <a:lnTo>
                    <a:pt x="484957" y="318922"/>
                  </a:lnTo>
                  <a:lnTo>
                    <a:pt x="484449" y="320636"/>
                  </a:lnTo>
                  <a:lnTo>
                    <a:pt x="482544" y="323811"/>
                  </a:lnTo>
                  <a:lnTo>
                    <a:pt x="391904" y="323811"/>
                  </a:lnTo>
                  <a:lnTo>
                    <a:pt x="380089" y="326197"/>
                  </a:lnTo>
                  <a:lnTo>
                    <a:pt x="370441" y="332701"/>
                  </a:lnTo>
                  <a:lnTo>
                    <a:pt x="363936" y="342349"/>
                  </a:lnTo>
                  <a:lnTo>
                    <a:pt x="361551" y="354164"/>
                  </a:lnTo>
                  <a:lnTo>
                    <a:pt x="361551" y="498500"/>
                  </a:lnTo>
                  <a:lnTo>
                    <a:pt x="366250" y="503199"/>
                  </a:lnTo>
                  <a:lnTo>
                    <a:pt x="377845" y="503199"/>
                  </a:lnTo>
                  <a:lnTo>
                    <a:pt x="382531" y="498500"/>
                  </a:lnTo>
                  <a:lnTo>
                    <a:pt x="382531" y="348983"/>
                  </a:lnTo>
                  <a:lnTo>
                    <a:pt x="386722" y="344792"/>
                  </a:lnTo>
                  <a:lnTo>
                    <a:pt x="479585" y="344792"/>
                  </a:lnTo>
                  <a:lnTo>
                    <a:pt x="486821" y="343805"/>
                  </a:lnTo>
                  <a:lnTo>
                    <a:pt x="505323" y="317042"/>
                  </a:lnTo>
                  <a:lnTo>
                    <a:pt x="503698" y="310444"/>
                  </a:lnTo>
                  <a:lnTo>
                    <a:pt x="276372" y="11722"/>
                  </a:lnTo>
                  <a:lnTo>
                    <a:pt x="259520" y="783"/>
                  </a:lnTo>
                  <a:lnTo>
                    <a:pt x="252661" y="0"/>
                  </a:lnTo>
                  <a:close/>
                </a:path>
              </a:pathLst>
            </a:custGeom>
            <a:solidFill>
              <a:srgbClr val="F1672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820108" y="6008065"/>
              <a:ext cx="505459" cy="822325"/>
            </a:xfrm>
            <a:custGeom>
              <a:avLst/>
              <a:gdLst/>
              <a:ahLst/>
              <a:cxnLst/>
              <a:rect l="l" t="t" r="r" b="b"/>
              <a:pathLst>
                <a:path w="505459" h="822325">
                  <a:moveTo>
                    <a:pt x="172854" y="821791"/>
                  </a:moveTo>
                  <a:lnTo>
                    <a:pt x="153131" y="821791"/>
                  </a:lnTo>
                  <a:lnTo>
                    <a:pt x="141318" y="819406"/>
                  </a:lnTo>
                  <a:lnTo>
                    <a:pt x="131675" y="812901"/>
                  </a:lnTo>
                  <a:lnTo>
                    <a:pt x="125174" y="803253"/>
                  </a:lnTo>
                  <a:lnTo>
                    <a:pt x="122791" y="791438"/>
                  </a:lnTo>
                  <a:lnTo>
                    <a:pt x="122791" y="354164"/>
                  </a:lnTo>
                  <a:lnTo>
                    <a:pt x="122791" y="348983"/>
                  </a:lnTo>
                  <a:lnTo>
                    <a:pt x="118600" y="344792"/>
                  </a:lnTo>
                  <a:lnTo>
                    <a:pt x="113431" y="344792"/>
                  </a:lnTo>
                  <a:lnTo>
                    <a:pt x="25738" y="344792"/>
                  </a:lnTo>
                  <a:lnTo>
                    <a:pt x="0" y="317042"/>
                  </a:lnTo>
                  <a:lnTo>
                    <a:pt x="1624" y="310444"/>
                  </a:lnTo>
                  <a:lnTo>
                    <a:pt x="228950" y="11722"/>
                  </a:lnTo>
                  <a:lnTo>
                    <a:pt x="252661" y="0"/>
                  </a:lnTo>
                  <a:lnTo>
                    <a:pt x="259520" y="783"/>
                  </a:lnTo>
                  <a:lnTo>
                    <a:pt x="500260" y="304393"/>
                  </a:lnTo>
                  <a:lnTo>
                    <a:pt x="505323" y="317042"/>
                  </a:lnTo>
                  <a:lnTo>
                    <a:pt x="505102" y="323831"/>
                  </a:lnTo>
                  <a:lnTo>
                    <a:pt x="479585" y="344792"/>
                  </a:lnTo>
                  <a:lnTo>
                    <a:pt x="391904" y="344792"/>
                  </a:lnTo>
                  <a:lnTo>
                    <a:pt x="386722" y="344792"/>
                  </a:lnTo>
                  <a:lnTo>
                    <a:pt x="382531" y="348983"/>
                  </a:lnTo>
                  <a:lnTo>
                    <a:pt x="382531" y="354164"/>
                  </a:lnTo>
                  <a:lnTo>
                    <a:pt x="382531" y="492709"/>
                  </a:lnTo>
                  <a:lnTo>
                    <a:pt x="382531" y="498500"/>
                  </a:lnTo>
                  <a:lnTo>
                    <a:pt x="377845" y="503199"/>
                  </a:lnTo>
                  <a:lnTo>
                    <a:pt x="372041" y="503199"/>
                  </a:lnTo>
                  <a:lnTo>
                    <a:pt x="366250" y="503199"/>
                  </a:lnTo>
                  <a:lnTo>
                    <a:pt x="361551" y="498500"/>
                  </a:lnTo>
                  <a:lnTo>
                    <a:pt x="361551" y="492709"/>
                  </a:lnTo>
                  <a:lnTo>
                    <a:pt x="361551" y="354164"/>
                  </a:lnTo>
                  <a:lnTo>
                    <a:pt x="363936" y="342349"/>
                  </a:lnTo>
                  <a:lnTo>
                    <a:pt x="370441" y="332701"/>
                  </a:lnTo>
                  <a:lnTo>
                    <a:pt x="380089" y="326197"/>
                  </a:lnTo>
                  <a:lnTo>
                    <a:pt x="391904" y="323811"/>
                  </a:lnTo>
                  <a:lnTo>
                    <a:pt x="480296" y="323811"/>
                  </a:lnTo>
                  <a:lnTo>
                    <a:pt x="482544" y="323811"/>
                  </a:lnTo>
                  <a:lnTo>
                    <a:pt x="483585" y="322364"/>
                  </a:lnTo>
                  <a:lnTo>
                    <a:pt x="484017" y="321500"/>
                  </a:lnTo>
                  <a:lnTo>
                    <a:pt x="484449" y="320636"/>
                  </a:lnTo>
                  <a:lnTo>
                    <a:pt x="484957" y="318922"/>
                  </a:lnTo>
                  <a:lnTo>
                    <a:pt x="483598" y="317144"/>
                  </a:lnTo>
                  <a:lnTo>
                    <a:pt x="259697" y="24472"/>
                  </a:lnTo>
                  <a:lnTo>
                    <a:pt x="258021" y="22250"/>
                  </a:lnTo>
                  <a:lnTo>
                    <a:pt x="255443" y="20980"/>
                  </a:lnTo>
                  <a:lnTo>
                    <a:pt x="252661" y="20980"/>
                  </a:lnTo>
                  <a:lnTo>
                    <a:pt x="249880" y="20980"/>
                  </a:lnTo>
                  <a:lnTo>
                    <a:pt x="247315" y="22250"/>
                  </a:lnTo>
                  <a:lnTo>
                    <a:pt x="245613" y="24472"/>
                  </a:lnTo>
                  <a:lnTo>
                    <a:pt x="21737" y="317144"/>
                  </a:lnTo>
                  <a:lnTo>
                    <a:pt x="20366" y="318922"/>
                  </a:lnTo>
                  <a:lnTo>
                    <a:pt x="20874" y="320636"/>
                  </a:lnTo>
                  <a:lnTo>
                    <a:pt x="21305" y="321500"/>
                  </a:lnTo>
                  <a:lnTo>
                    <a:pt x="21737" y="322364"/>
                  </a:lnTo>
                  <a:lnTo>
                    <a:pt x="22791" y="323811"/>
                  </a:lnTo>
                  <a:lnTo>
                    <a:pt x="25026" y="323811"/>
                  </a:lnTo>
                  <a:lnTo>
                    <a:pt x="113431" y="323811"/>
                  </a:lnTo>
                  <a:lnTo>
                    <a:pt x="125239" y="326197"/>
                  </a:lnTo>
                  <a:lnTo>
                    <a:pt x="134883" y="332701"/>
                  </a:lnTo>
                  <a:lnTo>
                    <a:pt x="141386" y="342349"/>
                  </a:lnTo>
                  <a:lnTo>
                    <a:pt x="143771" y="354164"/>
                  </a:lnTo>
                  <a:lnTo>
                    <a:pt x="143771" y="791438"/>
                  </a:lnTo>
                  <a:lnTo>
                    <a:pt x="143771" y="796620"/>
                  </a:lnTo>
                  <a:lnTo>
                    <a:pt x="147962" y="800811"/>
                  </a:lnTo>
                  <a:lnTo>
                    <a:pt x="153131" y="800811"/>
                  </a:lnTo>
                  <a:lnTo>
                    <a:pt x="172854" y="800811"/>
                  </a:lnTo>
                  <a:lnTo>
                    <a:pt x="178658" y="800811"/>
                  </a:lnTo>
                  <a:lnTo>
                    <a:pt x="183345" y="805497"/>
                  </a:lnTo>
                  <a:lnTo>
                    <a:pt x="183345" y="811301"/>
                  </a:lnTo>
                  <a:lnTo>
                    <a:pt x="183345" y="817092"/>
                  </a:lnTo>
                  <a:lnTo>
                    <a:pt x="178658" y="821791"/>
                  </a:lnTo>
                  <a:lnTo>
                    <a:pt x="172854" y="821791"/>
                  </a:lnTo>
                  <a:close/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1047051" y="6580827"/>
              <a:ext cx="290830" cy="238760"/>
            </a:xfrm>
            <a:custGeom>
              <a:avLst/>
              <a:gdLst/>
              <a:ahLst/>
              <a:cxnLst/>
              <a:rect l="l" t="t" r="r" b="b"/>
              <a:pathLst>
                <a:path w="290830" h="238759">
                  <a:moveTo>
                    <a:pt x="229831" y="105549"/>
                  </a:moveTo>
                  <a:lnTo>
                    <a:pt x="203424" y="111140"/>
                  </a:lnTo>
                  <a:lnTo>
                    <a:pt x="184629" y="125988"/>
                  </a:lnTo>
                  <a:lnTo>
                    <a:pt x="173392" y="147206"/>
                  </a:lnTo>
                  <a:lnTo>
                    <a:pt x="169659" y="171907"/>
                  </a:lnTo>
                  <a:lnTo>
                    <a:pt x="173284" y="198024"/>
                  </a:lnTo>
                  <a:lnTo>
                    <a:pt x="184288" y="219213"/>
                  </a:lnTo>
                  <a:lnTo>
                    <a:pt x="202861" y="233427"/>
                  </a:lnTo>
                  <a:lnTo>
                    <a:pt x="229196" y="238620"/>
                  </a:lnTo>
                  <a:lnTo>
                    <a:pt x="256485" y="233130"/>
                  </a:lnTo>
                  <a:lnTo>
                    <a:pt x="274729" y="219075"/>
                  </a:lnTo>
                  <a:lnTo>
                    <a:pt x="230162" y="219075"/>
                  </a:lnTo>
                  <a:lnTo>
                    <a:pt x="214143" y="215712"/>
                  </a:lnTo>
                  <a:lnTo>
                    <a:pt x="202257" y="206151"/>
                  </a:lnTo>
                  <a:lnTo>
                    <a:pt x="194861" y="191176"/>
                  </a:lnTo>
                  <a:lnTo>
                    <a:pt x="192316" y="171577"/>
                  </a:lnTo>
                  <a:lnTo>
                    <a:pt x="195026" y="151694"/>
                  </a:lnTo>
                  <a:lnTo>
                    <a:pt x="202645" y="137113"/>
                  </a:lnTo>
                  <a:lnTo>
                    <a:pt x="214406" y="128141"/>
                  </a:lnTo>
                  <a:lnTo>
                    <a:pt x="229539" y="125082"/>
                  </a:lnTo>
                  <a:lnTo>
                    <a:pt x="275589" y="125082"/>
                  </a:lnTo>
                  <a:lnTo>
                    <a:pt x="274545" y="123258"/>
                  </a:lnTo>
                  <a:lnTo>
                    <a:pt x="255467" y="110125"/>
                  </a:lnTo>
                  <a:lnTo>
                    <a:pt x="229831" y="105549"/>
                  </a:lnTo>
                  <a:close/>
                </a:path>
                <a:path w="290830" h="238759">
                  <a:moveTo>
                    <a:pt x="238048" y="4686"/>
                  </a:moveTo>
                  <a:lnTo>
                    <a:pt x="213372" y="4686"/>
                  </a:lnTo>
                  <a:lnTo>
                    <a:pt x="51396" y="234492"/>
                  </a:lnTo>
                  <a:lnTo>
                    <a:pt x="75780" y="234492"/>
                  </a:lnTo>
                  <a:lnTo>
                    <a:pt x="238048" y="4686"/>
                  </a:lnTo>
                  <a:close/>
                </a:path>
                <a:path w="290830" h="238759">
                  <a:moveTo>
                    <a:pt x="275589" y="125082"/>
                  </a:moveTo>
                  <a:lnTo>
                    <a:pt x="229539" y="125082"/>
                  </a:lnTo>
                  <a:lnTo>
                    <a:pt x="246509" y="128313"/>
                  </a:lnTo>
                  <a:lnTo>
                    <a:pt x="258657" y="137577"/>
                  </a:lnTo>
                  <a:lnTo>
                    <a:pt x="265962" y="152230"/>
                  </a:lnTo>
                  <a:lnTo>
                    <a:pt x="268395" y="171577"/>
                  </a:lnTo>
                  <a:lnTo>
                    <a:pt x="265923" y="190817"/>
                  </a:lnTo>
                  <a:lnTo>
                    <a:pt x="258606" y="205819"/>
                  </a:lnTo>
                  <a:lnTo>
                    <a:pt x="246627" y="215586"/>
                  </a:lnTo>
                  <a:lnTo>
                    <a:pt x="230162" y="219075"/>
                  </a:lnTo>
                  <a:lnTo>
                    <a:pt x="274729" y="219075"/>
                  </a:lnTo>
                  <a:lnTo>
                    <a:pt x="275609" y="218397"/>
                  </a:lnTo>
                  <a:lnTo>
                    <a:pt x="286864" y="197027"/>
                  </a:lnTo>
                  <a:lnTo>
                    <a:pt x="290510" y="171907"/>
                  </a:lnTo>
                  <a:lnTo>
                    <a:pt x="290543" y="171577"/>
                  </a:lnTo>
                  <a:lnTo>
                    <a:pt x="286446" y="144056"/>
                  </a:lnTo>
                  <a:lnTo>
                    <a:pt x="275589" y="125082"/>
                  </a:lnTo>
                  <a:close/>
                </a:path>
                <a:path w="290830" h="238759">
                  <a:moveTo>
                    <a:pt x="60159" y="0"/>
                  </a:moveTo>
                  <a:lnTo>
                    <a:pt x="33754" y="5592"/>
                  </a:lnTo>
                  <a:lnTo>
                    <a:pt x="14963" y="20445"/>
                  </a:lnTo>
                  <a:lnTo>
                    <a:pt x="3731" y="41667"/>
                  </a:lnTo>
                  <a:lnTo>
                    <a:pt x="0" y="66370"/>
                  </a:lnTo>
                  <a:lnTo>
                    <a:pt x="3785" y="92487"/>
                  </a:lnTo>
                  <a:lnTo>
                    <a:pt x="15057" y="113676"/>
                  </a:lnTo>
                  <a:lnTo>
                    <a:pt x="33684" y="127890"/>
                  </a:lnTo>
                  <a:lnTo>
                    <a:pt x="59537" y="133083"/>
                  </a:lnTo>
                  <a:lnTo>
                    <a:pt x="86826" y="127591"/>
                  </a:lnTo>
                  <a:lnTo>
                    <a:pt x="105047" y="113550"/>
                  </a:lnTo>
                  <a:lnTo>
                    <a:pt x="60502" y="113550"/>
                  </a:lnTo>
                  <a:lnTo>
                    <a:pt x="44477" y="110060"/>
                  </a:lnTo>
                  <a:lnTo>
                    <a:pt x="32592" y="100288"/>
                  </a:lnTo>
                  <a:lnTo>
                    <a:pt x="25201" y="85277"/>
                  </a:lnTo>
                  <a:lnTo>
                    <a:pt x="22656" y="66027"/>
                  </a:lnTo>
                  <a:lnTo>
                    <a:pt x="25367" y="46152"/>
                  </a:lnTo>
                  <a:lnTo>
                    <a:pt x="32986" y="31575"/>
                  </a:lnTo>
                  <a:lnTo>
                    <a:pt x="44747" y="22604"/>
                  </a:lnTo>
                  <a:lnTo>
                    <a:pt x="59880" y="19545"/>
                  </a:lnTo>
                  <a:lnTo>
                    <a:pt x="105929" y="19545"/>
                  </a:lnTo>
                  <a:lnTo>
                    <a:pt x="104884" y="17719"/>
                  </a:lnTo>
                  <a:lnTo>
                    <a:pt x="85802" y="4579"/>
                  </a:lnTo>
                  <a:lnTo>
                    <a:pt x="60159" y="0"/>
                  </a:lnTo>
                  <a:close/>
                </a:path>
                <a:path w="290830" h="238759">
                  <a:moveTo>
                    <a:pt x="105929" y="19545"/>
                  </a:moveTo>
                  <a:lnTo>
                    <a:pt x="59880" y="19545"/>
                  </a:lnTo>
                  <a:lnTo>
                    <a:pt x="76850" y="22856"/>
                  </a:lnTo>
                  <a:lnTo>
                    <a:pt x="88998" y="32254"/>
                  </a:lnTo>
                  <a:lnTo>
                    <a:pt x="96302" y="46934"/>
                  </a:lnTo>
                  <a:lnTo>
                    <a:pt x="98734" y="66027"/>
                  </a:lnTo>
                  <a:lnTo>
                    <a:pt x="98706" y="66370"/>
                  </a:lnTo>
                  <a:lnTo>
                    <a:pt x="96264" y="85282"/>
                  </a:lnTo>
                  <a:lnTo>
                    <a:pt x="88934" y="100299"/>
                  </a:lnTo>
                  <a:lnTo>
                    <a:pt x="76968" y="110060"/>
                  </a:lnTo>
                  <a:lnTo>
                    <a:pt x="60502" y="113550"/>
                  </a:lnTo>
                  <a:lnTo>
                    <a:pt x="105047" y="113550"/>
                  </a:lnTo>
                  <a:lnTo>
                    <a:pt x="105949" y="112855"/>
                  </a:lnTo>
                  <a:lnTo>
                    <a:pt x="117205" y="91485"/>
                  </a:lnTo>
                  <a:lnTo>
                    <a:pt x="120850" y="66370"/>
                  </a:lnTo>
                  <a:lnTo>
                    <a:pt x="120881" y="66027"/>
                  </a:lnTo>
                  <a:lnTo>
                    <a:pt x="116786" y="38522"/>
                  </a:lnTo>
                  <a:lnTo>
                    <a:pt x="105929" y="19545"/>
                  </a:lnTo>
                  <a:close/>
                </a:path>
              </a:pathLst>
            </a:custGeom>
            <a:solidFill>
              <a:srgbClr val="F1672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40701" y="6574477"/>
              <a:ext cx="303250" cy="251320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8540689" y="6367806"/>
              <a:ext cx="205740" cy="394335"/>
            </a:xfrm>
            <a:custGeom>
              <a:avLst/>
              <a:gdLst/>
              <a:ahLst/>
              <a:cxnLst/>
              <a:rect l="l" t="t" r="r" b="b"/>
              <a:pathLst>
                <a:path w="205740" h="394334">
                  <a:moveTo>
                    <a:pt x="0" y="394284"/>
                  </a:moveTo>
                  <a:lnTo>
                    <a:pt x="0" y="359994"/>
                  </a:lnTo>
                  <a:lnTo>
                    <a:pt x="34290" y="0"/>
                  </a:lnTo>
                  <a:lnTo>
                    <a:pt x="171424" y="0"/>
                  </a:lnTo>
                  <a:lnTo>
                    <a:pt x="205714" y="359994"/>
                  </a:lnTo>
                  <a:lnTo>
                    <a:pt x="205714" y="394284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748942" y="6438920"/>
              <a:ext cx="303484" cy="132054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9072118" y="6453525"/>
              <a:ext cx="120014" cy="308610"/>
            </a:xfrm>
            <a:custGeom>
              <a:avLst/>
              <a:gdLst/>
              <a:ahLst/>
              <a:cxnLst/>
              <a:rect l="l" t="t" r="r" b="b"/>
              <a:pathLst>
                <a:path w="120015" h="308609">
                  <a:moveTo>
                    <a:pt x="0" y="68567"/>
                  </a:moveTo>
                  <a:lnTo>
                    <a:pt x="68567" y="0"/>
                  </a:lnTo>
                  <a:lnTo>
                    <a:pt x="119989" y="0"/>
                  </a:lnTo>
                  <a:lnTo>
                    <a:pt x="119989" y="308559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8814979" y="6659225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>
                  <a:moveTo>
                    <a:pt x="0" y="0"/>
                  </a:moveTo>
                  <a:lnTo>
                    <a:pt x="34277" y="0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8900692" y="6659225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>
                  <a:moveTo>
                    <a:pt x="0" y="0"/>
                  </a:moveTo>
                  <a:lnTo>
                    <a:pt x="34277" y="0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8986404" y="6659225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>
                  <a:moveTo>
                    <a:pt x="0" y="0"/>
                  </a:moveTo>
                  <a:lnTo>
                    <a:pt x="34277" y="0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7" name="object 4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695444" y="6181789"/>
              <a:ext cx="185560" cy="148012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8859806" y="6237167"/>
              <a:ext cx="229870" cy="53340"/>
            </a:xfrm>
            <a:custGeom>
              <a:avLst/>
              <a:gdLst/>
              <a:ahLst/>
              <a:cxnLst/>
              <a:rect l="l" t="t" r="r" b="b"/>
              <a:pathLst>
                <a:path w="229870" h="53339">
                  <a:moveTo>
                    <a:pt x="229450" y="22440"/>
                  </a:moveTo>
                  <a:lnTo>
                    <a:pt x="207710" y="35279"/>
                  </a:lnTo>
                  <a:lnTo>
                    <a:pt x="183021" y="44951"/>
                  </a:lnTo>
                  <a:lnTo>
                    <a:pt x="155914" y="51051"/>
                  </a:lnTo>
                  <a:lnTo>
                    <a:pt x="126923" y="53174"/>
                  </a:lnTo>
                  <a:lnTo>
                    <a:pt x="88248" y="49357"/>
                  </a:lnTo>
                  <a:lnTo>
                    <a:pt x="53332" y="38565"/>
                  </a:lnTo>
                  <a:lnTo>
                    <a:pt x="23480" y="21783"/>
                  </a:lnTo>
                  <a:lnTo>
                    <a:pt x="0" y="0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8609261" y="6076391"/>
              <a:ext cx="600075" cy="121285"/>
            </a:xfrm>
            <a:custGeom>
              <a:avLst/>
              <a:gdLst/>
              <a:ahLst/>
              <a:cxnLst/>
              <a:rect l="l" t="t" r="r" b="b"/>
              <a:pathLst>
                <a:path w="600075" h="121285">
                  <a:moveTo>
                    <a:pt x="0" y="120771"/>
                  </a:moveTo>
                  <a:lnTo>
                    <a:pt x="8758" y="77399"/>
                  </a:lnTo>
                  <a:lnTo>
                    <a:pt x="32640" y="41984"/>
                  </a:lnTo>
                  <a:lnTo>
                    <a:pt x="68060" y="18109"/>
                  </a:lnTo>
                  <a:lnTo>
                    <a:pt x="111429" y="9354"/>
                  </a:lnTo>
                  <a:lnTo>
                    <a:pt x="130120" y="10913"/>
                  </a:lnTo>
                  <a:lnTo>
                    <a:pt x="147807" y="15420"/>
                  </a:lnTo>
                  <a:lnTo>
                    <a:pt x="164234" y="22626"/>
                  </a:lnTo>
                  <a:lnTo>
                    <a:pt x="179146" y="32278"/>
                  </a:lnTo>
                  <a:lnTo>
                    <a:pt x="207740" y="17739"/>
                  </a:lnTo>
                  <a:lnTo>
                    <a:pt x="243992" y="5471"/>
                  </a:lnTo>
                  <a:lnTo>
                    <a:pt x="287515" y="0"/>
                  </a:lnTo>
                  <a:lnTo>
                    <a:pt x="337919" y="5852"/>
                  </a:lnTo>
                  <a:lnTo>
                    <a:pt x="394817" y="27553"/>
                  </a:lnTo>
                  <a:lnTo>
                    <a:pt x="426857" y="46933"/>
                  </a:lnTo>
                  <a:lnTo>
                    <a:pt x="458251" y="66493"/>
                  </a:lnTo>
                  <a:lnTo>
                    <a:pt x="494142" y="81398"/>
                  </a:lnTo>
                  <a:lnTo>
                    <a:pt x="539673" y="86815"/>
                  </a:lnTo>
                  <a:lnTo>
                    <a:pt x="599986" y="77909"/>
                  </a:lnTo>
                </a:path>
              </a:pathLst>
            </a:custGeom>
            <a:ln w="29209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0" name="object 5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560377" y="6181779"/>
              <a:ext cx="114934" cy="149212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5391832" y="1528933"/>
            <a:ext cx="115062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5" dirty="0">
                <a:solidFill>
                  <a:srgbClr val="F16721"/>
                </a:solidFill>
                <a:latin typeface="Nunito Sans"/>
                <a:cs typeface="Nunito Sans"/>
              </a:rPr>
              <a:t>56%</a:t>
            </a:r>
            <a:endParaRPr sz="4200" dirty="0">
              <a:latin typeface="Nunito Sans"/>
              <a:cs typeface="Nunito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391832" y="2133889"/>
            <a:ext cx="1586865" cy="65954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20"/>
              </a:spcBef>
            </a:pP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of</a:t>
            </a:r>
            <a:r>
              <a:rPr sz="1400" b="1" spc="-8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companies</a:t>
            </a:r>
            <a:r>
              <a:rPr sz="1400" b="1" spc="-7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use </a:t>
            </a:r>
            <a:r>
              <a:rPr sz="1400" b="1" spc="-405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hosted cloud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 services,</a:t>
            </a:r>
            <a:r>
              <a:rPr sz="1400" b="1" spc="-5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and</a:t>
            </a:r>
            <a:endParaRPr sz="1400" dirty="0">
              <a:latin typeface="NunitoSans-SemiBold"/>
              <a:cs typeface="NunitoSans-SemiBol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391832" y="4288239"/>
            <a:ext cx="115125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5" dirty="0">
                <a:solidFill>
                  <a:srgbClr val="F16721"/>
                </a:solidFill>
                <a:latin typeface="Nunito Sans"/>
                <a:cs typeface="Nunito Sans"/>
              </a:rPr>
              <a:t>52%</a:t>
            </a:r>
            <a:endParaRPr sz="4200" dirty="0">
              <a:latin typeface="Nunito Sans"/>
              <a:cs typeface="Nunito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91832" y="4893186"/>
            <a:ext cx="1487170" cy="65954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20"/>
              </a:spcBef>
            </a:pP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use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public cloud </a:t>
            </a:r>
            <a:r>
              <a:rPr sz="1400" b="1" spc="-409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inf</a:t>
            </a:r>
            <a:r>
              <a:rPr sz="1400" b="1" spc="-25" dirty="0">
                <a:solidFill>
                  <a:srgbClr val="7E7E7E"/>
                </a:solidFill>
                <a:latin typeface="NunitoSans-SemiBold"/>
                <a:cs typeface="NunitoSans-SemiBold"/>
              </a:rPr>
              <a:t>r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a</a:t>
            </a:r>
            <a:r>
              <a:rPr sz="1400" b="1" spc="-30" dirty="0">
                <a:solidFill>
                  <a:srgbClr val="7E7E7E"/>
                </a:solidFill>
                <a:latin typeface="NunitoSans-SemiBold"/>
                <a:cs typeface="NunitoSans-SemiBold"/>
              </a:rPr>
              <a:t>s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tructu</a:t>
            </a:r>
            <a:r>
              <a:rPr sz="1400" b="1" spc="-40" dirty="0">
                <a:solidFill>
                  <a:srgbClr val="7E7E7E"/>
                </a:solidFill>
                <a:latin typeface="NunitoSans-SemiBold"/>
                <a:cs typeface="NunitoSans-SemiBold"/>
              </a:rPr>
              <a:t>r</a:t>
            </a:r>
            <a:r>
              <a:rPr sz="140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e</a:t>
            </a:r>
            <a:r>
              <a:rPr sz="1400" b="1" spc="-4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as  </a:t>
            </a:r>
            <a:r>
              <a:rPr sz="1400" b="1" dirty="0">
                <a:solidFill>
                  <a:srgbClr val="7E7E7E"/>
                </a:solidFill>
                <a:latin typeface="NunitoSans-SemiBold"/>
                <a:cs typeface="NunitoSans-SemiBold"/>
              </a:rPr>
              <a:t>a</a:t>
            </a:r>
            <a:r>
              <a:rPr sz="1400" b="1" spc="-6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15" dirty="0">
                <a:solidFill>
                  <a:srgbClr val="7E7E7E"/>
                </a:solidFill>
                <a:latin typeface="NunitoSans-SemiBold"/>
                <a:cs typeface="NunitoSans-SemiBold"/>
              </a:rPr>
              <a:t>service</a:t>
            </a:r>
            <a:r>
              <a:rPr sz="1400" b="1" spc="-60" dirty="0">
                <a:solidFill>
                  <a:srgbClr val="7E7E7E"/>
                </a:solidFill>
                <a:latin typeface="NunitoSans-SemiBold"/>
                <a:cs typeface="NunitoSans-SemiBold"/>
              </a:rPr>
              <a:t> </a:t>
            </a:r>
            <a:r>
              <a:rPr sz="1400" b="1" spc="-20" dirty="0">
                <a:solidFill>
                  <a:srgbClr val="7E7E7E"/>
                </a:solidFill>
                <a:latin typeface="NunitoSans-SemiBold"/>
                <a:cs typeface="NunitoSans-SemiBold"/>
              </a:rPr>
              <a:t>(Iaas).</a:t>
            </a:r>
            <a:endParaRPr sz="1400" dirty="0">
              <a:latin typeface="NunitoSans-SemiBold"/>
              <a:cs typeface="NunitoSans-SemiBold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28600" y="241300"/>
            <a:ext cx="9607550" cy="7280909"/>
            <a:chOff x="228600" y="241300"/>
            <a:chExt cx="9607550" cy="7280909"/>
          </a:xfrm>
        </p:grpSpPr>
        <p:sp>
          <p:nvSpPr>
            <p:cNvPr id="56" name="object 56"/>
            <p:cNvSpPr/>
            <p:nvPr/>
          </p:nvSpPr>
          <p:spPr>
            <a:xfrm>
              <a:off x="7211406" y="1676317"/>
              <a:ext cx="0" cy="4006850"/>
            </a:xfrm>
            <a:custGeom>
              <a:avLst/>
              <a:gdLst/>
              <a:ahLst/>
              <a:cxnLst/>
              <a:rect l="l" t="t" r="r" b="b"/>
              <a:pathLst>
                <a:path h="4006850">
                  <a:moveTo>
                    <a:pt x="0" y="0"/>
                  </a:moveTo>
                  <a:lnTo>
                    <a:pt x="0" y="4006824"/>
                  </a:lnTo>
                </a:path>
              </a:pathLst>
            </a:custGeom>
            <a:ln w="12700">
              <a:solidFill>
                <a:srgbClr val="BBD9E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7" name="object 5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434911" y="2998237"/>
              <a:ext cx="1395437" cy="13084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696433" y="2130558"/>
              <a:ext cx="1175067" cy="117505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696433" y="4174167"/>
              <a:ext cx="1175067" cy="1175054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545465" y="241300"/>
              <a:ext cx="9290685" cy="457200"/>
            </a:xfrm>
            <a:custGeom>
              <a:avLst/>
              <a:gdLst/>
              <a:ahLst/>
              <a:cxnLst/>
              <a:rect l="l" t="t" r="r" b="b"/>
              <a:pathLst>
                <a:path w="9290685" h="457200">
                  <a:moveTo>
                    <a:pt x="9290685" y="0"/>
                  </a:moveTo>
                  <a:lnTo>
                    <a:pt x="316865" y="0"/>
                  </a:lnTo>
                  <a:lnTo>
                    <a:pt x="0" y="457200"/>
                  </a:lnTo>
                  <a:lnTo>
                    <a:pt x="8971064" y="457200"/>
                  </a:lnTo>
                  <a:lnTo>
                    <a:pt x="9290685" y="0"/>
                  </a:lnTo>
                  <a:close/>
                </a:path>
              </a:pathLst>
            </a:custGeom>
            <a:solidFill>
              <a:srgbClr val="0E4B8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685800" y="652780"/>
              <a:ext cx="2890520" cy="91440"/>
            </a:xfrm>
            <a:custGeom>
              <a:avLst/>
              <a:gdLst/>
              <a:ahLst/>
              <a:cxnLst/>
              <a:rect l="l" t="t" r="r" b="b"/>
              <a:pathLst>
                <a:path w="2890520" h="91440">
                  <a:moveTo>
                    <a:pt x="289052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2890520" y="91440"/>
                  </a:lnTo>
                  <a:lnTo>
                    <a:pt x="2890520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2" name="object 62"/>
            <p:cNvSpPr/>
            <p:nvPr/>
          </p:nvSpPr>
          <p:spPr>
            <a:xfrm>
              <a:off x="228600" y="698500"/>
              <a:ext cx="316865" cy="457200"/>
            </a:xfrm>
            <a:custGeom>
              <a:avLst/>
              <a:gdLst/>
              <a:ahLst/>
              <a:cxnLst/>
              <a:rect l="l" t="t" r="r" b="b"/>
              <a:pathLst>
                <a:path w="316865" h="457200">
                  <a:moveTo>
                    <a:pt x="31686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0"/>
                  </a:lnTo>
                  <a:close/>
                </a:path>
              </a:pathLst>
            </a:custGeom>
            <a:solidFill>
              <a:srgbClr val="D6E8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3" name="object 63"/>
            <p:cNvSpPr/>
            <p:nvPr/>
          </p:nvSpPr>
          <p:spPr>
            <a:xfrm>
              <a:off x="228600" y="241299"/>
              <a:ext cx="9607550" cy="457834"/>
            </a:xfrm>
            <a:custGeom>
              <a:avLst/>
              <a:gdLst/>
              <a:ahLst/>
              <a:cxnLst/>
              <a:rect l="l" t="t" r="r" b="b"/>
              <a:pathLst>
                <a:path w="9607550" h="457834">
                  <a:moveTo>
                    <a:pt x="63373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457200"/>
                  </a:lnTo>
                  <a:lnTo>
                    <a:pt x="633730" y="0"/>
                  </a:lnTo>
                  <a:close/>
                </a:path>
                <a:path w="9607550" h="457834">
                  <a:moveTo>
                    <a:pt x="9607537" y="12"/>
                  </a:moveTo>
                  <a:lnTo>
                    <a:pt x="9174785" y="12"/>
                  </a:lnTo>
                  <a:lnTo>
                    <a:pt x="8909901" y="457212"/>
                  </a:lnTo>
                  <a:lnTo>
                    <a:pt x="9607537" y="457212"/>
                  </a:lnTo>
                  <a:lnTo>
                    <a:pt x="9607537" y="12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4" name="object 6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85805" y="7425532"/>
              <a:ext cx="64084" cy="85813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42580" y="7425527"/>
              <a:ext cx="86740" cy="8581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17220" y="7423693"/>
              <a:ext cx="92837" cy="89496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120766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40" h="89534">
                  <a:moveTo>
                    <a:pt x="35610" y="0"/>
                  </a:moveTo>
                  <a:lnTo>
                    <a:pt x="30289" y="0"/>
                  </a:lnTo>
                  <a:lnTo>
                    <a:pt x="19301" y="1535"/>
                  </a:lnTo>
                  <a:lnTo>
                    <a:pt x="10520" y="6102"/>
                  </a:lnTo>
                  <a:lnTo>
                    <a:pt x="4698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6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59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88" y="48818"/>
                  </a:lnTo>
                  <a:lnTo>
                    <a:pt x="32880" y="40078"/>
                  </a:lnTo>
                  <a:lnTo>
                    <a:pt x="19172" y="32351"/>
                  </a:lnTo>
                  <a:lnTo>
                    <a:pt x="12941" y="19672"/>
                  </a:lnTo>
                  <a:lnTo>
                    <a:pt x="12941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610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8" name="object 6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352663" y="7422091"/>
              <a:ext cx="82080" cy="89255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194275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39" h="89534">
                  <a:moveTo>
                    <a:pt x="35598" y="0"/>
                  </a:moveTo>
                  <a:lnTo>
                    <a:pt x="30302" y="0"/>
                  </a:lnTo>
                  <a:lnTo>
                    <a:pt x="19307" y="1535"/>
                  </a:lnTo>
                  <a:lnTo>
                    <a:pt x="10521" y="6102"/>
                  </a:lnTo>
                  <a:lnTo>
                    <a:pt x="4699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7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71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90" y="48818"/>
                  </a:lnTo>
                  <a:lnTo>
                    <a:pt x="32886" y="40078"/>
                  </a:lnTo>
                  <a:lnTo>
                    <a:pt x="19182" y="32351"/>
                  </a:lnTo>
                  <a:lnTo>
                    <a:pt x="12954" y="19672"/>
                  </a:lnTo>
                  <a:lnTo>
                    <a:pt x="12954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59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0" name="object 7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083993" y="7425533"/>
              <a:ext cx="90373" cy="87655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261489" y="7425539"/>
              <a:ext cx="71983" cy="85801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421501" y="7425539"/>
              <a:ext cx="71983" cy="85801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2580226" y="7425531"/>
              <a:ext cx="36830" cy="86360"/>
            </a:xfrm>
            <a:custGeom>
              <a:avLst/>
              <a:gdLst/>
              <a:ahLst/>
              <a:cxnLst/>
              <a:rect l="l" t="t" r="r" b="b"/>
              <a:pathLst>
                <a:path w="36830" h="86359">
                  <a:moveTo>
                    <a:pt x="36258" y="0"/>
                  </a:moveTo>
                  <a:lnTo>
                    <a:pt x="12039" y="253"/>
                  </a:lnTo>
                  <a:lnTo>
                    <a:pt x="0" y="0"/>
                  </a:lnTo>
                  <a:lnTo>
                    <a:pt x="0" y="3200"/>
                  </a:lnTo>
                  <a:lnTo>
                    <a:pt x="11785" y="3441"/>
                  </a:lnTo>
                  <a:lnTo>
                    <a:pt x="11785" y="73761"/>
                  </a:lnTo>
                  <a:lnTo>
                    <a:pt x="11785" y="82372"/>
                  </a:lnTo>
                  <a:lnTo>
                    <a:pt x="0" y="82613"/>
                  </a:lnTo>
                  <a:lnTo>
                    <a:pt x="0" y="85813"/>
                  </a:lnTo>
                  <a:lnTo>
                    <a:pt x="24472" y="85572"/>
                  </a:lnTo>
                  <a:lnTo>
                    <a:pt x="30035" y="85813"/>
                  </a:lnTo>
                  <a:lnTo>
                    <a:pt x="36258" y="85813"/>
                  </a:lnTo>
                  <a:lnTo>
                    <a:pt x="36258" y="82613"/>
                  </a:lnTo>
                  <a:lnTo>
                    <a:pt x="24472" y="82372"/>
                  </a:lnTo>
                  <a:lnTo>
                    <a:pt x="24472" y="3441"/>
                  </a:lnTo>
                  <a:lnTo>
                    <a:pt x="36258" y="3200"/>
                  </a:lnTo>
                  <a:lnTo>
                    <a:pt x="3625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4" name="object 7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701527" y="7425531"/>
              <a:ext cx="92049" cy="87655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864007" y="7422089"/>
              <a:ext cx="88684" cy="89255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037871" y="7425531"/>
              <a:ext cx="103962" cy="86918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617031" y="7392607"/>
              <a:ext cx="143611" cy="129260"/>
            </a:xfrm>
            <a:prstGeom prst="rect">
              <a:avLst/>
            </a:prstGeom>
          </p:spPr>
        </p:pic>
      </p:grpSp>
      <p:sp>
        <p:nvSpPr>
          <p:cNvPr id="78" name="object 78"/>
          <p:cNvSpPr txBox="1"/>
          <p:nvPr/>
        </p:nvSpPr>
        <p:spPr>
          <a:xfrm>
            <a:off x="927100" y="392187"/>
            <a:ext cx="26924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Nunito Sans"/>
                <a:cs typeface="Nunito Sans"/>
              </a:rPr>
              <a:t>A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that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Nunito Sans"/>
                <a:cs typeface="Nunito Sans"/>
              </a:rPr>
              <a:t>Transcends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Models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471648" y="7186942"/>
            <a:ext cx="2914015" cy="181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i="1" spc="5" dirty="0">
                <a:solidFill>
                  <a:srgbClr val="4C4D4F"/>
                </a:solidFill>
                <a:latin typeface="Nunito Sans"/>
                <a:cs typeface="Nunito Sans"/>
              </a:rPr>
              <a:t>Source:</a:t>
            </a:r>
            <a:r>
              <a:rPr sz="900" i="1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All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data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Frost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dirty="0">
                <a:solidFill>
                  <a:srgbClr val="4C4D4F"/>
                </a:solidFill>
                <a:latin typeface="Nunito Sans"/>
                <a:cs typeface="Nunito Sans"/>
              </a:rPr>
              <a:t>&amp;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Sullivan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unless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otherwise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noted</a:t>
            </a:r>
            <a:endParaRPr sz="900" dirty="0">
              <a:latin typeface="Nunito Sans"/>
              <a:cs typeface="Nunito Sans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504046" y="406400"/>
            <a:ext cx="1092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Nunito Sans"/>
                <a:cs typeface="Nunito Sans"/>
              </a:rPr>
              <a:t>4</a:t>
            </a:r>
            <a:endParaRPr sz="1100" dirty="0">
              <a:latin typeface="Nunito Sans"/>
              <a:cs typeface="Nunito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999" y="1018790"/>
            <a:ext cx="64115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Lack</a:t>
            </a:r>
            <a:r>
              <a:rPr spc="15" dirty="0"/>
              <a:t> </a:t>
            </a:r>
            <a:r>
              <a:rPr dirty="0"/>
              <a:t>of</a:t>
            </a:r>
            <a:r>
              <a:rPr spc="15" dirty="0"/>
              <a:t> </a:t>
            </a:r>
            <a:r>
              <a:rPr spc="-5" dirty="0"/>
              <a:t>Cloud-related</a:t>
            </a:r>
            <a:r>
              <a:rPr spc="15" dirty="0"/>
              <a:t> </a:t>
            </a:r>
            <a:r>
              <a:rPr spc="5" dirty="0"/>
              <a:t>Skillsets</a:t>
            </a:r>
            <a:r>
              <a:rPr spc="20" dirty="0"/>
              <a:t> </a:t>
            </a:r>
            <a:r>
              <a:rPr spc="-5" dirty="0"/>
              <a:t>is</a:t>
            </a:r>
            <a:r>
              <a:rPr spc="15" dirty="0"/>
              <a:t> </a:t>
            </a:r>
            <a:r>
              <a:rPr dirty="0"/>
              <a:t>the</a:t>
            </a:r>
            <a:r>
              <a:rPr spc="15" dirty="0"/>
              <a:t> </a:t>
            </a:r>
            <a:r>
              <a:rPr spc="-10" dirty="0"/>
              <a:t>Leading</a:t>
            </a:r>
            <a:r>
              <a:rPr spc="20" dirty="0"/>
              <a:t> </a:t>
            </a:r>
            <a:r>
              <a:rPr spc="-10" dirty="0"/>
              <a:t>Challenge </a:t>
            </a:r>
            <a:r>
              <a:rPr spc="-515" dirty="0"/>
              <a:t> </a:t>
            </a:r>
            <a:r>
              <a:rPr spc="-5" dirty="0"/>
              <a:t>in</a:t>
            </a:r>
            <a:r>
              <a:rPr spc="15" dirty="0"/>
              <a:t> </a:t>
            </a:r>
            <a:r>
              <a:rPr spc="-5" dirty="0"/>
              <a:t>Fully</a:t>
            </a:r>
            <a:r>
              <a:rPr spc="20" dirty="0"/>
              <a:t> </a:t>
            </a:r>
            <a:r>
              <a:rPr spc="-10" dirty="0"/>
              <a:t>Leveraging</a:t>
            </a:r>
            <a:r>
              <a:rPr spc="20" dirty="0"/>
              <a:t> </a:t>
            </a:r>
            <a:r>
              <a:rPr spc="-5" dirty="0"/>
              <a:t>Cloud</a:t>
            </a:r>
            <a:r>
              <a:rPr spc="20" dirty="0"/>
              <a:t> </a:t>
            </a:r>
            <a:r>
              <a:rPr spc="10" dirty="0"/>
              <a:t>Benefits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3100" y="1778200"/>
            <a:ext cx="4667250" cy="14738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know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value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moving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cloud,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but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they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struggle</a:t>
            </a:r>
            <a:endParaRPr sz="1100" dirty="0">
              <a:latin typeface="Nunito Sans"/>
              <a:cs typeface="Nunito Sans"/>
            </a:endParaRPr>
          </a:p>
          <a:p>
            <a:pPr marL="12700" marR="5080">
              <a:lnSpc>
                <a:spcPct val="113700"/>
              </a:lnSpc>
            </a:pP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with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having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expertise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execute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strategies.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speed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which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technology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advances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means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that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more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than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twice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many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companies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today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say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they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lack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in-house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implementation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skills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compared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two </a:t>
            </a:r>
            <a:r>
              <a:rPr sz="1100" spc="-26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years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ago.</a:t>
            </a:r>
            <a:endParaRPr sz="1100" dirty="0">
              <a:latin typeface="Nunito Sans"/>
              <a:cs typeface="Nunito Sans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38%</a:t>
            </a:r>
            <a:r>
              <a:rPr sz="1100" b="1" spc="-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of</a:t>
            </a:r>
            <a:r>
              <a:rPr sz="1100" b="1" spc="-10" dirty="0">
                <a:solidFill>
                  <a:srgbClr val="1482C4"/>
                </a:solidFill>
                <a:latin typeface="NunitoSans-SemiBold"/>
                <a:cs typeface="NunitoSans-SemiBold"/>
              </a:rPr>
              <a:t> companies</a:t>
            </a:r>
            <a:r>
              <a:rPr sz="1100" b="1" spc="-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-10" dirty="0">
                <a:solidFill>
                  <a:srgbClr val="1482C4"/>
                </a:solidFill>
                <a:latin typeface="NunitoSans-SemiBold"/>
                <a:cs typeface="NunitoSans-SemiBold"/>
              </a:rPr>
              <a:t>also </a:t>
            </a:r>
            <a:r>
              <a:rPr sz="1100" b="1" spc="-5" dirty="0">
                <a:solidFill>
                  <a:srgbClr val="1482C4"/>
                </a:solidFill>
                <a:latin typeface="NunitoSans-SemiBold"/>
                <a:cs typeface="NunitoSans-SemiBold"/>
              </a:rPr>
              <a:t>note</a:t>
            </a:r>
            <a:r>
              <a:rPr sz="1100" b="1" spc="-10" dirty="0">
                <a:solidFill>
                  <a:srgbClr val="1482C4"/>
                </a:solidFill>
                <a:latin typeface="NunitoSans-SemiBold"/>
                <a:cs typeface="NunitoSans-SemiBold"/>
              </a:rPr>
              <a:t> technical</a:t>
            </a:r>
            <a:r>
              <a:rPr sz="1100" b="1" spc="-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-10" dirty="0">
                <a:solidFill>
                  <a:srgbClr val="1482C4"/>
                </a:solidFill>
                <a:latin typeface="NunitoSans-SemiBold"/>
                <a:cs typeface="NunitoSans-SemiBold"/>
              </a:rPr>
              <a:t>challenges beyond </a:t>
            </a:r>
            <a:r>
              <a:rPr sz="1100" b="1" spc="-5" dirty="0">
                <a:solidFill>
                  <a:srgbClr val="1482C4"/>
                </a:solidFill>
                <a:latin typeface="NunitoSans-SemiBold"/>
                <a:cs typeface="NunitoSans-SemiBold"/>
              </a:rPr>
              <a:t>their </a:t>
            </a:r>
            <a:r>
              <a:rPr sz="1100" b="1" spc="-10" dirty="0">
                <a:solidFill>
                  <a:srgbClr val="1482C4"/>
                </a:solidFill>
                <a:latin typeface="NunitoSans-SemiBold"/>
                <a:cs typeface="NunitoSans-SemiBold"/>
              </a:rPr>
              <a:t>capabilities</a:t>
            </a:r>
            <a:endParaRPr sz="1100" dirty="0">
              <a:latin typeface="NunitoSans-SemiBold"/>
              <a:cs typeface="NunitoSans-SemiBold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main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reason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for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repatriating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apps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back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on-premise.</a:t>
            </a:r>
            <a:endParaRPr sz="1100" dirty="0">
              <a:latin typeface="Nunito Sans"/>
              <a:cs typeface="Nunito San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95228" y="1804742"/>
            <a:ext cx="3681729" cy="5459095"/>
            <a:chOff x="1995228" y="1804742"/>
            <a:chExt cx="3681729" cy="5459095"/>
          </a:xfrm>
        </p:grpSpPr>
        <p:sp>
          <p:nvSpPr>
            <p:cNvPr id="6" name="object 6"/>
            <p:cNvSpPr/>
            <p:nvPr/>
          </p:nvSpPr>
          <p:spPr>
            <a:xfrm>
              <a:off x="5670148" y="1811092"/>
              <a:ext cx="0" cy="5446395"/>
            </a:xfrm>
            <a:custGeom>
              <a:avLst/>
              <a:gdLst/>
              <a:ahLst/>
              <a:cxnLst/>
              <a:rect l="l" t="t" r="r" b="b"/>
              <a:pathLst>
                <a:path h="5446395">
                  <a:moveTo>
                    <a:pt x="0" y="0"/>
                  </a:moveTo>
                  <a:lnTo>
                    <a:pt x="0" y="5446001"/>
                  </a:lnTo>
                </a:path>
              </a:pathLst>
            </a:custGeom>
            <a:ln w="12700">
              <a:solidFill>
                <a:srgbClr val="BCD8E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4161383" y="3894201"/>
              <a:ext cx="1158875" cy="410209"/>
            </a:xfrm>
            <a:custGeom>
              <a:avLst/>
              <a:gdLst/>
              <a:ahLst/>
              <a:cxnLst/>
              <a:rect l="l" t="t" r="r" b="b"/>
              <a:pathLst>
                <a:path w="1158875" h="410210">
                  <a:moveTo>
                    <a:pt x="1158659" y="0"/>
                  </a:moveTo>
                  <a:lnTo>
                    <a:pt x="0" y="0"/>
                  </a:lnTo>
                  <a:lnTo>
                    <a:pt x="0" y="409854"/>
                  </a:lnTo>
                  <a:lnTo>
                    <a:pt x="1158659" y="409854"/>
                  </a:lnTo>
                  <a:lnTo>
                    <a:pt x="1158659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4161382" y="3894202"/>
              <a:ext cx="1158875" cy="410209"/>
            </a:xfrm>
            <a:custGeom>
              <a:avLst/>
              <a:gdLst/>
              <a:ahLst/>
              <a:cxnLst/>
              <a:rect l="l" t="t" r="r" b="b"/>
              <a:pathLst>
                <a:path w="1158875" h="410210">
                  <a:moveTo>
                    <a:pt x="0" y="0"/>
                  </a:moveTo>
                  <a:lnTo>
                    <a:pt x="1158659" y="0"/>
                  </a:lnTo>
                  <a:lnTo>
                    <a:pt x="1158659" y="409854"/>
                  </a:lnTo>
                  <a:lnTo>
                    <a:pt x="0" y="40985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3960787" y="4573765"/>
              <a:ext cx="1359535" cy="410209"/>
            </a:xfrm>
            <a:custGeom>
              <a:avLst/>
              <a:gdLst/>
              <a:ahLst/>
              <a:cxnLst/>
              <a:rect l="l" t="t" r="r" b="b"/>
              <a:pathLst>
                <a:path w="1359535" h="410210">
                  <a:moveTo>
                    <a:pt x="1359344" y="0"/>
                  </a:moveTo>
                  <a:lnTo>
                    <a:pt x="0" y="0"/>
                  </a:lnTo>
                  <a:lnTo>
                    <a:pt x="0" y="409841"/>
                  </a:lnTo>
                  <a:lnTo>
                    <a:pt x="1359344" y="409841"/>
                  </a:lnTo>
                  <a:lnTo>
                    <a:pt x="135934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3960785" y="4573766"/>
              <a:ext cx="1359535" cy="410209"/>
            </a:xfrm>
            <a:custGeom>
              <a:avLst/>
              <a:gdLst/>
              <a:ahLst/>
              <a:cxnLst/>
              <a:rect l="l" t="t" r="r" b="b"/>
              <a:pathLst>
                <a:path w="1359535" h="410210">
                  <a:moveTo>
                    <a:pt x="0" y="0"/>
                  </a:moveTo>
                  <a:lnTo>
                    <a:pt x="1359344" y="0"/>
                  </a:lnTo>
                  <a:lnTo>
                    <a:pt x="1359344" y="409841"/>
                  </a:lnTo>
                  <a:lnTo>
                    <a:pt x="0" y="409841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671900" y="5253342"/>
              <a:ext cx="1648460" cy="410209"/>
            </a:xfrm>
            <a:custGeom>
              <a:avLst/>
              <a:gdLst/>
              <a:ahLst/>
              <a:cxnLst/>
              <a:rect l="l" t="t" r="r" b="b"/>
              <a:pathLst>
                <a:path w="1648460" h="410210">
                  <a:moveTo>
                    <a:pt x="1648193" y="0"/>
                  </a:moveTo>
                  <a:lnTo>
                    <a:pt x="0" y="0"/>
                  </a:lnTo>
                  <a:lnTo>
                    <a:pt x="0" y="409854"/>
                  </a:lnTo>
                  <a:lnTo>
                    <a:pt x="1648193" y="409854"/>
                  </a:lnTo>
                  <a:lnTo>
                    <a:pt x="1648193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3671898" y="5253342"/>
              <a:ext cx="1648460" cy="410209"/>
            </a:xfrm>
            <a:custGeom>
              <a:avLst/>
              <a:gdLst/>
              <a:ahLst/>
              <a:cxnLst/>
              <a:rect l="l" t="t" r="r" b="b"/>
              <a:pathLst>
                <a:path w="1648460" h="410210">
                  <a:moveTo>
                    <a:pt x="0" y="0"/>
                  </a:moveTo>
                  <a:lnTo>
                    <a:pt x="1648193" y="0"/>
                  </a:lnTo>
                  <a:lnTo>
                    <a:pt x="1648193" y="409854"/>
                  </a:lnTo>
                  <a:lnTo>
                    <a:pt x="0" y="409854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2004758" y="3847651"/>
              <a:ext cx="2557780" cy="503555"/>
            </a:xfrm>
            <a:custGeom>
              <a:avLst/>
              <a:gdLst/>
              <a:ahLst/>
              <a:cxnLst/>
              <a:rect l="l" t="t" r="r" b="b"/>
              <a:pathLst>
                <a:path w="2557779" h="503554">
                  <a:moveTo>
                    <a:pt x="2305761" y="0"/>
                  </a:moveTo>
                  <a:lnTo>
                    <a:pt x="0" y="0"/>
                  </a:lnTo>
                  <a:lnTo>
                    <a:pt x="0" y="502945"/>
                  </a:lnTo>
                  <a:lnTo>
                    <a:pt x="2305761" y="502945"/>
                  </a:lnTo>
                  <a:lnTo>
                    <a:pt x="2350904" y="498886"/>
                  </a:lnTo>
                  <a:lnTo>
                    <a:pt x="2393417" y="487186"/>
                  </a:lnTo>
                  <a:lnTo>
                    <a:pt x="2432583" y="468561"/>
                  </a:lnTo>
                  <a:lnTo>
                    <a:pt x="2467688" y="443727"/>
                  </a:lnTo>
                  <a:lnTo>
                    <a:pt x="2498016" y="413400"/>
                  </a:lnTo>
                  <a:lnTo>
                    <a:pt x="2522850" y="378295"/>
                  </a:lnTo>
                  <a:lnTo>
                    <a:pt x="2541475" y="339128"/>
                  </a:lnTo>
                  <a:lnTo>
                    <a:pt x="2553174" y="296615"/>
                  </a:lnTo>
                  <a:lnTo>
                    <a:pt x="2557233" y="251472"/>
                  </a:lnTo>
                  <a:lnTo>
                    <a:pt x="2553174" y="206329"/>
                  </a:lnTo>
                  <a:lnTo>
                    <a:pt x="2541475" y="163816"/>
                  </a:lnTo>
                  <a:lnTo>
                    <a:pt x="2522850" y="124650"/>
                  </a:lnTo>
                  <a:lnTo>
                    <a:pt x="2498016" y="89545"/>
                  </a:lnTo>
                  <a:lnTo>
                    <a:pt x="2467688" y="59217"/>
                  </a:lnTo>
                  <a:lnTo>
                    <a:pt x="2432583" y="34383"/>
                  </a:lnTo>
                  <a:lnTo>
                    <a:pt x="2393417" y="15758"/>
                  </a:lnTo>
                  <a:lnTo>
                    <a:pt x="2350904" y="4059"/>
                  </a:lnTo>
                  <a:lnTo>
                    <a:pt x="2305761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995234" y="3838131"/>
              <a:ext cx="2576830" cy="522605"/>
            </a:xfrm>
            <a:custGeom>
              <a:avLst/>
              <a:gdLst/>
              <a:ahLst/>
              <a:cxnLst/>
              <a:rect l="l" t="t" r="r" b="b"/>
              <a:pathLst>
                <a:path w="2576829" h="522604">
                  <a:moveTo>
                    <a:pt x="2315286" y="0"/>
                  </a:moveTo>
                  <a:lnTo>
                    <a:pt x="0" y="0"/>
                  </a:lnTo>
                  <a:lnTo>
                    <a:pt x="0" y="521995"/>
                  </a:lnTo>
                  <a:lnTo>
                    <a:pt x="2315286" y="521995"/>
                  </a:lnTo>
                  <a:lnTo>
                    <a:pt x="2362137" y="517782"/>
                  </a:lnTo>
                  <a:lnTo>
                    <a:pt x="2406259" y="505638"/>
                  </a:lnTo>
                  <a:lnTo>
                    <a:pt x="2411923" y="502945"/>
                  </a:lnTo>
                  <a:lnTo>
                    <a:pt x="19050" y="502945"/>
                  </a:lnTo>
                  <a:lnTo>
                    <a:pt x="19050" y="19050"/>
                  </a:lnTo>
                  <a:lnTo>
                    <a:pt x="2411926" y="19050"/>
                  </a:lnTo>
                  <a:lnTo>
                    <a:pt x="2406259" y="16355"/>
                  </a:lnTo>
                  <a:lnTo>
                    <a:pt x="2362137" y="4212"/>
                  </a:lnTo>
                  <a:lnTo>
                    <a:pt x="2315286" y="0"/>
                  </a:lnTo>
                  <a:close/>
                </a:path>
                <a:path w="2576829" h="522604">
                  <a:moveTo>
                    <a:pt x="2411926" y="19050"/>
                  </a:moveTo>
                  <a:lnTo>
                    <a:pt x="2315286" y="19050"/>
                  </a:lnTo>
                  <a:lnTo>
                    <a:pt x="2364044" y="23965"/>
                  </a:lnTo>
                  <a:lnTo>
                    <a:pt x="2409460" y="38062"/>
                  </a:lnTo>
                  <a:lnTo>
                    <a:pt x="2450558" y="60369"/>
                  </a:lnTo>
                  <a:lnTo>
                    <a:pt x="2486366" y="89912"/>
                  </a:lnTo>
                  <a:lnTo>
                    <a:pt x="2515911" y="125720"/>
                  </a:lnTo>
                  <a:lnTo>
                    <a:pt x="2538219" y="166818"/>
                  </a:lnTo>
                  <a:lnTo>
                    <a:pt x="2552318" y="212235"/>
                  </a:lnTo>
                  <a:lnTo>
                    <a:pt x="2557233" y="260997"/>
                  </a:lnTo>
                  <a:lnTo>
                    <a:pt x="2552318" y="309756"/>
                  </a:lnTo>
                  <a:lnTo>
                    <a:pt x="2538219" y="355171"/>
                  </a:lnTo>
                  <a:lnTo>
                    <a:pt x="2515911" y="396269"/>
                  </a:lnTo>
                  <a:lnTo>
                    <a:pt x="2486366" y="432077"/>
                  </a:lnTo>
                  <a:lnTo>
                    <a:pt x="2450558" y="461622"/>
                  </a:lnTo>
                  <a:lnTo>
                    <a:pt x="2409460" y="483930"/>
                  </a:lnTo>
                  <a:lnTo>
                    <a:pt x="2364044" y="498029"/>
                  </a:lnTo>
                  <a:lnTo>
                    <a:pt x="2315286" y="502945"/>
                  </a:lnTo>
                  <a:lnTo>
                    <a:pt x="2411923" y="502945"/>
                  </a:lnTo>
                  <a:lnTo>
                    <a:pt x="2446909" y="486307"/>
                  </a:lnTo>
                  <a:lnTo>
                    <a:pt x="2483344" y="460532"/>
                  </a:lnTo>
                  <a:lnTo>
                    <a:pt x="2514821" y="429055"/>
                  </a:lnTo>
                  <a:lnTo>
                    <a:pt x="2540596" y="392620"/>
                  </a:lnTo>
                  <a:lnTo>
                    <a:pt x="2559927" y="351970"/>
                  </a:lnTo>
                  <a:lnTo>
                    <a:pt x="2572070" y="307848"/>
                  </a:lnTo>
                  <a:lnTo>
                    <a:pt x="2576283" y="260997"/>
                  </a:lnTo>
                  <a:lnTo>
                    <a:pt x="2572070" y="214143"/>
                  </a:lnTo>
                  <a:lnTo>
                    <a:pt x="2559927" y="170019"/>
                  </a:lnTo>
                  <a:lnTo>
                    <a:pt x="2540596" y="129368"/>
                  </a:lnTo>
                  <a:lnTo>
                    <a:pt x="2514821" y="92934"/>
                  </a:lnTo>
                  <a:lnTo>
                    <a:pt x="2483344" y="61458"/>
                  </a:lnTo>
                  <a:lnTo>
                    <a:pt x="2446909" y="35684"/>
                  </a:lnTo>
                  <a:lnTo>
                    <a:pt x="2411926" y="190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2004758" y="4527219"/>
              <a:ext cx="2411095" cy="503555"/>
            </a:xfrm>
            <a:custGeom>
              <a:avLst/>
              <a:gdLst/>
              <a:ahLst/>
              <a:cxnLst/>
              <a:rect l="l" t="t" r="r" b="b"/>
              <a:pathLst>
                <a:path w="2411095" h="503554">
                  <a:moveTo>
                    <a:pt x="2159127" y="0"/>
                  </a:moveTo>
                  <a:lnTo>
                    <a:pt x="0" y="0"/>
                  </a:lnTo>
                  <a:lnTo>
                    <a:pt x="0" y="502945"/>
                  </a:lnTo>
                  <a:lnTo>
                    <a:pt x="2159127" y="502945"/>
                  </a:lnTo>
                  <a:lnTo>
                    <a:pt x="2204269" y="498886"/>
                  </a:lnTo>
                  <a:lnTo>
                    <a:pt x="2246781" y="487186"/>
                  </a:lnTo>
                  <a:lnTo>
                    <a:pt x="2285946" y="468561"/>
                  </a:lnTo>
                  <a:lnTo>
                    <a:pt x="2321049" y="443727"/>
                  </a:lnTo>
                  <a:lnTo>
                    <a:pt x="2351374" y="413400"/>
                  </a:lnTo>
                  <a:lnTo>
                    <a:pt x="2376206" y="378295"/>
                  </a:lnTo>
                  <a:lnTo>
                    <a:pt x="2394829" y="339128"/>
                  </a:lnTo>
                  <a:lnTo>
                    <a:pt x="2406528" y="296615"/>
                  </a:lnTo>
                  <a:lnTo>
                    <a:pt x="2410587" y="251472"/>
                  </a:lnTo>
                  <a:lnTo>
                    <a:pt x="2406528" y="206329"/>
                  </a:lnTo>
                  <a:lnTo>
                    <a:pt x="2394829" y="163816"/>
                  </a:lnTo>
                  <a:lnTo>
                    <a:pt x="2376206" y="124650"/>
                  </a:lnTo>
                  <a:lnTo>
                    <a:pt x="2351374" y="89545"/>
                  </a:lnTo>
                  <a:lnTo>
                    <a:pt x="2321049" y="59217"/>
                  </a:lnTo>
                  <a:lnTo>
                    <a:pt x="2285946" y="34383"/>
                  </a:lnTo>
                  <a:lnTo>
                    <a:pt x="2246781" y="15758"/>
                  </a:lnTo>
                  <a:lnTo>
                    <a:pt x="2204269" y="4059"/>
                  </a:lnTo>
                  <a:lnTo>
                    <a:pt x="215912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1995236" y="4517699"/>
              <a:ext cx="2430145" cy="522605"/>
            </a:xfrm>
            <a:custGeom>
              <a:avLst/>
              <a:gdLst/>
              <a:ahLst/>
              <a:cxnLst/>
              <a:rect l="l" t="t" r="r" b="b"/>
              <a:pathLst>
                <a:path w="2430145" h="522604">
                  <a:moveTo>
                    <a:pt x="2168652" y="0"/>
                  </a:moveTo>
                  <a:lnTo>
                    <a:pt x="0" y="0"/>
                  </a:lnTo>
                  <a:lnTo>
                    <a:pt x="0" y="521995"/>
                  </a:lnTo>
                  <a:lnTo>
                    <a:pt x="2168652" y="521995"/>
                  </a:lnTo>
                  <a:lnTo>
                    <a:pt x="2215502" y="517782"/>
                  </a:lnTo>
                  <a:lnTo>
                    <a:pt x="2259623" y="505638"/>
                  </a:lnTo>
                  <a:lnTo>
                    <a:pt x="2265287" y="502945"/>
                  </a:lnTo>
                  <a:lnTo>
                    <a:pt x="19050" y="502945"/>
                  </a:lnTo>
                  <a:lnTo>
                    <a:pt x="19050" y="19050"/>
                  </a:lnTo>
                  <a:lnTo>
                    <a:pt x="2265290" y="19049"/>
                  </a:lnTo>
                  <a:lnTo>
                    <a:pt x="2259623" y="16355"/>
                  </a:lnTo>
                  <a:lnTo>
                    <a:pt x="2215502" y="4212"/>
                  </a:lnTo>
                  <a:lnTo>
                    <a:pt x="2168652" y="0"/>
                  </a:lnTo>
                  <a:close/>
                </a:path>
                <a:path w="2430145" h="522604">
                  <a:moveTo>
                    <a:pt x="2265290" y="19049"/>
                  </a:moveTo>
                  <a:lnTo>
                    <a:pt x="2168652" y="19050"/>
                  </a:lnTo>
                  <a:lnTo>
                    <a:pt x="2217410" y="23965"/>
                  </a:lnTo>
                  <a:lnTo>
                    <a:pt x="2262823" y="38062"/>
                  </a:lnTo>
                  <a:lnTo>
                    <a:pt x="2303920" y="60369"/>
                  </a:lnTo>
                  <a:lnTo>
                    <a:pt x="2339725" y="89912"/>
                  </a:lnTo>
                  <a:lnTo>
                    <a:pt x="2369268" y="125720"/>
                  </a:lnTo>
                  <a:lnTo>
                    <a:pt x="2391574" y="166818"/>
                  </a:lnTo>
                  <a:lnTo>
                    <a:pt x="2405671" y="212235"/>
                  </a:lnTo>
                  <a:lnTo>
                    <a:pt x="2410587" y="260997"/>
                  </a:lnTo>
                  <a:lnTo>
                    <a:pt x="2405671" y="309756"/>
                  </a:lnTo>
                  <a:lnTo>
                    <a:pt x="2391574" y="355171"/>
                  </a:lnTo>
                  <a:lnTo>
                    <a:pt x="2369268" y="396269"/>
                  </a:lnTo>
                  <a:lnTo>
                    <a:pt x="2339725" y="432077"/>
                  </a:lnTo>
                  <a:lnTo>
                    <a:pt x="2303920" y="461622"/>
                  </a:lnTo>
                  <a:lnTo>
                    <a:pt x="2262823" y="483930"/>
                  </a:lnTo>
                  <a:lnTo>
                    <a:pt x="2217410" y="498029"/>
                  </a:lnTo>
                  <a:lnTo>
                    <a:pt x="2168652" y="502945"/>
                  </a:lnTo>
                  <a:lnTo>
                    <a:pt x="2265287" y="502945"/>
                  </a:lnTo>
                  <a:lnTo>
                    <a:pt x="2300271" y="486307"/>
                  </a:lnTo>
                  <a:lnTo>
                    <a:pt x="2336704" y="460532"/>
                  </a:lnTo>
                  <a:lnTo>
                    <a:pt x="2368179" y="429055"/>
                  </a:lnTo>
                  <a:lnTo>
                    <a:pt x="2393952" y="392620"/>
                  </a:lnTo>
                  <a:lnTo>
                    <a:pt x="2413282" y="351970"/>
                  </a:lnTo>
                  <a:lnTo>
                    <a:pt x="2425424" y="307848"/>
                  </a:lnTo>
                  <a:lnTo>
                    <a:pt x="2429637" y="260997"/>
                  </a:lnTo>
                  <a:lnTo>
                    <a:pt x="2425424" y="214143"/>
                  </a:lnTo>
                  <a:lnTo>
                    <a:pt x="2413282" y="170019"/>
                  </a:lnTo>
                  <a:lnTo>
                    <a:pt x="2393952" y="129368"/>
                  </a:lnTo>
                  <a:lnTo>
                    <a:pt x="2368179" y="92934"/>
                  </a:lnTo>
                  <a:lnTo>
                    <a:pt x="2336704" y="61458"/>
                  </a:lnTo>
                  <a:lnTo>
                    <a:pt x="2300271" y="35684"/>
                  </a:lnTo>
                  <a:lnTo>
                    <a:pt x="2265290" y="190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2004758" y="5206799"/>
              <a:ext cx="2362200" cy="503555"/>
            </a:xfrm>
            <a:custGeom>
              <a:avLst/>
              <a:gdLst/>
              <a:ahLst/>
              <a:cxnLst/>
              <a:rect l="l" t="t" r="r" b="b"/>
              <a:pathLst>
                <a:path w="2362200" h="503554">
                  <a:moveTo>
                    <a:pt x="2110244" y="0"/>
                  </a:moveTo>
                  <a:lnTo>
                    <a:pt x="0" y="0"/>
                  </a:lnTo>
                  <a:lnTo>
                    <a:pt x="0" y="502932"/>
                  </a:lnTo>
                  <a:lnTo>
                    <a:pt x="2110244" y="502932"/>
                  </a:lnTo>
                  <a:lnTo>
                    <a:pt x="2155387" y="498873"/>
                  </a:lnTo>
                  <a:lnTo>
                    <a:pt x="2197898" y="487173"/>
                  </a:lnTo>
                  <a:lnTo>
                    <a:pt x="2237064" y="468549"/>
                  </a:lnTo>
                  <a:lnTo>
                    <a:pt x="2272167" y="443715"/>
                  </a:lnTo>
                  <a:lnTo>
                    <a:pt x="2302492" y="413387"/>
                  </a:lnTo>
                  <a:lnTo>
                    <a:pt x="2327324" y="378282"/>
                  </a:lnTo>
                  <a:lnTo>
                    <a:pt x="2345947" y="339115"/>
                  </a:lnTo>
                  <a:lnTo>
                    <a:pt x="2357646" y="296603"/>
                  </a:lnTo>
                  <a:lnTo>
                    <a:pt x="2361704" y="251460"/>
                  </a:lnTo>
                  <a:lnTo>
                    <a:pt x="2357646" y="206317"/>
                  </a:lnTo>
                  <a:lnTo>
                    <a:pt x="2345947" y="163805"/>
                  </a:lnTo>
                  <a:lnTo>
                    <a:pt x="2327324" y="124640"/>
                  </a:lnTo>
                  <a:lnTo>
                    <a:pt x="2302492" y="89537"/>
                  </a:lnTo>
                  <a:lnTo>
                    <a:pt x="2272167" y="59212"/>
                  </a:lnTo>
                  <a:lnTo>
                    <a:pt x="2237064" y="34380"/>
                  </a:lnTo>
                  <a:lnTo>
                    <a:pt x="2197898" y="15757"/>
                  </a:lnTo>
                  <a:lnTo>
                    <a:pt x="2155387" y="4058"/>
                  </a:lnTo>
                  <a:lnTo>
                    <a:pt x="211024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995228" y="5197267"/>
              <a:ext cx="2381250" cy="522605"/>
            </a:xfrm>
            <a:custGeom>
              <a:avLst/>
              <a:gdLst/>
              <a:ahLst/>
              <a:cxnLst/>
              <a:rect l="l" t="t" r="r" b="b"/>
              <a:pathLst>
                <a:path w="2381250" h="522604">
                  <a:moveTo>
                    <a:pt x="2119769" y="0"/>
                  </a:moveTo>
                  <a:lnTo>
                    <a:pt x="0" y="0"/>
                  </a:lnTo>
                  <a:lnTo>
                    <a:pt x="0" y="521995"/>
                  </a:lnTo>
                  <a:lnTo>
                    <a:pt x="2119769" y="521995"/>
                  </a:lnTo>
                  <a:lnTo>
                    <a:pt x="2166624" y="517782"/>
                  </a:lnTo>
                  <a:lnTo>
                    <a:pt x="2210748" y="505640"/>
                  </a:lnTo>
                  <a:lnTo>
                    <a:pt x="2216415" y="502945"/>
                  </a:lnTo>
                  <a:lnTo>
                    <a:pt x="19050" y="502945"/>
                  </a:lnTo>
                  <a:lnTo>
                    <a:pt x="19050" y="19050"/>
                  </a:lnTo>
                  <a:lnTo>
                    <a:pt x="2216415" y="19049"/>
                  </a:lnTo>
                  <a:lnTo>
                    <a:pt x="2210748" y="16355"/>
                  </a:lnTo>
                  <a:lnTo>
                    <a:pt x="2166624" y="4212"/>
                  </a:lnTo>
                  <a:lnTo>
                    <a:pt x="2119769" y="0"/>
                  </a:lnTo>
                  <a:close/>
                </a:path>
                <a:path w="2381250" h="522604">
                  <a:moveTo>
                    <a:pt x="2216415" y="19049"/>
                  </a:moveTo>
                  <a:lnTo>
                    <a:pt x="2119769" y="19050"/>
                  </a:lnTo>
                  <a:lnTo>
                    <a:pt x="2168528" y="23965"/>
                  </a:lnTo>
                  <a:lnTo>
                    <a:pt x="2213943" y="38062"/>
                  </a:lnTo>
                  <a:lnTo>
                    <a:pt x="2255041" y="60369"/>
                  </a:lnTo>
                  <a:lnTo>
                    <a:pt x="2290849" y="89912"/>
                  </a:lnTo>
                  <a:lnTo>
                    <a:pt x="2320394" y="125720"/>
                  </a:lnTo>
                  <a:lnTo>
                    <a:pt x="2342702" y="166818"/>
                  </a:lnTo>
                  <a:lnTo>
                    <a:pt x="2356801" y="212235"/>
                  </a:lnTo>
                  <a:lnTo>
                    <a:pt x="2361717" y="260997"/>
                  </a:lnTo>
                  <a:lnTo>
                    <a:pt x="2356801" y="309756"/>
                  </a:lnTo>
                  <a:lnTo>
                    <a:pt x="2342702" y="355171"/>
                  </a:lnTo>
                  <a:lnTo>
                    <a:pt x="2320394" y="396269"/>
                  </a:lnTo>
                  <a:lnTo>
                    <a:pt x="2290849" y="432077"/>
                  </a:lnTo>
                  <a:lnTo>
                    <a:pt x="2255041" y="461622"/>
                  </a:lnTo>
                  <a:lnTo>
                    <a:pt x="2213943" y="483930"/>
                  </a:lnTo>
                  <a:lnTo>
                    <a:pt x="2168528" y="498029"/>
                  </a:lnTo>
                  <a:lnTo>
                    <a:pt x="2119769" y="502945"/>
                  </a:lnTo>
                  <a:lnTo>
                    <a:pt x="2216415" y="502945"/>
                  </a:lnTo>
                  <a:lnTo>
                    <a:pt x="2251398" y="486310"/>
                  </a:lnTo>
                  <a:lnTo>
                    <a:pt x="2287833" y="460536"/>
                  </a:lnTo>
                  <a:lnTo>
                    <a:pt x="2319308" y="429061"/>
                  </a:lnTo>
                  <a:lnTo>
                    <a:pt x="2345082" y="392626"/>
                  </a:lnTo>
                  <a:lnTo>
                    <a:pt x="2364412" y="351976"/>
                  </a:lnTo>
                  <a:lnTo>
                    <a:pt x="2376554" y="307852"/>
                  </a:lnTo>
                  <a:lnTo>
                    <a:pt x="2380767" y="260997"/>
                  </a:lnTo>
                  <a:lnTo>
                    <a:pt x="2376554" y="214143"/>
                  </a:lnTo>
                  <a:lnTo>
                    <a:pt x="2364412" y="170019"/>
                  </a:lnTo>
                  <a:lnTo>
                    <a:pt x="2345082" y="129368"/>
                  </a:lnTo>
                  <a:lnTo>
                    <a:pt x="2319308" y="92934"/>
                  </a:lnTo>
                  <a:lnTo>
                    <a:pt x="2287833" y="61458"/>
                  </a:lnTo>
                  <a:lnTo>
                    <a:pt x="2251398" y="35684"/>
                  </a:lnTo>
                  <a:lnTo>
                    <a:pt x="2216415" y="190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628659" y="3963696"/>
            <a:ext cx="46735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30" dirty="0">
                <a:solidFill>
                  <a:srgbClr val="0E4B8A"/>
                </a:solidFill>
                <a:latin typeface="Nunito Sans"/>
                <a:cs typeface="Nunito Sans"/>
              </a:rPr>
              <a:t>6</a:t>
            </a:r>
            <a:r>
              <a:rPr sz="1600" b="1" spc="5" dirty="0">
                <a:solidFill>
                  <a:srgbClr val="0E4B8A"/>
                </a:solidFill>
                <a:latin typeface="Nunito Sans"/>
                <a:cs typeface="Nunito Sans"/>
              </a:rPr>
              <a:t>8%</a:t>
            </a:r>
            <a:endParaRPr sz="1600" dirty="0">
              <a:latin typeface="Nunito Sans"/>
              <a:cs typeface="Nunito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80323" y="4639133"/>
            <a:ext cx="4584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5" dirty="0">
                <a:solidFill>
                  <a:srgbClr val="0E4B8A"/>
                </a:solidFill>
                <a:latin typeface="Nunito Sans"/>
                <a:cs typeface="Nunito Sans"/>
              </a:rPr>
              <a:t>6</a:t>
            </a:r>
            <a:r>
              <a:rPr sz="1600" b="1" spc="-20" dirty="0">
                <a:solidFill>
                  <a:srgbClr val="0E4B8A"/>
                </a:solidFill>
                <a:latin typeface="Nunito Sans"/>
                <a:cs typeface="Nunito Sans"/>
              </a:rPr>
              <a:t>5%</a:t>
            </a:r>
            <a:endParaRPr sz="1600" dirty="0">
              <a:latin typeface="Nunito Sans"/>
              <a:cs typeface="Nunito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34603" y="5314773"/>
            <a:ext cx="4533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5" dirty="0">
                <a:solidFill>
                  <a:srgbClr val="0E4B8A"/>
                </a:solidFill>
                <a:latin typeface="Nunito Sans"/>
                <a:cs typeface="Nunito Sans"/>
              </a:rPr>
              <a:t>6</a:t>
            </a:r>
            <a:r>
              <a:rPr sz="1600" b="1" spc="-40" dirty="0">
                <a:solidFill>
                  <a:srgbClr val="0E4B8A"/>
                </a:solidFill>
                <a:latin typeface="Nunito Sans"/>
                <a:cs typeface="Nunito Sans"/>
              </a:rPr>
              <a:t>4%</a:t>
            </a:r>
            <a:endParaRPr sz="1600" dirty="0">
              <a:latin typeface="Nunito Sans"/>
              <a:cs typeface="Nunito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7043" y="3829074"/>
            <a:ext cx="1262380" cy="182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6100"/>
              </a:lnSpc>
              <a:spcBef>
                <a:spcPts val="100"/>
              </a:spcBef>
            </a:pPr>
            <a:endParaRPr lang="en-US" sz="1100" spc="-10" dirty="0" smtClean="0">
              <a:solidFill>
                <a:srgbClr val="414042"/>
              </a:solidFill>
              <a:latin typeface="Nunito Sans"/>
              <a:cs typeface="Nunito Sans"/>
            </a:endParaRPr>
          </a:p>
          <a:p>
            <a:pPr marR="5080" algn="r">
              <a:lnSpc>
                <a:spcPct val="106100"/>
              </a:lnSpc>
              <a:spcBef>
                <a:spcPts val="100"/>
              </a:spcBef>
            </a:pPr>
            <a:r>
              <a:rPr lang="en-US" sz="1100" spc="-10" dirty="0" smtClean="0">
                <a:solidFill>
                  <a:srgbClr val="414042"/>
                </a:solidFill>
                <a:latin typeface="Nunito Sans"/>
                <a:cs typeface="Nunito Sans"/>
              </a:rPr>
              <a:t>Managing</a:t>
            </a:r>
            <a:r>
              <a:rPr lang="en-US" sz="1100" spc="-35" dirty="0" smtClean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lang="en-US" sz="1100" dirty="0">
                <a:solidFill>
                  <a:srgbClr val="414042"/>
                </a:solidFill>
                <a:latin typeface="Nunito Sans"/>
                <a:cs typeface="Nunito Sans"/>
              </a:rPr>
              <a:t>costs</a:t>
            </a:r>
            <a:endParaRPr lang="en-US" sz="1100" dirty="0">
              <a:latin typeface="Nunito Sans"/>
              <a:cs typeface="Nunito Sans"/>
            </a:endParaRPr>
          </a:p>
          <a:p>
            <a:pPr marR="5080" algn="r">
              <a:lnSpc>
                <a:spcPct val="106100"/>
              </a:lnSpc>
              <a:spcBef>
                <a:spcPts val="100"/>
              </a:spcBef>
            </a:pPr>
            <a:endParaRPr lang="en-US" sz="1100" spc="-5" dirty="0">
              <a:solidFill>
                <a:srgbClr val="414042"/>
              </a:solidFill>
              <a:latin typeface="Nunito Sans"/>
              <a:cs typeface="Nunito Sans"/>
            </a:endParaRPr>
          </a:p>
          <a:p>
            <a:pPr marR="5080" algn="r">
              <a:lnSpc>
                <a:spcPct val="106100"/>
              </a:lnSpc>
              <a:spcBef>
                <a:spcPts val="100"/>
              </a:spcBef>
            </a:pPr>
            <a:r>
              <a:rPr sz="11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E</a:t>
            </a:r>
            <a:r>
              <a:rPr sz="1100" spc="-10" dirty="0" smtClean="0">
                <a:solidFill>
                  <a:srgbClr val="414042"/>
                </a:solidFill>
                <a:latin typeface="Nunito Sans"/>
                <a:cs typeface="Nunito Sans"/>
              </a:rPr>
              <a:t>ns</a:t>
            </a:r>
            <a:r>
              <a:rPr sz="11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u</a:t>
            </a:r>
            <a:r>
              <a:rPr sz="1100" spc="10" dirty="0" smtClean="0">
                <a:solidFill>
                  <a:srgbClr val="414042"/>
                </a:solidFill>
                <a:latin typeface="Nunito Sans"/>
                <a:cs typeface="Nunito Sans"/>
              </a:rPr>
              <a:t>r</a:t>
            </a:r>
            <a:r>
              <a:rPr sz="11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in</a:t>
            </a:r>
            <a:r>
              <a:rPr sz="1100" dirty="0" smtClean="0">
                <a:solidFill>
                  <a:srgbClr val="414042"/>
                </a:solidFill>
                <a:latin typeface="Nunito Sans"/>
                <a:cs typeface="Nunito Sans"/>
              </a:rPr>
              <a:t>g 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c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l</a:t>
            </a:r>
            <a:r>
              <a:rPr sz="1100" spc="-15" dirty="0">
                <a:solidFill>
                  <a:srgbClr val="414042"/>
                </a:solidFill>
                <a:latin typeface="Nunito Sans"/>
                <a:cs typeface="Nunito Sans"/>
              </a:rPr>
              <a:t>i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n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c</a:t>
            </a:r>
            <a:r>
              <a:rPr sz="1100" spc="30" dirty="0">
                <a:solidFill>
                  <a:srgbClr val="414042"/>
                </a:solidFill>
                <a:latin typeface="Nunito Sans"/>
                <a:cs typeface="Nunito Sans"/>
              </a:rPr>
              <a:t>e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/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u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r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i</a:t>
            </a:r>
            <a:r>
              <a:rPr sz="1100" spc="35" dirty="0">
                <a:solidFill>
                  <a:srgbClr val="414042"/>
                </a:solidFill>
                <a:latin typeface="Nunito Sans"/>
                <a:cs typeface="Nunito Sans"/>
              </a:rPr>
              <a:t>t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y  of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data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&amp;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 apps</a:t>
            </a:r>
            <a:endParaRPr sz="1100" dirty="0">
              <a:latin typeface="Nunito Sans"/>
              <a:cs typeface="Nunito Sans"/>
            </a:endParaRPr>
          </a:p>
          <a:p>
            <a:pPr marR="5080" algn="r">
              <a:lnSpc>
                <a:spcPct val="106100"/>
              </a:lnSpc>
              <a:spcBef>
                <a:spcPts val="1190"/>
              </a:spcBef>
            </a:pP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Keeping</a:t>
            </a:r>
            <a:r>
              <a:rPr sz="1100" spc="-3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up</a:t>
            </a:r>
            <a:r>
              <a:rPr sz="1100" spc="-3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with </a:t>
            </a:r>
            <a:r>
              <a:rPr sz="1100" spc="-26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-3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pace</a:t>
            </a:r>
            <a:r>
              <a:rPr sz="1100" spc="-3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-2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new</a:t>
            </a:r>
            <a:endParaRPr sz="1100" dirty="0">
              <a:latin typeface="Nunito Sans"/>
              <a:cs typeface="Nunito Sans"/>
            </a:endParaRPr>
          </a:p>
          <a:p>
            <a:pPr marR="5080" algn="r">
              <a:lnSpc>
                <a:spcPct val="100000"/>
              </a:lnSpc>
              <a:spcBef>
                <a:spcPts val="80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technology</a:t>
            </a:r>
            <a:endParaRPr sz="1100" dirty="0">
              <a:latin typeface="Nunito Sans"/>
              <a:cs typeface="Nunito San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896032" y="2523506"/>
            <a:ext cx="5141595" cy="4095115"/>
            <a:chOff x="3896032" y="2523506"/>
            <a:chExt cx="5141595" cy="4095115"/>
          </a:xfrm>
        </p:grpSpPr>
        <p:sp>
          <p:nvSpPr>
            <p:cNvPr id="25" name="object 25"/>
            <p:cNvSpPr/>
            <p:nvPr/>
          </p:nvSpPr>
          <p:spPr>
            <a:xfrm>
              <a:off x="3896029" y="3892689"/>
              <a:ext cx="604520" cy="1772285"/>
            </a:xfrm>
            <a:custGeom>
              <a:avLst/>
              <a:gdLst/>
              <a:ahLst/>
              <a:cxnLst/>
              <a:rect l="l" t="t" r="r" b="b"/>
              <a:pathLst>
                <a:path w="604520" h="1772285">
                  <a:moveTo>
                    <a:pt x="412889" y="1565579"/>
                  </a:moveTo>
                  <a:lnTo>
                    <a:pt x="407428" y="1518246"/>
                  </a:lnTo>
                  <a:lnTo>
                    <a:pt x="391909" y="1474787"/>
                  </a:lnTo>
                  <a:lnTo>
                    <a:pt x="367538" y="1436458"/>
                  </a:lnTo>
                  <a:lnTo>
                    <a:pt x="335572" y="1404493"/>
                  </a:lnTo>
                  <a:lnTo>
                    <a:pt x="297243" y="1380121"/>
                  </a:lnTo>
                  <a:lnTo>
                    <a:pt x="253784" y="1364589"/>
                  </a:lnTo>
                  <a:lnTo>
                    <a:pt x="206451" y="1359141"/>
                  </a:lnTo>
                  <a:lnTo>
                    <a:pt x="159118" y="1364589"/>
                  </a:lnTo>
                  <a:lnTo>
                    <a:pt x="115658" y="1380121"/>
                  </a:lnTo>
                  <a:lnTo>
                    <a:pt x="77330" y="1404493"/>
                  </a:lnTo>
                  <a:lnTo>
                    <a:pt x="45351" y="1436458"/>
                  </a:lnTo>
                  <a:lnTo>
                    <a:pt x="20980" y="1474787"/>
                  </a:lnTo>
                  <a:lnTo>
                    <a:pt x="5448" y="1518246"/>
                  </a:lnTo>
                  <a:lnTo>
                    <a:pt x="0" y="1565579"/>
                  </a:lnTo>
                  <a:lnTo>
                    <a:pt x="5448" y="1612912"/>
                  </a:lnTo>
                  <a:lnTo>
                    <a:pt x="20980" y="1656372"/>
                  </a:lnTo>
                  <a:lnTo>
                    <a:pt x="45351" y="1694700"/>
                  </a:lnTo>
                  <a:lnTo>
                    <a:pt x="77330" y="1726666"/>
                  </a:lnTo>
                  <a:lnTo>
                    <a:pt x="115658" y="1751037"/>
                  </a:lnTo>
                  <a:lnTo>
                    <a:pt x="159118" y="1766570"/>
                  </a:lnTo>
                  <a:lnTo>
                    <a:pt x="206451" y="1772018"/>
                  </a:lnTo>
                  <a:lnTo>
                    <a:pt x="253784" y="1766570"/>
                  </a:lnTo>
                  <a:lnTo>
                    <a:pt x="297243" y="1751037"/>
                  </a:lnTo>
                  <a:lnTo>
                    <a:pt x="335572" y="1726666"/>
                  </a:lnTo>
                  <a:lnTo>
                    <a:pt x="367538" y="1694700"/>
                  </a:lnTo>
                  <a:lnTo>
                    <a:pt x="391909" y="1656372"/>
                  </a:lnTo>
                  <a:lnTo>
                    <a:pt x="407428" y="1612912"/>
                  </a:lnTo>
                  <a:lnTo>
                    <a:pt x="412889" y="1565579"/>
                  </a:lnTo>
                  <a:close/>
                </a:path>
                <a:path w="604520" h="1772285">
                  <a:moveTo>
                    <a:pt x="458190" y="886015"/>
                  </a:moveTo>
                  <a:lnTo>
                    <a:pt x="452742" y="838669"/>
                  </a:lnTo>
                  <a:lnTo>
                    <a:pt x="437210" y="795223"/>
                  </a:lnTo>
                  <a:lnTo>
                    <a:pt x="412838" y="756894"/>
                  </a:lnTo>
                  <a:lnTo>
                    <a:pt x="380860" y="724928"/>
                  </a:lnTo>
                  <a:lnTo>
                    <a:pt x="342531" y="700557"/>
                  </a:lnTo>
                  <a:lnTo>
                    <a:pt x="299072" y="685025"/>
                  </a:lnTo>
                  <a:lnTo>
                    <a:pt x="251739" y="679577"/>
                  </a:lnTo>
                  <a:lnTo>
                    <a:pt x="204406" y="685025"/>
                  </a:lnTo>
                  <a:lnTo>
                    <a:pt x="160959" y="700557"/>
                  </a:lnTo>
                  <a:lnTo>
                    <a:pt x="122618" y="724928"/>
                  </a:lnTo>
                  <a:lnTo>
                    <a:pt x="90652" y="756894"/>
                  </a:lnTo>
                  <a:lnTo>
                    <a:pt x="66281" y="795223"/>
                  </a:lnTo>
                  <a:lnTo>
                    <a:pt x="50749" y="838669"/>
                  </a:lnTo>
                  <a:lnTo>
                    <a:pt x="45300" y="886015"/>
                  </a:lnTo>
                  <a:lnTo>
                    <a:pt x="50749" y="933348"/>
                  </a:lnTo>
                  <a:lnTo>
                    <a:pt x="66281" y="976807"/>
                  </a:lnTo>
                  <a:lnTo>
                    <a:pt x="90652" y="1015136"/>
                  </a:lnTo>
                  <a:lnTo>
                    <a:pt x="122618" y="1047102"/>
                  </a:lnTo>
                  <a:lnTo>
                    <a:pt x="160959" y="1071473"/>
                  </a:lnTo>
                  <a:lnTo>
                    <a:pt x="204406" y="1086993"/>
                  </a:lnTo>
                  <a:lnTo>
                    <a:pt x="251739" y="1092454"/>
                  </a:lnTo>
                  <a:lnTo>
                    <a:pt x="299072" y="1086993"/>
                  </a:lnTo>
                  <a:lnTo>
                    <a:pt x="342531" y="1071473"/>
                  </a:lnTo>
                  <a:lnTo>
                    <a:pt x="380860" y="1047102"/>
                  </a:lnTo>
                  <a:lnTo>
                    <a:pt x="412838" y="1015136"/>
                  </a:lnTo>
                  <a:lnTo>
                    <a:pt x="437210" y="976807"/>
                  </a:lnTo>
                  <a:lnTo>
                    <a:pt x="452742" y="933348"/>
                  </a:lnTo>
                  <a:lnTo>
                    <a:pt x="458190" y="886015"/>
                  </a:lnTo>
                  <a:close/>
                </a:path>
                <a:path w="604520" h="1772285">
                  <a:moveTo>
                    <a:pt x="604189" y="206438"/>
                  </a:moveTo>
                  <a:lnTo>
                    <a:pt x="598741" y="159105"/>
                  </a:lnTo>
                  <a:lnTo>
                    <a:pt x="583209" y="115658"/>
                  </a:lnTo>
                  <a:lnTo>
                    <a:pt x="558838" y="77317"/>
                  </a:lnTo>
                  <a:lnTo>
                    <a:pt x="526859" y="45351"/>
                  </a:lnTo>
                  <a:lnTo>
                    <a:pt x="488530" y="20980"/>
                  </a:lnTo>
                  <a:lnTo>
                    <a:pt x="445071" y="5461"/>
                  </a:lnTo>
                  <a:lnTo>
                    <a:pt x="397738" y="0"/>
                  </a:lnTo>
                  <a:lnTo>
                    <a:pt x="350405" y="5461"/>
                  </a:lnTo>
                  <a:lnTo>
                    <a:pt x="306959" y="20980"/>
                  </a:lnTo>
                  <a:lnTo>
                    <a:pt x="268630" y="45351"/>
                  </a:lnTo>
                  <a:lnTo>
                    <a:pt x="236651" y="77317"/>
                  </a:lnTo>
                  <a:lnTo>
                    <a:pt x="212280" y="115658"/>
                  </a:lnTo>
                  <a:lnTo>
                    <a:pt x="196748" y="159105"/>
                  </a:lnTo>
                  <a:lnTo>
                    <a:pt x="191300" y="206438"/>
                  </a:lnTo>
                  <a:lnTo>
                    <a:pt x="196748" y="253784"/>
                  </a:lnTo>
                  <a:lnTo>
                    <a:pt x="212280" y="297230"/>
                  </a:lnTo>
                  <a:lnTo>
                    <a:pt x="236651" y="335559"/>
                  </a:lnTo>
                  <a:lnTo>
                    <a:pt x="268630" y="367538"/>
                  </a:lnTo>
                  <a:lnTo>
                    <a:pt x="306959" y="391896"/>
                  </a:lnTo>
                  <a:lnTo>
                    <a:pt x="350405" y="407428"/>
                  </a:lnTo>
                  <a:lnTo>
                    <a:pt x="397738" y="412877"/>
                  </a:lnTo>
                  <a:lnTo>
                    <a:pt x="445071" y="407428"/>
                  </a:lnTo>
                  <a:lnTo>
                    <a:pt x="488530" y="391896"/>
                  </a:lnTo>
                  <a:lnTo>
                    <a:pt x="526859" y="367538"/>
                  </a:lnTo>
                  <a:lnTo>
                    <a:pt x="558838" y="335559"/>
                  </a:lnTo>
                  <a:lnTo>
                    <a:pt x="583209" y="297230"/>
                  </a:lnTo>
                  <a:lnTo>
                    <a:pt x="598741" y="253784"/>
                  </a:lnTo>
                  <a:lnTo>
                    <a:pt x="604189" y="2064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18923" y="3962616"/>
              <a:ext cx="172171" cy="121896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178390" y="4001294"/>
              <a:ext cx="241935" cy="241935"/>
            </a:xfrm>
            <a:custGeom>
              <a:avLst/>
              <a:gdLst/>
              <a:ahLst/>
              <a:cxnLst/>
              <a:rect l="l" t="t" r="r" b="b"/>
              <a:pathLst>
                <a:path w="241935" h="241935">
                  <a:moveTo>
                    <a:pt x="240652" y="43205"/>
                  </a:moveTo>
                  <a:lnTo>
                    <a:pt x="198564" y="1104"/>
                  </a:lnTo>
                  <a:lnTo>
                    <a:pt x="132613" y="0"/>
                  </a:lnTo>
                  <a:lnTo>
                    <a:pt x="0" y="132613"/>
                  </a:lnTo>
                  <a:lnTo>
                    <a:pt x="109156" y="241757"/>
                  </a:lnTo>
                  <a:lnTo>
                    <a:pt x="241769" y="109143"/>
                  </a:lnTo>
                  <a:lnTo>
                    <a:pt x="240652" y="43205"/>
                  </a:lnTo>
                  <a:close/>
                </a:path>
              </a:pathLst>
            </a:custGeom>
            <a:ln w="15176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49253" y="4089069"/>
              <a:ext cx="83029" cy="8309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02561" y="4691776"/>
              <a:ext cx="247487" cy="224824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083806" y="4648373"/>
              <a:ext cx="187325" cy="260985"/>
            </a:xfrm>
            <a:custGeom>
              <a:avLst/>
              <a:gdLst/>
              <a:ahLst/>
              <a:cxnLst/>
              <a:rect l="l" t="t" r="r" b="b"/>
              <a:pathLst>
                <a:path w="187325" h="260985">
                  <a:moveTo>
                    <a:pt x="0" y="62331"/>
                  </a:moveTo>
                  <a:lnTo>
                    <a:pt x="0" y="11328"/>
                  </a:lnTo>
                  <a:lnTo>
                    <a:pt x="0" y="5080"/>
                  </a:lnTo>
                  <a:lnTo>
                    <a:pt x="5067" y="0"/>
                  </a:lnTo>
                  <a:lnTo>
                    <a:pt x="11341" y="0"/>
                  </a:lnTo>
                  <a:lnTo>
                    <a:pt x="147320" y="0"/>
                  </a:lnTo>
                  <a:lnTo>
                    <a:pt x="186982" y="39662"/>
                  </a:lnTo>
                  <a:lnTo>
                    <a:pt x="186982" y="249313"/>
                  </a:lnTo>
                  <a:lnTo>
                    <a:pt x="186982" y="255562"/>
                  </a:lnTo>
                  <a:lnTo>
                    <a:pt x="181902" y="260642"/>
                  </a:lnTo>
                  <a:lnTo>
                    <a:pt x="175641" y="260642"/>
                  </a:lnTo>
                  <a:lnTo>
                    <a:pt x="101980" y="260642"/>
                  </a:lnTo>
                </a:path>
              </a:pathLst>
            </a:custGeom>
            <a:ln w="15176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4225460" y="4665374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8321" y="28333"/>
                  </a:moveTo>
                  <a:lnTo>
                    <a:pt x="0" y="28333"/>
                  </a:lnTo>
                  <a:lnTo>
                    <a:pt x="0" y="0"/>
                  </a:lnTo>
                </a:path>
              </a:pathLst>
            </a:custGeom>
            <a:ln w="15176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55796" y="5331810"/>
              <a:ext cx="274539" cy="27540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322823" y="3795938"/>
              <a:ext cx="1243330" cy="979169"/>
            </a:xfrm>
            <a:custGeom>
              <a:avLst/>
              <a:gdLst/>
              <a:ahLst/>
              <a:cxnLst/>
              <a:rect l="l" t="t" r="r" b="b"/>
              <a:pathLst>
                <a:path w="1243329" h="979170">
                  <a:moveTo>
                    <a:pt x="1243101" y="0"/>
                  </a:moveTo>
                  <a:lnTo>
                    <a:pt x="0" y="979004"/>
                  </a:lnTo>
                </a:path>
              </a:pathLst>
            </a:custGeom>
            <a:ln w="19011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66755" y="3773826"/>
              <a:ext cx="115366" cy="122148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7652771" y="2629867"/>
              <a:ext cx="1255395" cy="1101090"/>
            </a:xfrm>
            <a:custGeom>
              <a:avLst/>
              <a:gdLst/>
              <a:ahLst/>
              <a:cxnLst/>
              <a:rect l="l" t="t" r="r" b="b"/>
              <a:pathLst>
                <a:path w="1255395" h="1101089">
                  <a:moveTo>
                    <a:pt x="1254861" y="0"/>
                  </a:moveTo>
                  <a:lnTo>
                    <a:pt x="0" y="1100721"/>
                  </a:lnTo>
                </a:path>
              </a:pathLst>
            </a:custGeom>
            <a:ln w="19011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08439" y="2612960"/>
              <a:ext cx="114680" cy="11689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6322824" y="6602538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37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6322824" y="5004989"/>
              <a:ext cx="0" cy="1535430"/>
            </a:xfrm>
            <a:custGeom>
              <a:avLst/>
              <a:gdLst/>
              <a:ahLst/>
              <a:cxnLst/>
              <a:rect l="l" t="t" r="r" b="b"/>
              <a:pathLst>
                <a:path h="1535429">
                  <a:moveTo>
                    <a:pt x="0" y="1535379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1482C5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6322824" y="4967578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37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5980633" y="5251843"/>
              <a:ext cx="684530" cy="684530"/>
            </a:xfrm>
            <a:custGeom>
              <a:avLst/>
              <a:gdLst/>
              <a:ahLst/>
              <a:cxnLst/>
              <a:rect l="l" t="t" r="r" b="b"/>
              <a:pathLst>
                <a:path w="684529" h="684529">
                  <a:moveTo>
                    <a:pt x="684403" y="342201"/>
                  </a:moveTo>
                  <a:lnTo>
                    <a:pt x="681278" y="295770"/>
                  </a:lnTo>
                  <a:lnTo>
                    <a:pt x="672172" y="251231"/>
                  </a:lnTo>
                  <a:lnTo>
                    <a:pt x="657504" y="209003"/>
                  </a:lnTo>
                  <a:lnTo>
                    <a:pt x="637679" y="169481"/>
                  </a:lnTo>
                  <a:lnTo>
                    <a:pt x="613105" y="133096"/>
                  </a:lnTo>
                  <a:lnTo>
                    <a:pt x="584174" y="100228"/>
                  </a:lnTo>
                  <a:lnTo>
                    <a:pt x="551307" y="71297"/>
                  </a:lnTo>
                  <a:lnTo>
                    <a:pt x="514921" y="46723"/>
                  </a:lnTo>
                  <a:lnTo>
                    <a:pt x="475399" y="26885"/>
                  </a:lnTo>
                  <a:lnTo>
                    <a:pt x="433171" y="12217"/>
                  </a:lnTo>
                  <a:lnTo>
                    <a:pt x="388632" y="3124"/>
                  </a:lnTo>
                  <a:lnTo>
                    <a:pt x="342201" y="0"/>
                  </a:lnTo>
                  <a:lnTo>
                    <a:pt x="295757" y="3124"/>
                  </a:lnTo>
                  <a:lnTo>
                    <a:pt x="251231" y="12217"/>
                  </a:lnTo>
                  <a:lnTo>
                    <a:pt x="208991" y="26885"/>
                  </a:lnTo>
                  <a:lnTo>
                    <a:pt x="169481" y="46723"/>
                  </a:lnTo>
                  <a:lnTo>
                    <a:pt x="133083" y="71297"/>
                  </a:lnTo>
                  <a:lnTo>
                    <a:pt x="100228" y="100228"/>
                  </a:lnTo>
                  <a:lnTo>
                    <a:pt x="71297" y="133096"/>
                  </a:lnTo>
                  <a:lnTo>
                    <a:pt x="46710" y="169481"/>
                  </a:lnTo>
                  <a:lnTo>
                    <a:pt x="26885" y="209003"/>
                  </a:lnTo>
                  <a:lnTo>
                    <a:pt x="12217" y="251231"/>
                  </a:lnTo>
                  <a:lnTo>
                    <a:pt x="3124" y="295770"/>
                  </a:lnTo>
                  <a:lnTo>
                    <a:pt x="0" y="342201"/>
                  </a:lnTo>
                  <a:lnTo>
                    <a:pt x="3124" y="388632"/>
                  </a:lnTo>
                  <a:lnTo>
                    <a:pt x="12217" y="433171"/>
                  </a:lnTo>
                  <a:lnTo>
                    <a:pt x="26885" y="475399"/>
                  </a:lnTo>
                  <a:lnTo>
                    <a:pt x="46710" y="514921"/>
                  </a:lnTo>
                  <a:lnTo>
                    <a:pt x="71297" y="551307"/>
                  </a:lnTo>
                  <a:lnTo>
                    <a:pt x="100228" y="584174"/>
                  </a:lnTo>
                  <a:lnTo>
                    <a:pt x="133083" y="613105"/>
                  </a:lnTo>
                  <a:lnTo>
                    <a:pt x="169481" y="637679"/>
                  </a:lnTo>
                  <a:lnTo>
                    <a:pt x="208991" y="657504"/>
                  </a:lnTo>
                  <a:lnTo>
                    <a:pt x="251231" y="672172"/>
                  </a:lnTo>
                  <a:lnTo>
                    <a:pt x="295757" y="681278"/>
                  </a:lnTo>
                  <a:lnTo>
                    <a:pt x="342201" y="684403"/>
                  </a:lnTo>
                  <a:lnTo>
                    <a:pt x="388632" y="681278"/>
                  </a:lnTo>
                  <a:lnTo>
                    <a:pt x="433171" y="672172"/>
                  </a:lnTo>
                  <a:lnTo>
                    <a:pt x="475399" y="657504"/>
                  </a:lnTo>
                  <a:lnTo>
                    <a:pt x="514921" y="637679"/>
                  </a:lnTo>
                  <a:lnTo>
                    <a:pt x="551307" y="613105"/>
                  </a:lnTo>
                  <a:lnTo>
                    <a:pt x="584174" y="584174"/>
                  </a:lnTo>
                  <a:lnTo>
                    <a:pt x="613105" y="551307"/>
                  </a:lnTo>
                  <a:lnTo>
                    <a:pt x="637679" y="514921"/>
                  </a:lnTo>
                  <a:lnTo>
                    <a:pt x="657504" y="475399"/>
                  </a:lnTo>
                  <a:lnTo>
                    <a:pt x="672172" y="433171"/>
                  </a:lnTo>
                  <a:lnTo>
                    <a:pt x="681278" y="388632"/>
                  </a:lnTo>
                  <a:lnTo>
                    <a:pt x="684403" y="3422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6084958" y="5356165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475741" y="237870"/>
                  </a:moveTo>
                  <a:lnTo>
                    <a:pt x="470909" y="285809"/>
                  </a:lnTo>
                  <a:lnTo>
                    <a:pt x="457050" y="330461"/>
                  </a:lnTo>
                  <a:lnTo>
                    <a:pt x="435119" y="370869"/>
                  </a:lnTo>
                  <a:lnTo>
                    <a:pt x="406074" y="406076"/>
                  </a:lnTo>
                  <a:lnTo>
                    <a:pt x="370870" y="435125"/>
                  </a:lnTo>
                  <a:lnTo>
                    <a:pt x="330464" y="457059"/>
                  </a:lnTo>
                  <a:lnTo>
                    <a:pt x="285812" y="470921"/>
                  </a:lnTo>
                  <a:lnTo>
                    <a:pt x="237870" y="475754"/>
                  </a:lnTo>
                  <a:lnTo>
                    <a:pt x="189932" y="470921"/>
                  </a:lnTo>
                  <a:lnTo>
                    <a:pt x="145282" y="457059"/>
                  </a:lnTo>
                  <a:lnTo>
                    <a:pt x="104876" y="435125"/>
                  </a:lnTo>
                  <a:lnTo>
                    <a:pt x="69672" y="406076"/>
                  </a:lnTo>
                  <a:lnTo>
                    <a:pt x="40625" y="370869"/>
                  </a:lnTo>
                  <a:lnTo>
                    <a:pt x="18693" y="330461"/>
                  </a:lnTo>
                  <a:lnTo>
                    <a:pt x="4832" y="285809"/>
                  </a:lnTo>
                  <a:lnTo>
                    <a:pt x="0" y="237870"/>
                  </a:lnTo>
                  <a:lnTo>
                    <a:pt x="4832" y="189932"/>
                  </a:lnTo>
                  <a:lnTo>
                    <a:pt x="18693" y="145282"/>
                  </a:lnTo>
                  <a:lnTo>
                    <a:pt x="40625" y="104876"/>
                  </a:lnTo>
                  <a:lnTo>
                    <a:pt x="69672" y="69672"/>
                  </a:lnTo>
                  <a:lnTo>
                    <a:pt x="104876" y="40625"/>
                  </a:lnTo>
                  <a:lnTo>
                    <a:pt x="145282" y="18693"/>
                  </a:lnTo>
                  <a:lnTo>
                    <a:pt x="189932" y="4832"/>
                  </a:lnTo>
                  <a:lnTo>
                    <a:pt x="237870" y="0"/>
                  </a:lnTo>
                  <a:lnTo>
                    <a:pt x="285812" y="4832"/>
                  </a:lnTo>
                  <a:lnTo>
                    <a:pt x="330464" y="18693"/>
                  </a:lnTo>
                  <a:lnTo>
                    <a:pt x="370870" y="40625"/>
                  </a:lnTo>
                  <a:lnTo>
                    <a:pt x="406074" y="69672"/>
                  </a:lnTo>
                  <a:lnTo>
                    <a:pt x="435119" y="104876"/>
                  </a:lnTo>
                  <a:lnTo>
                    <a:pt x="457050" y="145282"/>
                  </a:lnTo>
                  <a:lnTo>
                    <a:pt x="470909" y="189932"/>
                  </a:lnTo>
                  <a:lnTo>
                    <a:pt x="475741" y="237870"/>
                  </a:lnTo>
                  <a:close/>
                </a:path>
              </a:pathLst>
            </a:custGeom>
            <a:ln w="19011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268081" y="4720191"/>
              <a:ext cx="109499" cy="10948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927967" y="2523506"/>
              <a:ext cx="109499" cy="10949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98018" y="3675832"/>
              <a:ext cx="109512" cy="109499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1053890" y="3489323"/>
            <a:ext cx="395477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TOP </a:t>
            </a:r>
            <a:r>
              <a:rPr sz="1000" b="1" spc="20" dirty="0">
                <a:solidFill>
                  <a:srgbClr val="F26721"/>
                </a:solidFill>
                <a:latin typeface="NunitoSans-ExtraBold"/>
                <a:cs typeface="NunitoSans-ExtraBold"/>
              </a:rPr>
              <a:t>THREE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 CLOUD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IMPLEMENTATION </a:t>
            </a:r>
            <a:r>
              <a:rPr sz="1000" b="1" spc="25" dirty="0">
                <a:solidFill>
                  <a:srgbClr val="F26721"/>
                </a:solidFill>
                <a:latin typeface="NunitoSans-ExtraBold"/>
                <a:cs typeface="NunitoSans-ExtraBold"/>
              </a:rPr>
              <a:t>CHALLENGES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OF 2020</a:t>
            </a:r>
            <a:endParaRPr sz="1000" dirty="0">
              <a:latin typeface="NunitoSans-ExtraBold"/>
              <a:cs typeface="NunitoSans-ExtraBol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57977" y="6655042"/>
            <a:ext cx="3302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1482C5"/>
                </a:solidFill>
                <a:latin typeface="Nunito Sans"/>
                <a:cs typeface="Nunito Sans"/>
              </a:rPr>
              <a:t>2018</a:t>
            </a:r>
            <a:endParaRPr sz="1000" dirty="0">
              <a:latin typeface="Nunito Sans"/>
              <a:cs typeface="Nunito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487883" y="6655042"/>
            <a:ext cx="3302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1482C5"/>
                </a:solidFill>
                <a:latin typeface="Nunito Sans"/>
                <a:cs typeface="Nunito Sans"/>
              </a:rPr>
              <a:t>2019</a:t>
            </a:r>
            <a:endParaRPr sz="1000" dirty="0">
              <a:latin typeface="Nunito Sans"/>
              <a:cs typeface="Nunito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817788" y="6655042"/>
            <a:ext cx="3302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F16721"/>
                </a:solidFill>
                <a:latin typeface="Nunito Sans"/>
                <a:cs typeface="Nunito Sans"/>
              </a:rPr>
              <a:t>2020</a:t>
            </a:r>
            <a:endParaRPr sz="1000" dirty="0">
              <a:latin typeface="Nunito Sans"/>
              <a:cs typeface="Nunito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46937" y="4350965"/>
            <a:ext cx="351790" cy="2082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1482C5"/>
                </a:solidFill>
                <a:latin typeface="Nunito Sans"/>
                <a:cs typeface="Nunito Sans"/>
              </a:rPr>
              <a:t>26%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476965" y="3276600"/>
            <a:ext cx="351790" cy="2082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1482C5"/>
                </a:solidFill>
                <a:latin typeface="Nunito Sans"/>
                <a:cs typeface="Nunito Sans"/>
              </a:rPr>
              <a:t>41%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50629" y="1787015"/>
            <a:ext cx="3397250" cy="5498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 marR="5080" indent="-5715">
              <a:lnSpc>
                <a:spcPct val="120000"/>
              </a:lnSpc>
              <a:spcBef>
                <a:spcPts val="100"/>
              </a:spcBef>
            </a:pPr>
            <a:r>
              <a:rPr sz="1000" b="1" spc="20" dirty="0">
                <a:solidFill>
                  <a:srgbClr val="F26721"/>
                </a:solidFill>
                <a:latin typeface="NunitoSans-ExtraBold"/>
                <a:cs typeface="NunitoSans-ExtraBold"/>
              </a:rPr>
              <a:t>BUSINESSES CITING</a:t>
            </a:r>
            <a:r>
              <a:rPr sz="1000" b="1" spc="2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20" dirty="0">
                <a:solidFill>
                  <a:srgbClr val="F26721"/>
                </a:solidFill>
                <a:latin typeface="NunitoSans-ExtraBold"/>
                <a:cs typeface="NunitoSans-ExtraBold"/>
              </a:rPr>
              <a:t>INSUFFICIENT</a:t>
            </a:r>
            <a:r>
              <a:rPr sz="1000" b="1" spc="25" dirty="0">
                <a:solidFill>
                  <a:srgbClr val="F26721"/>
                </a:solidFill>
                <a:latin typeface="NunitoSans-ExtraBold"/>
                <a:cs typeface="NunitoSans-ExtraBold"/>
              </a:rPr>
              <a:t> EXPERTISE</a:t>
            </a:r>
            <a:r>
              <a:rPr sz="1000" b="1" spc="20" dirty="0">
                <a:solidFill>
                  <a:srgbClr val="F26721"/>
                </a:solidFill>
                <a:latin typeface="NunitoSans-ExtraBold"/>
                <a:cs typeface="NunitoSans-ExtraBold"/>
              </a:rPr>
              <a:t> AS</a:t>
            </a:r>
            <a:r>
              <a:rPr sz="1000" b="1" spc="2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dirty="0">
                <a:solidFill>
                  <a:srgbClr val="F26721"/>
                </a:solidFill>
                <a:latin typeface="NunitoSans-ExtraBold"/>
                <a:cs typeface="NunitoSans-ExtraBold"/>
              </a:rPr>
              <a:t>A </a:t>
            </a:r>
            <a:r>
              <a:rPr sz="1000" b="1" spc="-26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25" dirty="0">
                <a:solidFill>
                  <a:srgbClr val="F26721"/>
                </a:solidFill>
                <a:latin typeface="NunitoSans-ExtraBold"/>
                <a:cs typeface="NunitoSans-ExtraBold"/>
              </a:rPr>
              <a:t>SIGNIFICANT</a:t>
            </a:r>
            <a:r>
              <a:rPr sz="1000" b="1" spc="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20" dirty="0">
                <a:solidFill>
                  <a:srgbClr val="F26721"/>
                </a:solidFill>
                <a:latin typeface="NunitoSans-ExtraBold"/>
                <a:cs typeface="NunitoSans-ExtraBold"/>
              </a:rPr>
              <a:t>HURDLE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5" dirty="0">
                <a:solidFill>
                  <a:srgbClr val="F26721"/>
                </a:solidFill>
                <a:latin typeface="NunitoSans-ExtraBold"/>
                <a:cs typeface="NunitoSans-ExtraBold"/>
              </a:rPr>
              <a:t>TO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CLOUD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15" dirty="0" smtClean="0">
                <a:solidFill>
                  <a:srgbClr val="F26721"/>
                </a:solidFill>
                <a:latin typeface="NunitoSans-ExtraBold"/>
                <a:cs typeface="NunitoSans-ExtraBold"/>
              </a:rPr>
              <a:t>IMPLEMENTATION</a:t>
            </a:r>
            <a:endParaRPr sz="1200" dirty="0">
              <a:latin typeface="Nunito Sans"/>
              <a:cs typeface="Nunito Sans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228600" y="241300"/>
            <a:ext cx="9607550" cy="7280909"/>
            <a:chOff x="228600" y="241300"/>
            <a:chExt cx="9607550" cy="7280909"/>
          </a:xfrm>
        </p:grpSpPr>
        <p:sp>
          <p:nvSpPr>
            <p:cNvPr id="53" name="object 53"/>
            <p:cNvSpPr/>
            <p:nvPr/>
          </p:nvSpPr>
          <p:spPr>
            <a:xfrm>
              <a:off x="6116664" y="6615188"/>
              <a:ext cx="412750" cy="0"/>
            </a:xfrm>
            <a:custGeom>
              <a:avLst/>
              <a:gdLst/>
              <a:ahLst/>
              <a:cxnLst/>
              <a:rect l="l" t="t" r="r" b="b"/>
              <a:pathLst>
                <a:path w="412750">
                  <a:moveTo>
                    <a:pt x="0" y="0"/>
                  </a:moveTo>
                  <a:lnTo>
                    <a:pt x="412330" y="0"/>
                  </a:lnTo>
                </a:path>
              </a:pathLst>
            </a:custGeom>
            <a:ln w="19011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4" name="object 54"/>
            <p:cNvSpPr/>
            <p:nvPr/>
          </p:nvSpPr>
          <p:spPr>
            <a:xfrm>
              <a:off x="7652762" y="6602538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37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5" name="object 55"/>
            <p:cNvSpPr/>
            <p:nvPr/>
          </p:nvSpPr>
          <p:spPr>
            <a:xfrm>
              <a:off x="7652762" y="3885479"/>
              <a:ext cx="0" cy="2653665"/>
            </a:xfrm>
            <a:custGeom>
              <a:avLst/>
              <a:gdLst/>
              <a:ahLst/>
              <a:cxnLst/>
              <a:rect l="l" t="t" r="r" b="b"/>
              <a:pathLst>
                <a:path h="2653665">
                  <a:moveTo>
                    <a:pt x="0" y="2653118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1482C5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6" name="object 56"/>
            <p:cNvSpPr/>
            <p:nvPr/>
          </p:nvSpPr>
          <p:spPr>
            <a:xfrm>
              <a:off x="7652762" y="3847186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37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7" name="object 57"/>
            <p:cNvSpPr/>
            <p:nvPr/>
          </p:nvSpPr>
          <p:spPr>
            <a:xfrm>
              <a:off x="7446606" y="6615188"/>
              <a:ext cx="412750" cy="0"/>
            </a:xfrm>
            <a:custGeom>
              <a:avLst/>
              <a:gdLst/>
              <a:ahLst/>
              <a:cxnLst/>
              <a:rect l="l" t="t" r="r" b="b"/>
              <a:pathLst>
                <a:path w="412750">
                  <a:moveTo>
                    <a:pt x="0" y="0"/>
                  </a:moveTo>
                  <a:lnTo>
                    <a:pt x="412330" y="0"/>
                  </a:lnTo>
                </a:path>
              </a:pathLst>
            </a:custGeom>
            <a:ln w="19011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8982712" y="6602538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37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8982712" y="2741321"/>
              <a:ext cx="0" cy="3797935"/>
            </a:xfrm>
            <a:custGeom>
              <a:avLst/>
              <a:gdLst/>
              <a:ahLst/>
              <a:cxnLst/>
              <a:rect l="l" t="t" r="r" b="b"/>
              <a:pathLst>
                <a:path h="3797934">
                  <a:moveTo>
                    <a:pt x="0" y="3797388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F1672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0" name="object 60"/>
            <p:cNvSpPr/>
            <p:nvPr/>
          </p:nvSpPr>
          <p:spPr>
            <a:xfrm>
              <a:off x="8982712" y="2703066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37"/>
                  </a:moveTo>
                  <a:lnTo>
                    <a:pt x="0" y="0"/>
                  </a:lnTo>
                </a:path>
              </a:pathLst>
            </a:custGeom>
            <a:ln w="19011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8776545" y="6615188"/>
              <a:ext cx="412750" cy="0"/>
            </a:xfrm>
            <a:custGeom>
              <a:avLst/>
              <a:gdLst/>
              <a:ahLst/>
              <a:cxnLst/>
              <a:rect l="l" t="t" r="r" b="b"/>
              <a:pathLst>
                <a:path w="412750">
                  <a:moveTo>
                    <a:pt x="0" y="0"/>
                  </a:moveTo>
                  <a:lnTo>
                    <a:pt x="412343" y="0"/>
                  </a:lnTo>
                </a:path>
              </a:pathLst>
            </a:custGeom>
            <a:ln w="19011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2" name="object 62"/>
            <p:cNvSpPr/>
            <p:nvPr/>
          </p:nvSpPr>
          <p:spPr>
            <a:xfrm>
              <a:off x="6193360" y="5445577"/>
              <a:ext cx="273685" cy="289560"/>
            </a:xfrm>
            <a:custGeom>
              <a:avLst/>
              <a:gdLst/>
              <a:ahLst/>
              <a:cxnLst/>
              <a:rect l="l" t="t" r="r" b="b"/>
              <a:pathLst>
                <a:path w="273685" h="289560">
                  <a:moveTo>
                    <a:pt x="220522" y="289050"/>
                  </a:moveTo>
                  <a:lnTo>
                    <a:pt x="218687" y="277538"/>
                  </a:lnTo>
                  <a:lnTo>
                    <a:pt x="217001" y="263717"/>
                  </a:lnTo>
                  <a:lnTo>
                    <a:pt x="215997" y="248423"/>
                  </a:lnTo>
                  <a:lnTo>
                    <a:pt x="216204" y="232497"/>
                  </a:lnTo>
                  <a:lnTo>
                    <a:pt x="220918" y="211979"/>
                  </a:lnTo>
                  <a:lnTo>
                    <a:pt x="224912" y="199183"/>
                  </a:lnTo>
                  <a:lnTo>
                    <a:pt x="230365" y="188747"/>
                  </a:lnTo>
                  <a:lnTo>
                    <a:pt x="239458" y="175309"/>
                  </a:lnTo>
                  <a:lnTo>
                    <a:pt x="266890" y="125716"/>
                  </a:lnTo>
                  <a:lnTo>
                    <a:pt x="257046" y="69406"/>
                  </a:lnTo>
                  <a:lnTo>
                    <a:pt x="215226" y="36701"/>
                  </a:lnTo>
                  <a:lnTo>
                    <a:pt x="176300" y="9456"/>
                  </a:lnTo>
                  <a:lnTo>
                    <a:pt x="148318" y="0"/>
                  </a:lnTo>
                  <a:lnTo>
                    <a:pt x="117777" y="7996"/>
                  </a:lnTo>
                  <a:lnTo>
                    <a:pt x="71170" y="33107"/>
                  </a:lnTo>
                  <a:lnTo>
                    <a:pt x="45897" y="45064"/>
                  </a:lnTo>
                  <a:lnTo>
                    <a:pt x="33861" y="57372"/>
                  </a:lnTo>
                  <a:lnTo>
                    <a:pt x="31812" y="77521"/>
                  </a:lnTo>
                  <a:lnTo>
                    <a:pt x="36499" y="113003"/>
                  </a:lnTo>
                  <a:lnTo>
                    <a:pt x="37502" y="122973"/>
                  </a:lnTo>
                  <a:lnTo>
                    <a:pt x="37472" y="128900"/>
                  </a:lnTo>
                  <a:lnTo>
                    <a:pt x="36083" y="133126"/>
                  </a:lnTo>
                  <a:lnTo>
                    <a:pt x="33007" y="137996"/>
                  </a:lnTo>
                  <a:lnTo>
                    <a:pt x="3873" y="172235"/>
                  </a:lnTo>
                  <a:lnTo>
                    <a:pt x="0" y="182408"/>
                  </a:lnTo>
                  <a:lnTo>
                    <a:pt x="11633" y="183386"/>
                  </a:lnTo>
                  <a:lnTo>
                    <a:pt x="29387" y="187031"/>
                  </a:lnTo>
                  <a:lnTo>
                    <a:pt x="38290" y="223797"/>
                  </a:lnTo>
                  <a:lnTo>
                    <a:pt x="35699" y="237539"/>
                  </a:lnTo>
                  <a:lnTo>
                    <a:pt x="32205" y="247315"/>
                  </a:lnTo>
                  <a:lnTo>
                    <a:pt x="31415" y="253077"/>
                  </a:lnTo>
                  <a:lnTo>
                    <a:pt x="33665" y="257077"/>
                  </a:lnTo>
                  <a:lnTo>
                    <a:pt x="39293" y="261567"/>
                  </a:lnTo>
                  <a:lnTo>
                    <a:pt x="42366" y="262962"/>
                  </a:lnTo>
                  <a:lnTo>
                    <a:pt x="51119" y="264725"/>
                  </a:lnTo>
                  <a:lnTo>
                    <a:pt x="69227" y="264309"/>
                  </a:lnTo>
                  <a:lnTo>
                    <a:pt x="100368" y="259167"/>
                  </a:lnTo>
                  <a:lnTo>
                    <a:pt x="103310" y="260956"/>
                  </a:lnTo>
                  <a:lnTo>
                    <a:pt x="105144" y="264621"/>
                  </a:lnTo>
                  <a:lnTo>
                    <a:pt x="106638" y="272926"/>
                  </a:lnTo>
                  <a:lnTo>
                    <a:pt x="108559" y="288631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3" name="object 63"/>
            <p:cNvSpPr/>
            <p:nvPr/>
          </p:nvSpPr>
          <p:spPr>
            <a:xfrm>
              <a:off x="6233138" y="5658979"/>
              <a:ext cx="22860" cy="635"/>
            </a:xfrm>
            <a:custGeom>
              <a:avLst/>
              <a:gdLst/>
              <a:ahLst/>
              <a:cxnLst/>
              <a:rect l="l" t="t" r="r" b="b"/>
              <a:pathLst>
                <a:path w="22860" h="635">
                  <a:moveTo>
                    <a:pt x="0" y="0"/>
                  </a:moveTo>
                  <a:lnTo>
                    <a:pt x="22275" y="368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4" name="object 6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94907" y="5494235"/>
              <a:ext cx="78257" cy="127267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7310564" y="4752416"/>
              <a:ext cx="684530" cy="684530"/>
            </a:xfrm>
            <a:custGeom>
              <a:avLst/>
              <a:gdLst/>
              <a:ahLst/>
              <a:cxnLst/>
              <a:rect l="l" t="t" r="r" b="b"/>
              <a:pathLst>
                <a:path w="684529" h="684529">
                  <a:moveTo>
                    <a:pt x="684403" y="342201"/>
                  </a:moveTo>
                  <a:lnTo>
                    <a:pt x="681278" y="295757"/>
                  </a:lnTo>
                  <a:lnTo>
                    <a:pt x="672185" y="251231"/>
                  </a:lnTo>
                  <a:lnTo>
                    <a:pt x="657517" y="209003"/>
                  </a:lnTo>
                  <a:lnTo>
                    <a:pt x="637692" y="169481"/>
                  </a:lnTo>
                  <a:lnTo>
                    <a:pt x="613105" y="133083"/>
                  </a:lnTo>
                  <a:lnTo>
                    <a:pt x="584187" y="100228"/>
                  </a:lnTo>
                  <a:lnTo>
                    <a:pt x="551319" y="71297"/>
                  </a:lnTo>
                  <a:lnTo>
                    <a:pt x="514921" y="46710"/>
                  </a:lnTo>
                  <a:lnTo>
                    <a:pt x="475411" y="26885"/>
                  </a:lnTo>
                  <a:lnTo>
                    <a:pt x="433184" y="12217"/>
                  </a:lnTo>
                  <a:lnTo>
                    <a:pt x="388645" y="3124"/>
                  </a:lnTo>
                  <a:lnTo>
                    <a:pt x="342201" y="0"/>
                  </a:lnTo>
                  <a:lnTo>
                    <a:pt x="295770" y="3124"/>
                  </a:lnTo>
                  <a:lnTo>
                    <a:pt x="251231" y="12217"/>
                  </a:lnTo>
                  <a:lnTo>
                    <a:pt x="209003" y="26885"/>
                  </a:lnTo>
                  <a:lnTo>
                    <a:pt x="169481" y="46710"/>
                  </a:lnTo>
                  <a:lnTo>
                    <a:pt x="133096" y="71297"/>
                  </a:lnTo>
                  <a:lnTo>
                    <a:pt x="100228" y="100228"/>
                  </a:lnTo>
                  <a:lnTo>
                    <a:pt x="71297" y="133083"/>
                  </a:lnTo>
                  <a:lnTo>
                    <a:pt x="46723" y="169481"/>
                  </a:lnTo>
                  <a:lnTo>
                    <a:pt x="26898" y="209003"/>
                  </a:lnTo>
                  <a:lnTo>
                    <a:pt x="12230" y="251231"/>
                  </a:lnTo>
                  <a:lnTo>
                    <a:pt x="3124" y="295757"/>
                  </a:lnTo>
                  <a:lnTo>
                    <a:pt x="0" y="342201"/>
                  </a:lnTo>
                  <a:lnTo>
                    <a:pt x="3124" y="388632"/>
                  </a:lnTo>
                  <a:lnTo>
                    <a:pt x="12230" y="433171"/>
                  </a:lnTo>
                  <a:lnTo>
                    <a:pt x="26898" y="475399"/>
                  </a:lnTo>
                  <a:lnTo>
                    <a:pt x="46723" y="514921"/>
                  </a:lnTo>
                  <a:lnTo>
                    <a:pt x="71297" y="551307"/>
                  </a:lnTo>
                  <a:lnTo>
                    <a:pt x="100228" y="584174"/>
                  </a:lnTo>
                  <a:lnTo>
                    <a:pt x="133096" y="613092"/>
                  </a:lnTo>
                  <a:lnTo>
                    <a:pt x="169481" y="637679"/>
                  </a:lnTo>
                  <a:lnTo>
                    <a:pt x="209003" y="657504"/>
                  </a:lnTo>
                  <a:lnTo>
                    <a:pt x="251231" y="672172"/>
                  </a:lnTo>
                  <a:lnTo>
                    <a:pt x="295770" y="681278"/>
                  </a:lnTo>
                  <a:lnTo>
                    <a:pt x="342201" y="684403"/>
                  </a:lnTo>
                  <a:lnTo>
                    <a:pt x="388645" y="681278"/>
                  </a:lnTo>
                  <a:lnTo>
                    <a:pt x="433184" y="672172"/>
                  </a:lnTo>
                  <a:lnTo>
                    <a:pt x="475411" y="657504"/>
                  </a:lnTo>
                  <a:lnTo>
                    <a:pt x="514921" y="637679"/>
                  </a:lnTo>
                  <a:lnTo>
                    <a:pt x="551319" y="613092"/>
                  </a:lnTo>
                  <a:lnTo>
                    <a:pt x="584187" y="584174"/>
                  </a:lnTo>
                  <a:lnTo>
                    <a:pt x="613105" y="551307"/>
                  </a:lnTo>
                  <a:lnTo>
                    <a:pt x="637692" y="514921"/>
                  </a:lnTo>
                  <a:lnTo>
                    <a:pt x="657517" y="475399"/>
                  </a:lnTo>
                  <a:lnTo>
                    <a:pt x="672185" y="433171"/>
                  </a:lnTo>
                  <a:lnTo>
                    <a:pt x="681278" y="388632"/>
                  </a:lnTo>
                  <a:lnTo>
                    <a:pt x="684403" y="3422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6" name="object 66"/>
            <p:cNvSpPr/>
            <p:nvPr/>
          </p:nvSpPr>
          <p:spPr>
            <a:xfrm>
              <a:off x="7414896" y="4856735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475742" y="237870"/>
                  </a:moveTo>
                  <a:lnTo>
                    <a:pt x="470909" y="285813"/>
                  </a:lnTo>
                  <a:lnTo>
                    <a:pt x="457050" y="330466"/>
                  </a:lnTo>
                  <a:lnTo>
                    <a:pt x="435119" y="370874"/>
                  </a:lnTo>
                  <a:lnTo>
                    <a:pt x="406074" y="406080"/>
                  </a:lnTo>
                  <a:lnTo>
                    <a:pt x="370870" y="435128"/>
                  </a:lnTo>
                  <a:lnTo>
                    <a:pt x="330464" y="457060"/>
                  </a:lnTo>
                  <a:lnTo>
                    <a:pt x="285812" y="470921"/>
                  </a:lnTo>
                  <a:lnTo>
                    <a:pt x="237871" y="475754"/>
                  </a:lnTo>
                  <a:lnTo>
                    <a:pt x="189932" y="470921"/>
                  </a:lnTo>
                  <a:lnTo>
                    <a:pt x="145282" y="457060"/>
                  </a:lnTo>
                  <a:lnTo>
                    <a:pt x="104876" y="435128"/>
                  </a:lnTo>
                  <a:lnTo>
                    <a:pt x="69672" y="406080"/>
                  </a:lnTo>
                  <a:lnTo>
                    <a:pt x="40625" y="370874"/>
                  </a:lnTo>
                  <a:lnTo>
                    <a:pt x="18693" y="330466"/>
                  </a:lnTo>
                  <a:lnTo>
                    <a:pt x="4832" y="285813"/>
                  </a:lnTo>
                  <a:lnTo>
                    <a:pt x="0" y="237870"/>
                  </a:lnTo>
                  <a:lnTo>
                    <a:pt x="4832" y="189932"/>
                  </a:lnTo>
                  <a:lnTo>
                    <a:pt x="18693" y="145282"/>
                  </a:lnTo>
                  <a:lnTo>
                    <a:pt x="40625" y="104876"/>
                  </a:lnTo>
                  <a:lnTo>
                    <a:pt x="69672" y="69672"/>
                  </a:lnTo>
                  <a:lnTo>
                    <a:pt x="104876" y="40625"/>
                  </a:lnTo>
                  <a:lnTo>
                    <a:pt x="145282" y="18693"/>
                  </a:lnTo>
                  <a:lnTo>
                    <a:pt x="189932" y="4832"/>
                  </a:lnTo>
                  <a:lnTo>
                    <a:pt x="237871" y="0"/>
                  </a:lnTo>
                  <a:lnTo>
                    <a:pt x="285812" y="4832"/>
                  </a:lnTo>
                  <a:lnTo>
                    <a:pt x="330464" y="18693"/>
                  </a:lnTo>
                  <a:lnTo>
                    <a:pt x="370870" y="40625"/>
                  </a:lnTo>
                  <a:lnTo>
                    <a:pt x="406074" y="69672"/>
                  </a:lnTo>
                  <a:lnTo>
                    <a:pt x="435119" y="104876"/>
                  </a:lnTo>
                  <a:lnTo>
                    <a:pt x="457050" y="145282"/>
                  </a:lnTo>
                  <a:lnTo>
                    <a:pt x="470909" y="189932"/>
                  </a:lnTo>
                  <a:lnTo>
                    <a:pt x="475742" y="237870"/>
                  </a:lnTo>
                  <a:close/>
                </a:path>
              </a:pathLst>
            </a:custGeom>
            <a:ln w="19011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7" name="object 67"/>
            <p:cNvSpPr/>
            <p:nvPr/>
          </p:nvSpPr>
          <p:spPr>
            <a:xfrm>
              <a:off x="7543557" y="4969386"/>
              <a:ext cx="231140" cy="243840"/>
            </a:xfrm>
            <a:custGeom>
              <a:avLst/>
              <a:gdLst/>
              <a:ahLst/>
              <a:cxnLst/>
              <a:rect l="l" t="t" r="r" b="b"/>
              <a:pathLst>
                <a:path w="231140" h="243839">
                  <a:moveTo>
                    <a:pt x="186016" y="243817"/>
                  </a:moveTo>
                  <a:lnTo>
                    <a:pt x="184472" y="234103"/>
                  </a:lnTo>
                  <a:lnTo>
                    <a:pt x="183051" y="222443"/>
                  </a:lnTo>
                  <a:lnTo>
                    <a:pt x="182202" y="209545"/>
                  </a:lnTo>
                  <a:lnTo>
                    <a:pt x="182372" y="196116"/>
                  </a:lnTo>
                  <a:lnTo>
                    <a:pt x="186357" y="178803"/>
                  </a:lnTo>
                  <a:lnTo>
                    <a:pt x="189728" y="168006"/>
                  </a:lnTo>
                  <a:lnTo>
                    <a:pt x="194323" y="159203"/>
                  </a:lnTo>
                  <a:lnTo>
                    <a:pt x="201980" y="147869"/>
                  </a:lnTo>
                  <a:lnTo>
                    <a:pt x="225128" y="106037"/>
                  </a:lnTo>
                  <a:lnTo>
                    <a:pt x="216827" y="58540"/>
                  </a:lnTo>
                  <a:lnTo>
                    <a:pt x="181546" y="30953"/>
                  </a:lnTo>
                  <a:lnTo>
                    <a:pt x="148722" y="7974"/>
                  </a:lnTo>
                  <a:lnTo>
                    <a:pt x="125125" y="0"/>
                  </a:lnTo>
                  <a:lnTo>
                    <a:pt x="99363" y="6746"/>
                  </a:lnTo>
                  <a:lnTo>
                    <a:pt x="60045" y="27930"/>
                  </a:lnTo>
                  <a:lnTo>
                    <a:pt x="38721" y="38006"/>
                  </a:lnTo>
                  <a:lnTo>
                    <a:pt x="28567" y="48385"/>
                  </a:lnTo>
                  <a:lnTo>
                    <a:pt x="26839" y="65386"/>
                  </a:lnTo>
                  <a:lnTo>
                    <a:pt x="30797" y="95329"/>
                  </a:lnTo>
                  <a:lnTo>
                    <a:pt x="32385" y="109693"/>
                  </a:lnTo>
                  <a:lnTo>
                    <a:pt x="27838" y="116385"/>
                  </a:lnTo>
                  <a:lnTo>
                    <a:pt x="3263" y="145291"/>
                  </a:lnTo>
                  <a:lnTo>
                    <a:pt x="0" y="153850"/>
                  </a:lnTo>
                  <a:lnTo>
                    <a:pt x="9817" y="154676"/>
                  </a:lnTo>
                  <a:lnTo>
                    <a:pt x="24790" y="157775"/>
                  </a:lnTo>
                  <a:lnTo>
                    <a:pt x="31051" y="169979"/>
                  </a:lnTo>
                  <a:lnTo>
                    <a:pt x="31673" y="179365"/>
                  </a:lnTo>
                  <a:lnTo>
                    <a:pt x="32308" y="188763"/>
                  </a:lnTo>
                  <a:lnTo>
                    <a:pt x="30111" y="200358"/>
                  </a:lnTo>
                  <a:lnTo>
                    <a:pt x="24790" y="214455"/>
                  </a:lnTo>
                  <a:lnTo>
                    <a:pt x="33147" y="220640"/>
                  </a:lnTo>
                  <a:lnTo>
                    <a:pt x="35737" y="221817"/>
                  </a:lnTo>
                  <a:lnTo>
                    <a:pt x="43119" y="223305"/>
                  </a:lnTo>
                  <a:lnTo>
                    <a:pt x="58393" y="222953"/>
                  </a:lnTo>
                  <a:lnTo>
                    <a:pt x="84658" y="218608"/>
                  </a:lnTo>
                  <a:lnTo>
                    <a:pt x="87152" y="220125"/>
                  </a:lnTo>
                  <a:lnTo>
                    <a:pt x="88703" y="223219"/>
                  </a:lnTo>
                  <a:lnTo>
                    <a:pt x="89958" y="230222"/>
                  </a:lnTo>
                  <a:lnTo>
                    <a:pt x="91567" y="243462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7577111" y="5149386"/>
              <a:ext cx="19050" cy="635"/>
            </a:xfrm>
            <a:custGeom>
              <a:avLst/>
              <a:gdLst/>
              <a:ahLst/>
              <a:cxnLst/>
              <a:rect l="l" t="t" r="r" b="b"/>
              <a:pathLst>
                <a:path w="19050" h="635">
                  <a:moveTo>
                    <a:pt x="0" y="0"/>
                  </a:moveTo>
                  <a:lnTo>
                    <a:pt x="18783" y="304"/>
                  </a:lnTo>
                </a:path>
              </a:pathLst>
            </a:custGeom>
            <a:ln w="19011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9" name="object 6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27734" y="5008944"/>
              <a:ext cx="69418" cy="110329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8640509" y="4324337"/>
              <a:ext cx="684530" cy="684530"/>
            </a:xfrm>
            <a:custGeom>
              <a:avLst/>
              <a:gdLst/>
              <a:ahLst/>
              <a:cxnLst/>
              <a:rect l="l" t="t" r="r" b="b"/>
              <a:pathLst>
                <a:path w="684529" h="684529">
                  <a:moveTo>
                    <a:pt x="684403" y="342201"/>
                  </a:moveTo>
                  <a:lnTo>
                    <a:pt x="681278" y="295770"/>
                  </a:lnTo>
                  <a:lnTo>
                    <a:pt x="672172" y="251231"/>
                  </a:lnTo>
                  <a:lnTo>
                    <a:pt x="657504" y="209003"/>
                  </a:lnTo>
                  <a:lnTo>
                    <a:pt x="637679" y="169481"/>
                  </a:lnTo>
                  <a:lnTo>
                    <a:pt x="613105" y="133096"/>
                  </a:lnTo>
                  <a:lnTo>
                    <a:pt x="584174" y="100228"/>
                  </a:lnTo>
                  <a:lnTo>
                    <a:pt x="551307" y="71297"/>
                  </a:lnTo>
                  <a:lnTo>
                    <a:pt x="514921" y="46723"/>
                  </a:lnTo>
                  <a:lnTo>
                    <a:pt x="475399" y="26885"/>
                  </a:lnTo>
                  <a:lnTo>
                    <a:pt x="433171" y="12217"/>
                  </a:lnTo>
                  <a:lnTo>
                    <a:pt x="388632" y="3124"/>
                  </a:lnTo>
                  <a:lnTo>
                    <a:pt x="342201" y="0"/>
                  </a:lnTo>
                  <a:lnTo>
                    <a:pt x="295770" y="3124"/>
                  </a:lnTo>
                  <a:lnTo>
                    <a:pt x="251231" y="12217"/>
                  </a:lnTo>
                  <a:lnTo>
                    <a:pt x="209003" y="26885"/>
                  </a:lnTo>
                  <a:lnTo>
                    <a:pt x="169481" y="46723"/>
                  </a:lnTo>
                  <a:lnTo>
                    <a:pt x="133096" y="71297"/>
                  </a:lnTo>
                  <a:lnTo>
                    <a:pt x="100228" y="100228"/>
                  </a:lnTo>
                  <a:lnTo>
                    <a:pt x="71297" y="133096"/>
                  </a:lnTo>
                  <a:lnTo>
                    <a:pt x="46723" y="169481"/>
                  </a:lnTo>
                  <a:lnTo>
                    <a:pt x="26885" y="209003"/>
                  </a:lnTo>
                  <a:lnTo>
                    <a:pt x="12217" y="251231"/>
                  </a:lnTo>
                  <a:lnTo>
                    <a:pt x="3124" y="295770"/>
                  </a:lnTo>
                  <a:lnTo>
                    <a:pt x="0" y="342201"/>
                  </a:lnTo>
                  <a:lnTo>
                    <a:pt x="3124" y="388632"/>
                  </a:lnTo>
                  <a:lnTo>
                    <a:pt x="12217" y="433171"/>
                  </a:lnTo>
                  <a:lnTo>
                    <a:pt x="26885" y="475399"/>
                  </a:lnTo>
                  <a:lnTo>
                    <a:pt x="46723" y="514921"/>
                  </a:lnTo>
                  <a:lnTo>
                    <a:pt x="71297" y="551307"/>
                  </a:lnTo>
                  <a:lnTo>
                    <a:pt x="100228" y="584174"/>
                  </a:lnTo>
                  <a:lnTo>
                    <a:pt x="133096" y="613105"/>
                  </a:lnTo>
                  <a:lnTo>
                    <a:pt x="169481" y="637679"/>
                  </a:lnTo>
                  <a:lnTo>
                    <a:pt x="209003" y="657504"/>
                  </a:lnTo>
                  <a:lnTo>
                    <a:pt x="251231" y="672172"/>
                  </a:lnTo>
                  <a:lnTo>
                    <a:pt x="295770" y="681278"/>
                  </a:lnTo>
                  <a:lnTo>
                    <a:pt x="342201" y="684403"/>
                  </a:lnTo>
                  <a:lnTo>
                    <a:pt x="388632" y="681278"/>
                  </a:lnTo>
                  <a:lnTo>
                    <a:pt x="433171" y="672172"/>
                  </a:lnTo>
                  <a:lnTo>
                    <a:pt x="475399" y="657504"/>
                  </a:lnTo>
                  <a:lnTo>
                    <a:pt x="514921" y="637679"/>
                  </a:lnTo>
                  <a:lnTo>
                    <a:pt x="551307" y="613105"/>
                  </a:lnTo>
                  <a:lnTo>
                    <a:pt x="584174" y="584174"/>
                  </a:lnTo>
                  <a:lnTo>
                    <a:pt x="613105" y="551307"/>
                  </a:lnTo>
                  <a:lnTo>
                    <a:pt x="637679" y="514921"/>
                  </a:lnTo>
                  <a:lnTo>
                    <a:pt x="657504" y="475399"/>
                  </a:lnTo>
                  <a:lnTo>
                    <a:pt x="672172" y="433171"/>
                  </a:lnTo>
                  <a:lnTo>
                    <a:pt x="681278" y="388632"/>
                  </a:lnTo>
                  <a:lnTo>
                    <a:pt x="684403" y="3422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1" name="object 71"/>
            <p:cNvSpPr/>
            <p:nvPr/>
          </p:nvSpPr>
          <p:spPr>
            <a:xfrm>
              <a:off x="8744846" y="4428658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475742" y="237870"/>
                  </a:moveTo>
                  <a:lnTo>
                    <a:pt x="470909" y="285809"/>
                  </a:lnTo>
                  <a:lnTo>
                    <a:pt x="457048" y="330461"/>
                  </a:lnTo>
                  <a:lnTo>
                    <a:pt x="435115" y="370869"/>
                  </a:lnTo>
                  <a:lnTo>
                    <a:pt x="406068" y="406076"/>
                  </a:lnTo>
                  <a:lnTo>
                    <a:pt x="370862" y="435125"/>
                  </a:lnTo>
                  <a:lnTo>
                    <a:pt x="330454" y="457059"/>
                  </a:lnTo>
                  <a:lnTo>
                    <a:pt x="285800" y="470921"/>
                  </a:lnTo>
                  <a:lnTo>
                    <a:pt x="237858" y="475754"/>
                  </a:lnTo>
                  <a:lnTo>
                    <a:pt x="189920" y="470921"/>
                  </a:lnTo>
                  <a:lnTo>
                    <a:pt x="145271" y="457059"/>
                  </a:lnTo>
                  <a:lnTo>
                    <a:pt x="104868" y="435125"/>
                  </a:lnTo>
                  <a:lnTo>
                    <a:pt x="69665" y="406076"/>
                  </a:lnTo>
                  <a:lnTo>
                    <a:pt x="40621" y="370869"/>
                  </a:lnTo>
                  <a:lnTo>
                    <a:pt x="18691" y="330461"/>
                  </a:lnTo>
                  <a:lnTo>
                    <a:pt x="4832" y="285809"/>
                  </a:lnTo>
                  <a:lnTo>
                    <a:pt x="0" y="237870"/>
                  </a:lnTo>
                  <a:lnTo>
                    <a:pt x="4832" y="189932"/>
                  </a:lnTo>
                  <a:lnTo>
                    <a:pt x="18691" y="145282"/>
                  </a:lnTo>
                  <a:lnTo>
                    <a:pt x="40621" y="104876"/>
                  </a:lnTo>
                  <a:lnTo>
                    <a:pt x="69665" y="69672"/>
                  </a:lnTo>
                  <a:lnTo>
                    <a:pt x="104868" y="40625"/>
                  </a:lnTo>
                  <a:lnTo>
                    <a:pt x="145271" y="18693"/>
                  </a:lnTo>
                  <a:lnTo>
                    <a:pt x="189920" y="4832"/>
                  </a:lnTo>
                  <a:lnTo>
                    <a:pt x="237858" y="0"/>
                  </a:lnTo>
                  <a:lnTo>
                    <a:pt x="285800" y="4832"/>
                  </a:lnTo>
                  <a:lnTo>
                    <a:pt x="330454" y="18693"/>
                  </a:lnTo>
                  <a:lnTo>
                    <a:pt x="370862" y="40625"/>
                  </a:lnTo>
                  <a:lnTo>
                    <a:pt x="406068" y="69672"/>
                  </a:lnTo>
                  <a:lnTo>
                    <a:pt x="435115" y="104876"/>
                  </a:lnTo>
                  <a:lnTo>
                    <a:pt x="457048" y="145282"/>
                  </a:lnTo>
                  <a:lnTo>
                    <a:pt x="470909" y="189932"/>
                  </a:lnTo>
                  <a:lnTo>
                    <a:pt x="475742" y="237870"/>
                  </a:lnTo>
                  <a:close/>
                </a:path>
              </a:pathLst>
            </a:custGeom>
            <a:ln w="19011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2" name="object 72"/>
            <p:cNvSpPr/>
            <p:nvPr/>
          </p:nvSpPr>
          <p:spPr>
            <a:xfrm>
              <a:off x="8853247" y="4518069"/>
              <a:ext cx="273685" cy="289560"/>
            </a:xfrm>
            <a:custGeom>
              <a:avLst/>
              <a:gdLst/>
              <a:ahLst/>
              <a:cxnLst/>
              <a:rect l="l" t="t" r="r" b="b"/>
              <a:pathLst>
                <a:path w="273684" h="289560">
                  <a:moveTo>
                    <a:pt x="220510" y="289050"/>
                  </a:moveTo>
                  <a:lnTo>
                    <a:pt x="218676" y="277533"/>
                  </a:lnTo>
                  <a:lnTo>
                    <a:pt x="216993" y="263712"/>
                  </a:lnTo>
                  <a:lnTo>
                    <a:pt x="215989" y="248422"/>
                  </a:lnTo>
                  <a:lnTo>
                    <a:pt x="216192" y="232497"/>
                  </a:lnTo>
                  <a:lnTo>
                    <a:pt x="220920" y="211979"/>
                  </a:lnTo>
                  <a:lnTo>
                    <a:pt x="224918" y="199183"/>
                  </a:lnTo>
                  <a:lnTo>
                    <a:pt x="230367" y="188747"/>
                  </a:lnTo>
                  <a:lnTo>
                    <a:pt x="239445" y="175309"/>
                  </a:lnTo>
                  <a:lnTo>
                    <a:pt x="266884" y="125716"/>
                  </a:lnTo>
                  <a:lnTo>
                    <a:pt x="257040" y="69406"/>
                  </a:lnTo>
                  <a:lnTo>
                    <a:pt x="215214" y="36701"/>
                  </a:lnTo>
                  <a:lnTo>
                    <a:pt x="176287" y="9456"/>
                  </a:lnTo>
                  <a:lnTo>
                    <a:pt x="148307" y="0"/>
                  </a:lnTo>
                  <a:lnTo>
                    <a:pt x="117769" y="7996"/>
                  </a:lnTo>
                  <a:lnTo>
                    <a:pt x="71170" y="33107"/>
                  </a:lnTo>
                  <a:lnTo>
                    <a:pt x="45890" y="45064"/>
                  </a:lnTo>
                  <a:lnTo>
                    <a:pt x="33850" y="57372"/>
                  </a:lnTo>
                  <a:lnTo>
                    <a:pt x="31799" y="77521"/>
                  </a:lnTo>
                  <a:lnTo>
                    <a:pt x="36487" y="113003"/>
                  </a:lnTo>
                  <a:lnTo>
                    <a:pt x="37496" y="122973"/>
                  </a:lnTo>
                  <a:lnTo>
                    <a:pt x="37469" y="128898"/>
                  </a:lnTo>
                  <a:lnTo>
                    <a:pt x="36078" y="133121"/>
                  </a:lnTo>
                  <a:lnTo>
                    <a:pt x="32994" y="137983"/>
                  </a:lnTo>
                  <a:lnTo>
                    <a:pt x="3873" y="172235"/>
                  </a:lnTo>
                  <a:lnTo>
                    <a:pt x="0" y="182408"/>
                  </a:lnTo>
                  <a:lnTo>
                    <a:pt x="11620" y="183386"/>
                  </a:lnTo>
                  <a:lnTo>
                    <a:pt x="29387" y="187031"/>
                  </a:lnTo>
                  <a:lnTo>
                    <a:pt x="38290" y="223797"/>
                  </a:lnTo>
                  <a:lnTo>
                    <a:pt x="35687" y="237526"/>
                  </a:lnTo>
                  <a:lnTo>
                    <a:pt x="32199" y="247303"/>
                  </a:lnTo>
                  <a:lnTo>
                    <a:pt x="31411" y="253066"/>
                  </a:lnTo>
                  <a:lnTo>
                    <a:pt x="33659" y="257070"/>
                  </a:lnTo>
                  <a:lnTo>
                    <a:pt x="39281" y="261567"/>
                  </a:lnTo>
                  <a:lnTo>
                    <a:pt x="42353" y="262962"/>
                  </a:lnTo>
                  <a:lnTo>
                    <a:pt x="51107" y="264725"/>
                  </a:lnTo>
                  <a:lnTo>
                    <a:pt x="69220" y="264309"/>
                  </a:lnTo>
                  <a:lnTo>
                    <a:pt x="100368" y="259167"/>
                  </a:lnTo>
                  <a:lnTo>
                    <a:pt x="103303" y="260956"/>
                  </a:lnTo>
                  <a:lnTo>
                    <a:pt x="105133" y="264621"/>
                  </a:lnTo>
                  <a:lnTo>
                    <a:pt x="106626" y="272926"/>
                  </a:lnTo>
                  <a:lnTo>
                    <a:pt x="108546" y="288631"/>
                  </a:lnTo>
                </a:path>
              </a:pathLst>
            </a:custGeom>
            <a:ln w="19011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3" name="object 73"/>
            <p:cNvSpPr/>
            <p:nvPr/>
          </p:nvSpPr>
          <p:spPr>
            <a:xfrm>
              <a:off x="8893026" y="4731472"/>
              <a:ext cx="22860" cy="635"/>
            </a:xfrm>
            <a:custGeom>
              <a:avLst/>
              <a:gdLst/>
              <a:ahLst/>
              <a:cxnLst/>
              <a:rect l="l" t="t" r="r" b="b"/>
              <a:pathLst>
                <a:path w="22859" h="635">
                  <a:moveTo>
                    <a:pt x="0" y="0"/>
                  </a:moveTo>
                  <a:lnTo>
                    <a:pt x="22263" y="368"/>
                  </a:lnTo>
                </a:path>
              </a:pathLst>
            </a:custGeom>
            <a:ln w="19011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4" name="object 7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954789" y="4566729"/>
              <a:ext cx="78252" cy="127269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730250" y="6127880"/>
              <a:ext cx="0" cy="969010"/>
            </a:xfrm>
            <a:custGeom>
              <a:avLst/>
              <a:gdLst/>
              <a:ahLst/>
              <a:cxnLst/>
              <a:rect l="l" t="t" r="r" b="b"/>
              <a:pathLst>
                <a:path h="969009">
                  <a:moveTo>
                    <a:pt x="0" y="0"/>
                  </a:moveTo>
                  <a:lnTo>
                    <a:pt x="0" y="968908"/>
                  </a:lnTo>
                </a:path>
              </a:pathLst>
            </a:custGeom>
            <a:ln w="88900">
              <a:solidFill>
                <a:srgbClr val="F2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6" name="object 76"/>
            <p:cNvSpPr/>
            <p:nvPr/>
          </p:nvSpPr>
          <p:spPr>
            <a:xfrm>
              <a:off x="545465" y="241300"/>
              <a:ext cx="9290685" cy="457200"/>
            </a:xfrm>
            <a:custGeom>
              <a:avLst/>
              <a:gdLst/>
              <a:ahLst/>
              <a:cxnLst/>
              <a:rect l="l" t="t" r="r" b="b"/>
              <a:pathLst>
                <a:path w="9290685" h="457200">
                  <a:moveTo>
                    <a:pt x="9290685" y="0"/>
                  </a:moveTo>
                  <a:lnTo>
                    <a:pt x="316865" y="0"/>
                  </a:lnTo>
                  <a:lnTo>
                    <a:pt x="0" y="457200"/>
                  </a:lnTo>
                  <a:lnTo>
                    <a:pt x="8971064" y="457200"/>
                  </a:lnTo>
                  <a:lnTo>
                    <a:pt x="9290685" y="0"/>
                  </a:lnTo>
                  <a:close/>
                </a:path>
              </a:pathLst>
            </a:custGeom>
            <a:solidFill>
              <a:srgbClr val="0E4B8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7" name="object 77"/>
            <p:cNvSpPr/>
            <p:nvPr/>
          </p:nvSpPr>
          <p:spPr>
            <a:xfrm>
              <a:off x="685800" y="652780"/>
              <a:ext cx="2890520" cy="91440"/>
            </a:xfrm>
            <a:custGeom>
              <a:avLst/>
              <a:gdLst/>
              <a:ahLst/>
              <a:cxnLst/>
              <a:rect l="l" t="t" r="r" b="b"/>
              <a:pathLst>
                <a:path w="2890520" h="91440">
                  <a:moveTo>
                    <a:pt x="289052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2890520" y="91440"/>
                  </a:lnTo>
                  <a:lnTo>
                    <a:pt x="2890520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8" name="object 78"/>
            <p:cNvSpPr/>
            <p:nvPr/>
          </p:nvSpPr>
          <p:spPr>
            <a:xfrm>
              <a:off x="228600" y="698500"/>
              <a:ext cx="316865" cy="457200"/>
            </a:xfrm>
            <a:custGeom>
              <a:avLst/>
              <a:gdLst/>
              <a:ahLst/>
              <a:cxnLst/>
              <a:rect l="l" t="t" r="r" b="b"/>
              <a:pathLst>
                <a:path w="316865" h="457200">
                  <a:moveTo>
                    <a:pt x="31686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0"/>
                  </a:lnTo>
                  <a:close/>
                </a:path>
              </a:pathLst>
            </a:custGeom>
            <a:solidFill>
              <a:srgbClr val="D6E8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9" name="object 79"/>
            <p:cNvSpPr/>
            <p:nvPr/>
          </p:nvSpPr>
          <p:spPr>
            <a:xfrm>
              <a:off x="228600" y="241299"/>
              <a:ext cx="9607550" cy="457834"/>
            </a:xfrm>
            <a:custGeom>
              <a:avLst/>
              <a:gdLst/>
              <a:ahLst/>
              <a:cxnLst/>
              <a:rect l="l" t="t" r="r" b="b"/>
              <a:pathLst>
                <a:path w="9607550" h="457834">
                  <a:moveTo>
                    <a:pt x="63373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457200"/>
                  </a:lnTo>
                  <a:lnTo>
                    <a:pt x="633730" y="0"/>
                  </a:lnTo>
                  <a:close/>
                </a:path>
                <a:path w="9607550" h="457834">
                  <a:moveTo>
                    <a:pt x="9607537" y="12"/>
                  </a:moveTo>
                  <a:lnTo>
                    <a:pt x="9174785" y="12"/>
                  </a:lnTo>
                  <a:lnTo>
                    <a:pt x="8909901" y="457212"/>
                  </a:lnTo>
                  <a:lnTo>
                    <a:pt x="9607537" y="457212"/>
                  </a:lnTo>
                  <a:lnTo>
                    <a:pt x="9607537" y="12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0" name="object 8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85805" y="7425532"/>
              <a:ext cx="64084" cy="85813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2580" y="7425527"/>
              <a:ext cx="86740" cy="85813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17220" y="7423693"/>
              <a:ext cx="92837" cy="89496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120766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40" h="89534">
                  <a:moveTo>
                    <a:pt x="35610" y="0"/>
                  </a:moveTo>
                  <a:lnTo>
                    <a:pt x="30289" y="0"/>
                  </a:lnTo>
                  <a:lnTo>
                    <a:pt x="19301" y="1535"/>
                  </a:lnTo>
                  <a:lnTo>
                    <a:pt x="10520" y="6102"/>
                  </a:lnTo>
                  <a:lnTo>
                    <a:pt x="4698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6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59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88" y="48818"/>
                  </a:lnTo>
                  <a:lnTo>
                    <a:pt x="32880" y="40078"/>
                  </a:lnTo>
                  <a:lnTo>
                    <a:pt x="19172" y="32351"/>
                  </a:lnTo>
                  <a:lnTo>
                    <a:pt x="12941" y="19672"/>
                  </a:lnTo>
                  <a:lnTo>
                    <a:pt x="12941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610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4" name="object 8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352663" y="7422091"/>
              <a:ext cx="82080" cy="89255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194275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39" h="89534">
                  <a:moveTo>
                    <a:pt x="35598" y="0"/>
                  </a:moveTo>
                  <a:lnTo>
                    <a:pt x="30302" y="0"/>
                  </a:lnTo>
                  <a:lnTo>
                    <a:pt x="19307" y="1535"/>
                  </a:lnTo>
                  <a:lnTo>
                    <a:pt x="10521" y="6102"/>
                  </a:lnTo>
                  <a:lnTo>
                    <a:pt x="4699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7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71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90" y="48818"/>
                  </a:lnTo>
                  <a:lnTo>
                    <a:pt x="32886" y="40078"/>
                  </a:lnTo>
                  <a:lnTo>
                    <a:pt x="19182" y="32351"/>
                  </a:lnTo>
                  <a:lnTo>
                    <a:pt x="12954" y="19672"/>
                  </a:lnTo>
                  <a:lnTo>
                    <a:pt x="12954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59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6" name="object 8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083993" y="7425533"/>
              <a:ext cx="90373" cy="87655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261489" y="7425539"/>
              <a:ext cx="71983" cy="85801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421501" y="7425539"/>
              <a:ext cx="71983" cy="85801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2580226" y="7425531"/>
              <a:ext cx="36830" cy="86360"/>
            </a:xfrm>
            <a:custGeom>
              <a:avLst/>
              <a:gdLst/>
              <a:ahLst/>
              <a:cxnLst/>
              <a:rect l="l" t="t" r="r" b="b"/>
              <a:pathLst>
                <a:path w="36830" h="86359">
                  <a:moveTo>
                    <a:pt x="36258" y="0"/>
                  </a:moveTo>
                  <a:lnTo>
                    <a:pt x="12039" y="253"/>
                  </a:lnTo>
                  <a:lnTo>
                    <a:pt x="0" y="0"/>
                  </a:lnTo>
                  <a:lnTo>
                    <a:pt x="0" y="3200"/>
                  </a:lnTo>
                  <a:lnTo>
                    <a:pt x="11785" y="3441"/>
                  </a:lnTo>
                  <a:lnTo>
                    <a:pt x="11785" y="73761"/>
                  </a:lnTo>
                  <a:lnTo>
                    <a:pt x="11785" y="82372"/>
                  </a:lnTo>
                  <a:lnTo>
                    <a:pt x="0" y="82613"/>
                  </a:lnTo>
                  <a:lnTo>
                    <a:pt x="0" y="85813"/>
                  </a:lnTo>
                  <a:lnTo>
                    <a:pt x="24472" y="85572"/>
                  </a:lnTo>
                  <a:lnTo>
                    <a:pt x="30035" y="85813"/>
                  </a:lnTo>
                  <a:lnTo>
                    <a:pt x="36258" y="85813"/>
                  </a:lnTo>
                  <a:lnTo>
                    <a:pt x="36258" y="82613"/>
                  </a:lnTo>
                  <a:lnTo>
                    <a:pt x="24472" y="82372"/>
                  </a:lnTo>
                  <a:lnTo>
                    <a:pt x="24472" y="3441"/>
                  </a:lnTo>
                  <a:lnTo>
                    <a:pt x="36258" y="3200"/>
                  </a:lnTo>
                  <a:lnTo>
                    <a:pt x="3625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0" name="object 9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701527" y="7425531"/>
              <a:ext cx="92049" cy="87655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037871" y="7425531"/>
              <a:ext cx="103962" cy="86918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864007" y="7422089"/>
              <a:ext cx="88684" cy="89255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617031" y="7392607"/>
              <a:ext cx="143611" cy="129260"/>
            </a:xfrm>
            <a:prstGeom prst="rect">
              <a:avLst/>
            </a:prstGeom>
          </p:spPr>
        </p:pic>
      </p:grpSp>
      <p:sp>
        <p:nvSpPr>
          <p:cNvPr id="94" name="object 94"/>
          <p:cNvSpPr txBox="1"/>
          <p:nvPr/>
        </p:nvSpPr>
        <p:spPr>
          <a:xfrm>
            <a:off x="903681" y="6069017"/>
            <a:ext cx="3826510" cy="1067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00"/>
              </a:lnSpc>
              <a:spcBef>
                <a:spcPts val="100"/>
              </a:spcBef>
            </a:pP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While</a:t>
            </a:r>
            <a:r>
              <a:rPr sz="1500" spc="15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10" dirty="0">
                <a:solidFill>
                  <a:srgbClr val="414042"/>
                </a:solidFill>
                <a:latin typeface="NunitoSans-Light"/>
                <a:cs typeface="NunitoSans-Light"/>
              </a:rPr>
              <a:t>costs</a:t>
            </a:r>
            <a:r>
              <a:rPr sz="1500" spc="2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and</a:t>
            </a:r>
            <a:r>
              <a:rPr sz="1500" spc="2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compliance</a:t>
            </a:r>
            <a:r>
              <a:rPr sz="1500" spc="2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are</a:t>
            </a:r>
            <a:r>
              <a:rPr sz="1500" spc="15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top-of-mind,</a:t>
            </a:r>
            <a:endParaRPr sz="1500" dirty="0">
              <a:latin typeface="NunitoSans-Light"/>
              <a:cs typeface="NunitoSans-Light"/>
            </a:endParaRPr>
          </a:p>
          <a:p>
            <a:pPr marL="12700" marR="81915">
              <a:lnSpc>
                <a:spcPts val="1600"/>
              </a:lnSpc>
              <a:spcBef>
                <a:spcPts val="120"/>
              </a:spcBef>
            </a:pPr>
            <a:r>
              <a:rPr sz="1500" b="1" spc="70" dirty="0">
                <a:solidFill>
                  <a:srgbClr val="F16721"/>
                </a:solidFill>
                <a:latin typeface="NunitoSans-SemiBold"/>
                <a:cs typeface="NunitoSans-SemiBold"/>
              </a:rPr>
              <a:t>KEEPING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40" dirty="0">
                <a:solidFill>
                  <a:srgbClr val="F16721"/>
                </a:solidFill>
                <a:latin typeface="NunitoSans-SemiBold"/>
                <a:cs typeface="NunitoSans-SemiBold"/>
              </a:rPr>
              <a:t>UP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60" dirty="0">
                <a:solidFill>
                  <a:srgbClr val="F16721"/>
                </a:solidFill>
                <a:latin typeface="NunitoSans-SemiBold"/>
                <a:cs typeface="NunitoSans-SemiBold"/>
              </a:rPr>
              <a:t>WITH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5" dirty="0">
                <a:solidFill>
                  <a:srgbClr val="F16721"/>
                </a:solidFill>
                <a:latin typeface="NunitoSans-SemiBold"/>
                <a:cs typeface="NunitoSans-SemiBold"/>
              </a:rPr>
              <a:t>THE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15" dirty="0">
                <a:solidFill>
                  <a:srgbClr val="F16721"/>
                </a:solidFill>
                <a:latin typeface="NunitoSans-SemiBold"/>
                <a:cs typeface="NunitoSans-SemiBold"/>
              </a:rPr>
              <a:t>PACE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35" dirty="0">
                <a:solidFill>
                  <a:srgbClr val="F16721"/>
                </a:solidFill>
                <a:latin typeface="NunitoSans-SemiBold"/>
                <a:cs typeface="NunitoSans-SemiBold"/>
              </a:rPr>
              <a:t>OF </a:t>
            </a:r>
            <a:r>
              <a:rPr sz="1500" b="1" spc="4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60" dirty="0">
                <a:solidFill>
                  <a:srgbClr val="F16721"/>
                </a:solidFill>
                <a:latin typeface="NunitoSans-SemiBold"/>
                <a:cs typeface="NunitoSans-SemiBold"/>
              </a:rPr>
              <a:t>TECHNOLOGY </a:t>
            </a:r>
            <a:r>
              <a:rPr sz="1500" b="1" spc="40" dirty="0">
                <a:solidFill>
                  <a:srgbClr val="F16721"/>
                </a:solidFill>
                <a:latin typeface="NunitoSans-SemiBold"/>
                <a:cs typeface="NunitoSans-SemiBold"/>
              </a:rPr>
              <a:t>IS </a:t>
            </a:r>
            <a:r>
              <a:rPr sz="1500" b="1" dirty="0">
                <a:solidFill>
                  <a:srgbClr val="F16721"/>
                </a:solidFill>
                <a:latin typeface="NunitoSans-SemiBold"/>
                <a:cs typeface="NunitoSans-SemiBold"/>
              </a:rPr>
              <a:t>A</a:t>
            </a:r>
            <a:r>
              <a:rPr sz="1500" b="1" spc="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75" dirty="0">
                <a:solidFill>
                  <a:srgbClr val="F16721"/>
                </a:solidFill>
                <a:latin typeface="NunitoSans-SemiBold"/>
                <a:cs typeface="NunitoSans-SemiBold"/>
              </a:rPr>
              <a:t>SIGNIFICANT </a:t>
            </a:r>
            <a:r>
              <a:rPr sz="1500" b="1" spc="8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5" dirty="0">
                <a:solidFill>
                  <a:srgbClr val="F16721"/>
                </a:solidFill>
                <a:latin typeface="NunitoSans-SemiBold"/>
                <a:cs typeface="NunitoSans-SemiBold"/>
              </a:rPr>
              <a:t>CONCERN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0" dirty="0">
                <a:solidFill>
                  <a:srgbClr val="F16721"/>
                </a:solidFill>
                <a:latin typeface="NunitoSans-SemiBold"/>
                <a:cs typeface="NunitoSans-SemiBold"/>
              </a:rPr>
              <a:t>FOR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0" dirty="0">
                <a:solidFill>
                  <a:srgbClr val="F16721"/>
                </a:solidFill>
                <a:latin typeface="NunitoSans-SemiBold"/>
                <a:cs typeface="NunitoSans-SemiBold"/>
              </a:rPr>
              <a:t>NEARLY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5" dirty="0">
                <a:solidFill>
                  <a:srgbClr val="F16721"/>
                </a:solidFill>
                <a:latin typeface="NunitoSans-SemiBold"/>
                <a:cs typeface="NunitoSans-SemiBold"/>
              </a:rPr>
              <a:t>TWO-THIRDS </a:t>
            </a:r>
            <a:r>
              <a:rPr sz="1500" b="1" spc="-38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35" dirty="0">
                <a:solidFill>
                  <a:srgbClr val="F16721"/>
                </a:solidFill>
                <a:latin typeface="NunitoSans-SemiBold"/>
                <a:cs typeface="NunitoSans-SemiBold"/>
              </a:rPr>
              <a:t>OF</a:t>
            </a:r>
            <a:r>
              <a:rPr sz="1500" b="1" spc="14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75" dirty="0">
                <a:solidFill>
                  <a:srgbClr val="F16721"/>
                </a:solidFill>
                <a:latin typeface="NunitoSans-SemiBold"/>
                <a:cs typeface="NunitoSans-SemiBold"/>
              </a:rPr>
              <a:t>BUSINESSES.</a:t>
            </a:r>
            <a:endParaRPr sz="1500" dirty="0">
              <a:latin typeface="NunitoSans-SemiBold"/>
              <a:cs typeface="NunitoSans-SemiBol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471648" y="7186942"/>
            <a:ext cx="2914015" cy="181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i="1" spc="5" dirty="0">
                <a:solidFill>
                  <a:srgbClr val="4C4D4F"/>
                </a:solidFill>
                <a:latin typeface="Nunito Sans"/>
                <a:cs typeface="Nunito Sans"/>
              </a:rPr>
              <a:t>Source:</a:t>
            </a:r>
            <a:r>
              <a:rPr sz="900" i="1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All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data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Frost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dirty="0">
                <a:solidFill>
                  <a:srgbClr val="4C4D4F"/>
                </a:solidFill>
                <a:latin typeface="Nunito Sans"/>
                <a:cs typeface="Nunito Sans"/>
              </a:rPr>
              <a:t>&amp;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Sullivan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unless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otherwise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noted</a:t>
            </a:r>
            <a:endParaRPr sz="900" dirty="0">
              <a:latin typeface="Nunito Sans"/>
              <a:cs typeface="Nunito Sans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927100" y="392187"/>
            <a:ext cx="26924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Nunito Sans"/>
                <a:cs typeface="Nunito Sans"/>
              </a:rPr>
              <a:t>A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that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Nunito Sans"/>
                <a:cs typeface="Nunito Sans"/>
              </a:rPr>
              <a:t>Transcends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Models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504046" y="406400"/>
            <a:ext cx="1092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Nunito Sans"/>
                <a:cs typeface="Nunito Sans"/>
              </a:rPr>
              <a:t>5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98" name="object 50"/>
          <p:cNvSpPr txBox="1"/>
          <p:nvPr/>
        </p:nvSpPr>
        <p:spPr>
          <a:xfrm>
            <a:off x="8806817" y="2241551"/>
            <a:ext cx="351790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200" b="1" spc="-5" dirty="0" smtClean="0">
                <a:solidFill>
                  <a:srgbClr val="FF0000"/>
                </a:solidFill>
                <a:latin typeface="Nunito Sans"/>
                <a:cs typeface="Nunito Sans"/>
              </a:rPr>
              <a:t>57</a:t>
            </a:r>
            <a:r>
              <a:rPr sz="1200" b="1" spc="-5" dirty="0" smtClean="0">
                <a:solidFill>
                  <a:srgbClr val="FF0000"/>
                </a:solidFill>
                <a:latin typeface="Nunito Sans"/>
                <a:cs typeface="Nunito Sans"/>
              </a:rPr>
              <a:t>%</a:t>
            </a:r>
            <a:endParaRPr sz="1200" dirty="0">
              <a:solidFill>
                <a:srgbClr val="FF0000"/>
              </a:solidFill>
              <a:latin typeface="Nunito Sans"/>
              <a:cs typeface="Nunito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0058400" cy="7772400"/>
            <a:chOff x="0" y="0"/>
            <a:chExt cx="10058400" cy="77724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0058400" cy="7772400"/>
            </a:xfrm>
            <a:custGeom>
              <a:avLst/>
              <a:gdLst/>
              <a:ahLst/>
              <a:cxnLst/>
              <a:rect l="l" t="t" r="r" b="b"/>
              <a:pathLst>
                <a:path w="10058400" h="7772400">
                  <a:moveTo>
                    <a:pt x="10058400" y="0"/>
                  </a:moveTo>
                  <a:lnTo>
                    <a:pt x="0" y="0"/>
                  </a:lnTo>
                  <a:lnTo>
                    <a:pt x="0" y="3863594"/>
                  </a:lnTo>
                  <a:lnTo>
                    <a:pt x="0" y="6222606"/>
                  </a:lnTo>
                  <a:lnTo>
                    <a:pt x="0" y="7772400"/>
                  </a:lnTo>
                  <a:lnTo>
                    <a:pt x="10058400" y="7772400"/>
                  </a:lnTo>
                  <a:lnTo>
                    <a:pt x="10058400" y="6222606"/>
                  </a:lnTo>
                  <a:lnTo>
                    <a:pt x="10058400" y="3863594"/>
                  </a:lnTo>
                  <a:lnTo>
                    <a:pt x="10058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73100" y="1018790"/>
            <a:ext cx="91630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Financial</a:t>
            </a:r>
            <a:r>
              <a:rPr spc="15" dirty="0"/>
              <a:t> </a:t>
            </a:r>
            <a:r>
              <a:rPr spc="10" dirty="0"/>
              <a:t>Benefits</a:t>
            </a:r>
            <a:r>
              <a:rPr spc="20" dirty="0"/>
              <a:t> </a:t>
            </a:r>
            <a:r>
              <a:rPr dirty="0"/>
              <a:t>of</a:t>
            </a:r>
            <a:r>
              <a:rPr spc="20" dirty="0"/>
              <a:t> </a:t>
            </a:r>
            <a:r>
              <a:rPr spc="-5" dirty="0"/>
              <a:t>Doing</a:t>
            </a:r>
            <a:r>
              <a:rPr spc="20" dirty="0"/>
              <a:t> </a:t>
            </a:r>
            <a:r>
              <a:rPr spc="-5" dirty="0"/>
              <a:t>Cloud</a:t>
            </a:r>
            <a:r>
              <a:rPr spc="20" dirty="0"/>
              <a:t> </a:t>
            </a:r>
            <a:r>
              <a:rPr spc="-5" dirty="0"/>
              <a:t>Right</a:t>
            </a:r>
            <a:r>
              <a:rPr spc="20" dirty="0"/>
              <a:t> </a:t>
            </a:r>
            <a:r>
              <a:rPr spc="5" dirty="0"/>
              <a:t>vs.</a:t>
            </a:r>
            <a:r>
              <a:rPr spc="20" dirty="0"/>
              <a:t> </a:t>
            </a:r>
            <a:r>
              <a:rPr dirty="0"/>
              <a:t>the</a:t>
            </a:r>
            <a:r>
              <a:rPr spc="20" dirty="0"/>
              <a:t> </a:t>
            </a:r>
            <a:r>
              <a:rPr spc="5" dirty="0"/>
              <a:t>Costs</a:t>
            </a:r>
            <a:r>
              <a:rPr spc="20" dirty="0"/>
              <a:t> </a:t>
            </a:r>
            <a:r>
              <a:rPr dirty="0"/>
              <a:t>of</a:t>
            </a:r>
            <a:r>
              <a:rPr spc="20" dirty="0"/>
              <a:t> </a:t>
            </a:r>
            <a:r>
              <a:rPr spc="-5" dirty="0"/>
              <a:t>Doing</a:t>
            </a:r>
            <a:r>
              <a:rPr spc="20" dirty="0"/>
              <a:t> </a:t>
            </a:r>
            <a:r>
              <a:rPr spc="5" dirty="0"/>
              <a:t>It</a:t>
            </a:r>
            <a:r>
              <a:rPr spc="20" dirty="0"/>
              <a:t> </a:t>
            </a:r>
            <a:r>
              <a:rPr spc="-20" dirty="0"/>
              <a:t>Wrong</a:t>
            </a:r>
          </a:p>
        </p:txBody>
      </p:sp>
      <p:sp>
        <p:nvSpPr>
          <p:cNvPr id="6" name="object 6"/>
          <p:cNvSpPr/>
          <p:nvPr/>
        </p:nvSpPr>
        <p:spPr>
          <a:xfrm>
            <a:off x="5021930" y="1567876"/>
            <a:ext cx="0" cy="4164965"/>
          </a:xfrm>
          <a:custGeom>
            <a:avLst/>
            <a:gdLst/>
            <a:ahLst/>
            <a:cxnLst/>
            <a:rect l="l" t="t" r="r" b="b"/>
            <a:pathLst>
              <a:path h="4164965">
                <a:moveTo>
                  <a:pt x="0" y="0"/>
                </a:moveTo>
                <a:lnTo>
                  <a:pt x="0" y="4164406"/>
                </a:lnTo>
              </a:path>
            </a:pathLst>
          </a:custGeom>
          <a:ln w="12700">
            <a:solidFill>
              <a:srgbClr val="BCD8E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673054" y="1474820"/>
            <a:ext cx="4003675" cy="1283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700"/>
              </a:lnSpc>
              <a:spcBef>
                <a:spcPts val="100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Reduced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cost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is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consistently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rated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one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top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drivers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for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adoption.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Fees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related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usage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can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scale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up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down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with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reducing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risk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overstretching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budget,</a:t>
            </a:r>
            <a:r>
              <a:rPr sz="1100" spc="-2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as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5" dirty="0">
                <a:solidFill>
                  <a:srgbClr val="414042"/>
                </a:solidFill>
                <a:latin typeface="Nunito Sans"/>
                <a:cs typeface="Nunito Sans"/>
              </a:rPr>
              <a:t>might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5" dirty="0">
                <a:solidFill>
                  <a:srgbClr val="414042"/>
                </a:solidFill>
                <a:latin typeface="Nunito Sans"/>
                <a:cs typeface="Nunito Sans"/>
              </a:rPr>
              <a:t>happen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with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5" dirty="0">
                <a:solidFill>
                  <a:srgbClr val="414042"/>
                </a:solidFill>
                <a:latin typeface="Nunito Sans"/>
                <a:cs typeface="Nunito Sans"/>
              </a:rPr>
              <a:t>on-premise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data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5" dirty="0">
                <a:solidFill>
                  <a:srgbClr val="414042"/>
                </a:solidFill>
                <a:latin typeface="Nunito Sans"/>
                <a:cs typeface="Nunito Sans"/>
              </a:rPr>
              <a:t>center</a:t>
            </a:r>
            <a:r>
              <a:rPr sz="11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15" dirty="0">
                <a:solidFill>
                  <a:srgbClr val="414042"/>
                </a:solidFill>
                <a:latin typeface="Nunito Sans"/>
                <a:cs typeface="Nunito Sans"/>
              </a:rPr>
              <a:t>expansion.</a:t>
            </a:r>
            <a:endParaRPr sz="1100" dirty="0">
              <a:latin typeface="Nunito Sans"/>
              <a:cs typeface="Nunito Sans"/>
            </a:endParaRPr>
          </a:p>
          <a:p>
            <a:pPr marL="12700" marR="59690">
              <a:lnSpc>
                <a:spcPct val="113700"/>
              </a:lnSpc>
              <a:spcBef>
                <a:spcPts val="894"/>
              </a:spcBef>
            </a:pPr>
            <a:r>
              <a:rPr sz="1100" spc="-10" dirty="0">
                <a:solidFill>
                  <a:srgbClr val="414042"/>
                </a:solidFill>
                <a:latin typeface="Nunito Sans"/>
                <a:cs typeface="Nunito Sans"/>
              </a:rPr>
              <a:t>However,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being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ill-prepared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for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migration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can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also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be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expensive,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considering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high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rates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workload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repatriation.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053514" y="1962277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48%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978217" y="2447734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47%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697279" y="2935008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43%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328751" y="3422281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38%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251357" y="3909555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37%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94278" y="1953354"/>
            <a:ext cx="2126615" cy="580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Experienced</a:t>
            </a:r>
            <a:r>
              <a:rPr sz="1200" spc="30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security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incidents</a:t>
            </a:r>
            <a:endParaRPr sz="1200" dirty="0">
              <a:latin typeface="Nunito Sans"/>
              <a:cs typeface="Nunito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 dirty="0">
              <a:latin typeface="Nunito Sans"/>
              <a:cs typeface="Nunito San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Costs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run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 apps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are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794278" y="2515557"/>
            <a:ext cx="14624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higher</a:t>
            </a:r>
            <a:r>
              <a:rPr sz="12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than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expected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94278" y="2837883"/>
            <a:ext cx="2265045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Challenges </a:t>
            </a: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with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backup/recovery </a:t>
            </a:r>
            <a:r>
              <a:rPr sz="1200" spc="-30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of cloud</a:t>
            </a: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app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94278" y="3322363"/>
            <a:ext cx="1808480" cy="376321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16510">
              <a:lnSpc>
                <a:spcPct val="104200"/>
              </a:lnSpc>
              <a:spcBef>
                <a:spcPts val="40"/>
              </a:spcBef>
            </a:pP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Challenges</a:t>
            </a:r>
            <a:r>
              <a:rPr sz="1200" spc="-4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migrating</a:t>
            </a:r>
            <a:r>
              <a:rPr sz="1200" spc="-4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data </a:t>
            </a:r>
            <a:r>
              <a:rPr sz="1200" spc="-29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or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 apps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 to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8174027" y="4408082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36%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794278" y="4409209"/>
            <a:ext cx="2208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Unacceptable downtime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 of 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apps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888500" y="4883915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32%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794278" y="4785118"/>
            <a:ext cx="1654810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Challenges 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managing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or </a:t>
            </a:r>
            <a:r>
              <a:rPr sz="1200" spc="-29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optimizing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 apps</a:t>
            </a:r>
            <a:endParaRPr sz="1200" dirty="0">
              <a:latin typeface="Nunito Sans"/>
              <a:cs typeface="Nunito San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528181" y="5371161"/>
            <a:ext cx="3232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E4B8A"/>
                </a:solidFill>
                <a:latin typeface="Nunito Sans"/>
                <a:cs typeface="Nunito Sans"/>
              </a:rPr>
              <a:t>27%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794278" y="5273287"/>
            <a:ext cx="1370965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Poor</a:t>
            </a:r>
            <a:r>
              <a:rPr sz="1200" spc="-2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or</a:t>
            </a:r>
            <a:r>
              <a:rPr sz="1200" spc="-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10" dirty="0">
                <a:solidFill>
                  <a:srgbClr val="414042"/>
                </a:solidFill>
                <a:latin typeface="Nunito Sans"/>
                <a:cs typeface="Nunito Sans"/>
              </a:rPr>
              <a:t>inconsistent </a:t>
            </a:r>
            <a:r>
              <a:rPr sz="1200" spc="-29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app</a:t>
            </a:r>
            <a:r>
              <a:rPr sz="1200" spc="-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200" spc="-5" dirty="0">
                <a:solidFill>
                  <a:srgbClr val="414042"/>
                </a:solidFill>
                <a:latin typeface="Nunito Sans"/>
                <a:cs typeface="Nunito Sans"/>
              </a:rPr>
              <a:t>performance</a:t>
            </a:r>
            <a:endParaRPr sz="1200" dirty="0">
              <a:latin typeface="Nunito Sans"/>
              <a:cs typeface="Nunito Sans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228600" y="241300"/>
            <a:ext cx="9607550" cy="7280909"/>
            <a:chOff x="228600" y="241300"/>
            <a:chExt cx="9607550" cy="7280909"/>
          </a:xfrm>
        </p:grpSpPr>
        <p:sp>
          <p:nvSpPr>
            <p:cNvPr id="67" name="object 67"/>
            <p:cNvSpPr/>
            <p:nvPr/>
          </p:nvSpPr>
          <p:spPr>
            <a:xfrm>
              <a:off x="5643825" y="2071396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5643825" y="2535572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9" name="object 69"/>
            <p:cNvSpPr/>
            <p:nvPr/>
          </p:nvSpPr>
          <p:spPr>
            <a:xfrm>
              <a:off x="5643825" y="3045885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0" name="object 70"/>
            <p:cNvSpPr/>
            <p:nvPr/>
          </p:nvSpPr>
          <p:spPr>
            <a:xfrm>
              <a:off x="5643825" y="3533129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1" name="object 71"/>
            <p:cNvSpPr/>
            <p:nvPr/>
          </p:nvSpPr>
          <p:spPr>
            <a:xfrm>
              <a:off x="5643825" y="4020374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2" name="object 72"/>
            <p:cNvSpPr/>
            <p:nvPr/>
          </p:nvSpPr>
          <p:spPr>
            <a:xfrm>
              <a:off x="5643825" y="4526173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699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3" name="object 73"/>
            <p:cNvSpPr/>
            <p:nvPr/>
          </p:nvSpPr>
          <p:spPr>
            <a:xfrm>
              <a:off x="5643825" y="4994857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4" name="object 74"/>
            <p:cNvSpPr/>
            <p:nvPr/>
          </p:nvSpPr>
          <p:spPr>
            <a:xfrm>
              <a:off x="5643825" y="5482108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37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5" name="object 75"/>
            <p:cNvSpPr/>
            <p:nvPr/>
          </p:nvSpPr>
          <p:spPr>
            <a:xfrm>
              <a:off x="7977822" y="2073219"/>
              <a:ext cx="1008380" cy="0"/>
            </a:xfrm>
            <a:custGeom>
              <a:avLst/>
              <a:gdLst/>
              <a:ahLst/>
              <a:cxnLst/>
              <a:rect l="l" t="t" r="r" b="b"/>
              <a:pathLst>
                <a:path w="1008379">
                  <a:moveTo>
                    <a:pt x="0" y="0"/>
                  </a:moveTo>
                  <a:lnTo>
                    <a:pt x="1008291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6" name="object 7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35353" y="2021287"/>
              <a:ext cx="64516" cy="103873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7713664" y="2558634"/>
              <a:ext cx="1202055" cy="0"/>
            </a:xfrm>
            <a:custGeom>
              <a:avLst/>
              <a:gdLst/>
              <a:ahLst/>
              <a:cxnLst/>
              <a:rect l="l" t="t" r="r" b="b"/>
              <a:pathLst>
                <a:path w="1202054">
                  <a:moveTo>
                    <a:pt x="0" y="0"/>
                  </a:moveTo>
                  <a:lnTo>
                    <a:pt x="1202029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8" name="object 7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64945" y="2506701"/>
              <a:ext cx="64516" cy="103873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8072650" y="3045879"/>
              <a:ext cx="560705" cy="0"/>
            </a:xfrm>
            <a:custGeom>
              <a:avLst/>
              <a:gdLst/>
              <a:ahLst/>
              <a:cxnLst/>
              <a:rect l="l" t="t" r="r" b="b"/>
              <a:pathLst>
                <a:path w="560704">
                  <a:moveTo>
                    <a:pt x="0" y="0"/>
                  </a:moveTo>
                  <a:lnTo>
                    <a:pt x="560501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0" name="object 8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82394" y="2993946"/>
              <a:ext cx="64516" cy="103873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7624864" y="3533123"/>
              <a:ext cx="645795" cy="0"/>
            </a:xfrm>
            <a:custGeom>
              <a:avLst/>
              <a:gdLst/>
              <a:ahLst/>
              <a:cxnLst/>
              <a:rect l="l" t="t" r="r" b="b"/>
              <a:pathLst>
                <a:path w="645795">
                  <a:moveTo>
                    <a:pt x="0" y="0"/>
                  </a:moveTo>
                  <a:lnTo>
                    <a:pt x="645591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2" name="object 8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19700" y="3481191"/>
              <a:ext cx="64528" cy="103873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7641545" y="4020367"/>
              <a:ext cx="549910" cy="0"/>
            </a:xfrm>
            <a:custGeom>
              <a:avLst/>
              <a:gdLst/>
              <a:ahLst/>
              <a:cxnLst/>
              <a:rect l="l" t="t" r="r" b="b"/>
              <a:pathLst>
                <a:path w="549909">
                  <a:moveTo>
                    <a:pt x="0" y="0"/>
                  </a:moveTo>
                  <a:lnTo>
                    <a:pt x="549414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4" name="object 8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40200" y="3968436"/>
              <a:ext cx="64516" cy="103873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8018464" y="4525900"/>
              <a:ext cx="107314" cy="0"/>
            </a:xfrm>
            <a:custGeom>
              <a:avLst/>
              <a:gdLst/>
              <a:ahLst/>
              <a:cxnLst/>
              <a:rect l="l" t="t" r="r" b="b"/>
              <a:pathLst>
                <a:path w="107315">
                  <a:moveTo>
                    <a:pt x="0" y="0"/>
                  </a:moveTo>
                  <a:lnTo>
                    <a:pt x="106921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6" name="object 86"/>
            <p:cNvSpPr/>
            <p:nvPr/>
          </p:nvSpPr>
          <p:spPr>
            <a:xfrm>
              <a:off x="8074631" y="4473968"/>
              <a:ext cx="64769" cy="104139"/>
            </a:xfrm>
            <a:custGeom>
              <a:avLst/>
              <a:gdLst/>
              <a:ahLst/>
              <a:cxnLst/>
              <a:rect l="l" t="t" r="r" b="b"/>
              <a:pathLst>
                <a:path w="64770" h="104139">
                  <a:moveTo>
                    <a:pt x="8674" y="0"/>
                  </a:moveTo>
                  <a:lnTo>
                    <a:pt x="0" y="9309"/>
                  </a:lnTo>
                  <a:lnTo>
                    <a:pt x="45885" y="51943"/>
                  </a:lnTo>
                  <a:lnTo>
                    <a:pt x="0" y="94576"/>
                  </a:lnTo>
                  <a:lnTo>
                    <a:pt x="8674" y="103873"/>
                  </a:lnTo>
                  <a:lnTo>
                    <a:pt x="64515" y="51943"/>
                  </a:lnTo>
                  <a:lnTo>
                    <a:pt x="8674" y="0"/>
                  </a:lnTo>
                  <a:close/>
                </a:path>
              </a:pathLst>
            </a:custGeom>
            <a:solidFill>
              <a:srgbClr val="1482C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7" name="object 87"/>
            <p:cNvSpPr/>
            <p:nvPr/>
          </p:nvSpPr>
          <p:spPr>
            <a:xfrm>
              <a:off x="7494329" y="4994857"/>
              <a:ext cx="323215" cy="0"/>
            </a:xfrm>
            <a:custGeom>
              <a:avLst/>
              <a:gdLst/>
              <a:ahLst/>
              <a:cxnLst/>
              <a:rect l="l" t="t" r="r" b="b"/>
              <a:pathLst>
                <a:path w="323215">
                  <a:moveTo>
                    <a:pt x="0" y="0"/>
                  </a:moveTo>
                  <a:lnTo>
                    <a:pt x="32265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8" name="object 8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66234" y="4942925"/>
              <a:ext cx="64516" cy="103873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7198886" y="5482095"/>
              <a:ext cx="273685" cy="0"/>
            </a:xfrm>
            <a:custGeom>
              <a:avLst/>
              <a:gdLst/>
              <a:ahLst/>
              <a:cxnLst/>
              <a:rect l="l" t="t" r="r" b="b"/>
              <a:pathLst>
                <a:path w="273684">
                  <a:moveTo>
                    <a:pt x="0" y="0"/>
                  </a:moveTo>
                  <a:lnTo>
                    <a:pt x="273646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0" name="object 9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21783" y="5430164"/>
              <a:ext cx="64528" cy="103873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5303563" y="4870994"/>
              <a:ext cx="248285" cy="248285"/>
            </a:xfrm>
            <a:custGeom>
              <a:avLst/>
              <a:gdLst/>
              <a:ahLst/>
              <a:cxnLst/>
              <a:rect l="l" t="t" r="r" b="b"/>
              <a:pathLst>
                <a:path w="248285" h="248285">
                  <a:moveTo>
                    <a:pt x="247802" y="123875"/>
                  </a:moveTo>
                  <a:lnTo>
                    <a:pt x="238066" y="172086"/>
                  </a:lnTo>
                  <a:lnTo>
                    <a:pt x="211513" y="211458"/>
                  </a:lnTo>
                  <a:lnTo>
                    <a:pt x="172123" y="238004"/>
                  </a:lnTo>
                  <a:lnTo>
                    <a:pt x="123875" y="247738"/>
                  </a:lnTo>
                  <a:lnTo>
                    <a:pt x="75657" y="238004"/>
                  </a:lnTo>
                  <a:lnTo>
                    <a:pt x="36282" y="211458"/>
                  </a:lnTo>
                  <a:lnTo>
                    <a:pt x="9734" y="172086"/>
                  </a:lnTo>
                  <a:lnTo>
                    <a:pt x="0" y="123875"/>
                  </a:lnTo>
                  <a:lnTo>
                    <a:pt x="9734" y="75652"/>
                  </a:lnTo>
                  <a:lnTo>
                    <a:pt x="36282" y="36277"/>
                  </a:lnTo>
                  <a:lnTo>
                    <a:pt x="75657" y="9732"/>
                  </a:lnTo>
                  <a:lnTo>
                    <a:pt x="123875" y="0"/>
                  </a:lnTo>
                  <a:lnTo>
                    <a:pt x="172123" y="9732"/>
                  </a:lnTo>
                  <a:lnTo>
                    <a:pt x="211513" y="36277"/>
                  </a:lnTo>
                  <a:lnTo>
                    <a:pt x="238066" y="75652"/>
                  </a:lnTo>
                  <a:lnTo>
                    <a:pt x="247802" y="123875"/>
                  </a:lnTo>
                  <a:close/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2" name="object 9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37351" y="4904768"/>
              <a:ext cx="180223" cy="136102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90339" y="5335798"/>
              <a:ext cx="280592" cy="292614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730250" y="6207211"/>
              <a:ext cx="0" cy="565785"/>
            </a:xfrm>
            <a:custGeom>
              <a:avLst/>
              <a:gdLst/>
              <a:ahLst/>
              <a:cxnLst/>
              <a:rect l="l" t="t" r="r" b="b"/>
              <a:pathLst>
                <a:path h="565784">
                  <a:moveTo>
                    <a:pt x="0" y="0"/>
                  </a:moveTo>
                  <a:lnTo>
                    <a:pt x="0" y="565315"/>
                  </a:lnTo>
                </a:path>
              </a:pathLst>
            </a:custGeom>
            <a:ln w="88900">
              <a:solidFill>
                <a:srgbClr val="F2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5" name="object 95"/>
            <p:cNvSpPr/>
            <p:nvPr/>
          </p:nvSpPr>
          <p:spPr>
            <a:xfrm>
              <a:off x="545465" y="241300"/>
              <a:ext cx="9290685" cy="457200"/>
            </a:xfrm>
            <a:custGeom>
              <a:avLst/>
              <a:gdLst/>
              <a:ahLst/>
              <a:cxnLst/>
              <a:rect l="l" t="t" r="r" b="b"/>
              <a:pathLst>
                <a:path w="9290685" h="457200">
                  <a:moveTo>
                    <a:pt x="9290685" y="0"/>
                  </a:moveTo>
                  <a:lnTo>
                    <a:pt x="316865" y="0"/>
                  </a:lnTo>
                  <a:lnTo>
                    <a:pt x="0" y="457200"/>
                  </a:lnTo>
                  <a:lnTo>
                    <a:pt x="8971064" y="457200"/>
                  </a:lnTo>
                  <a:lnTo>
                    <a:pt x="9290685" y="0"/>
                  </a:lnTo>
                  <a:close/>
                </a:path>
              </a:pathLst>
            </a:custGeom>
            <a:solidFill>
              <a:srgbClr val="0E4B8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6" name="object 96"/>
            <p:cNvSpPr/>
            <p:nvPr/>
          </p:nvSpPr>
          <p:spPr>
            <a:xfrm>
              <a:off x="685800" y="652780"/>
              <a:ext cx="2890520" cy="91440"/>
            </a:xfrm>
            <a:custGeom>
              <a:avLst/>
              <a:gdLst/>
              <a:ahLst/>
              <a:cxnLst/>
              <a:rect l="l" t="t" r="r" b="b"/>
              <a:pathLst>
                <a:path w="2890520" h="91440">
                  <a:moveTo>
                    <a:pt x="289052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2890520" y="91440"/>
                  </a:lnTo>
                  <a:lnTo>
                    <a:pt x="2890520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7" name="object 97"/>
            <p:cNvSpPr/>
            <p:nvPr/>
          </p:nvSpPr>
          <p:spPr>
            <a:xfrm>
              <a:off x="228600" y="698500"/>
              <a:ext cx="316865" cy="457200"/>
            </a:xfrm>
            <a:custGeom>
              <a:avLst/>
              <a:gdLst/>
              <a:ahLst/>
              <a:cxnLst/>
              <a:rect l="l" t="t" r="r" b="b"/>
              <a:pathLst>
                <a:path w="316865" h="457200">
                  <a:moveTo>
                    <a:pt x="31686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0"/>
                  </a:lnTo>
                  <a:close/>
                </a:path>
              </a:pathLst>
            </a:custGeom>
            <a:solidFill>
              <a:srgbClr val="D6E8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8" name="object 98"/>
            <p:cNvSpPr/>
            <p:nvPr/>
          </p:nvSpPr>
          <p:spPr>
            <a:xfrm>
              <a:off x="228600" y="241299"/>
              <a:ext cx="9607550" cy="457834"/>
            </a:xfrm>
            <a:custGeom>
              <a:avLst/>
              <a:gdLst/>
              <a:ahLst/>
              <a:cxnLst/>
              <a:rect l="l" t="t" r="r" b="b"/>
              <a:pathLst>
                <a:path w="9607550" h="457834">
                  <a:moveTo>
                    <a:pt x="63373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457200"/>
                  </a:lnTo>
                  <a:lnTo>
                    <a:pt x="633730" y="0"/>
                  </a:lnTo>
                  <a:close/>
                </a:path>
                <a:path w="9607550" h="457834">
                  <a:moveTo>
                    <a:pt x="9607537" y="12"/>
                  </a:moveTo>
                  <a:lnTo>
                    <a:pt x="9174785" y="12"/>
                  </a:lnTo>
                  <a:lnTo>
                    <a:pt x="8909901" y="457212"/>
                  </a:lnTo>
                  <a:lnTo>
                    <a:pt x="9607537" y="457212"/>
                  </a:lnTo>
                  <a:lnTo>
                    <a:pt x="9607537" y="12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9" name="object 9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5805" y="7425532"/>
              <a:ext cx="64084" cy="85813"/>
            </a:xfrm>
            <a:prstGeom prst="rect">
              <a:avLst/>
            </a:prstGeom>
          </p:spPr>
        </p:pic>
        <p:pic>
          <p:nvPicPr>
            <p:cNvPr id="100" name="object 10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2580" y="7425527"/>
              <a:ext cx="86740" cy="85813"/>
            </a:xfrm>
            <a:prstGeom prst="rect">
              <a:avLst/>
            </a:prstGeom>
          </p:spPr>
        </p:pic>
        <p:pic>
          <p:nvPicPr>
            <p:cNvPr id="101" name="object 10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17220" y="7423693"/>
              <a:ext cx="92837" cy="89496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120766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40" h="89534">
                  <a:moveTo>
                    <a:pt x="35610" y="0"/>
                  </a:moveTo>
                  <a:lnTo>
                    <a:pt x="30289" y="0"/>
                  </a:lnTo>
                  <a:lnTo>
                    <a:pt x="19301" y="1535"/>
                  </a:lnTo>
                  <a:lnTo>
                    <a:pt x="10520" y="6102"/>
                  </a:lnTo>
                  <a:lnTo>
                    <a:pt x="4698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6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59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88" y="48818"/>
                  </a:lnTo>
                  <a:lnTo>
                    <a:pt x="32880" y="40078"/>
                  </a:lnTo>
                  <a:lnTo>
                    <a:pt x="19172" y="32351"/>
                  </a:lnTo>
                  <a:lnTo>
                    <a:pt x="12941" y="19672"/>
                  </a:lnTo>
                  <a:lnTo>
                    <a:pt x="12941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610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03" name="object 10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52663" y="7422091"/>
              <a:ext cx="82080" cy="89255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194275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39" h="89534">
                  <a:moveTo>
                    <a:pt x="35598" y="0"/>
                  </a:moveTo>
                  <a:lnTo>
                    <a:pt x="30302" y="0"/>
                  </a:lnTo>
                  <a:lnTo>
                    <a:pt x="19307" y="1535"/>
                  </a:lnTo>
                  <a:lnTo>
                    <a:pt x="10521" y="6102"/>
                  </a:lnTo>
                  <a:lnTo>
                    <a:pt x="4699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7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71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90" y="48818"/>
                  </a:lnTo>
                  <a:lnTo>
                    <a:pt x="32886" y="40078"/>
                  </a:lnTo>
                  <a:lnTo>
                    <a:pt x="19182" y="32351"/>
                  </a:lnTo>
                  <a:lnTo>
                    <a:pt x="12954" y="19672"/>
                  </a:lnTo>
                  <a:lnTo>
                    <a:pt x="12954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59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05" name="object 10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83993" y="7425533"/>
              <a:ext cx="90373" cy="87655"/>
            </a:xfrm>
            <a:prstGeom prst="rect">
              <a:avLst/>
            </a:prstGeom>
          </p:spPr>
        </p:pic>
        <p:pic>
          <p:nvPicPr>
            <p:cNvPr id="106" name="object 10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261489" y="7425539"/>
              <a:ext cx="71983" cy="85801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21501" y="7425539"/>
              <a:ext cx="71983" cy="85801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2580226" y="7425531"/>
              <a:ext cx="36830" cy="86360"/>
            </a:xfrm>
            <a:custGeom>
              <a:avLst/>
              <a:gdLst/>
              <a:ahLst/>
              <a:cxnLst/>
              <a:rect l="l" t="t" r="r" b="b"/>
              <a:pathLst>
                <a:path w="36830" h="86359">
                  <a:moveTo>
                    <a:pt x="36258" y="0"/>
                  </a:moveTo>
                  <a:lnTo>
                    <a:pt x="12039" y="253"/>
                  </a:lnTo>
                  <a:lnTo>
                    <a:pt x="0" y="0"/>
                  </a:lnTo>
                  <a:lnTo>
                    <a:pt x="0" y="3200"/>
                  </a:lnTo>
                  <a:lnTo>
                    <a:pt x="11785" y="3441"/>
                  </a:lnTo>
                  <a:lnTo>
                    <a:pt x="11785" y="73761"/>
                  </a:lnTo>
                  <a:lnTo>
                    <a:pt x="11785" y="82372"/>
                  </a:lnTo>
                  <a:lnTo>
                    <a:pt x="0" y="82613"/>
                  </a:lnTo>
                  <a:lnTo>
                    <a:pt x="0" y="85813"/>
                  </a:lnTo>
                  <a:lnTo>
                    <a:pt x="24472" y="85572"/>
                  </a:lnTo>
                  <a:lnTo>
                    <a:pt x="30035" y="85813"/>
                  </a:lnTo>
                  <a:lnTo>
                    <a:pt x="36258" y="85813"/>
                  </a:lnTo>
                  <a:lnTo>
                    <a:pt x="36258" y="82613"/>
                  </a:lnTo>
                  <a:lnTo>
                    <a:pt x="24472" y="82372"/>
                  </a:lnTo>
                  <a:lnTo>
                    <a:pt x="24472" y="3441"/>
                  </a:lnTo>
                  <a:lnTo>
                    <a:pt x="36258" y="3200"/>
                  </a:lnTo>
                  <a:lnTo>
                    <a:pt x="3625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09" name="object 10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701527" y="7425531"/>
              <a:ext cx="92049" cy="87655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864007" y="7422089"/>
              <a:ext cx="88684" cy="89255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037871" y="7425531"/>
              <a:ext cx="103962" cy="86918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17031" y="7392607"/>
              <a:ext cx="143611" cy="129260"/>
            </a:xfrm>
            <a:prstGeom prst="rect">
              <a:avLst/>
            </a:prstGeom>
          </p:spPr>
        </p:pic>
      </p:grpSp>
      <p:sp>
        <p:nvSpPr>
          <p:cNvPr id="113" name="object 113"/>
          <p:cNvSpPr txBox="1"/>
          <p:nvPr/>
        </p:nvSpPr>
        <p:spPr>
          <a:xfrm>
            <a:off x="5628288" y="1567604"/>
            <a:ext cx="32600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TOP </a:t>
            </a:r>
            <a:r>
              <a:rPr sz="1000" b="1" spc="25" dirty="0">
                <a:solidFill>
                  <a:srgbClr val="F26721"/>
                </a:solidFill>
                <a:latin typeface="NunitoSans-ExtraBold"/>
                <a:cs typeface="NunitoSans-ExtraBold"/>
              </a:rPr>
              <a:t>REASONS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FOR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5" dirty="0">
                <a:solidFill>
                  <a:srgbClr val="F26721"/>
                </a:solidFill>
                <a:latin typeface="NunitoSans-ExtraBold"/>
                <a:cs typeface="NunitoSans-ExtraBold"/>
              </a:rPr>
              <a:t>REPATRIATING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dirty="0">
                <a:solidFill>
                  <a:srgbClr val="F26721"/>
                </a:solidFill>
                <a:latin typeface="NunitoSans-ExtraBold"/>
                <a:cs typeface="NunitoSans-ExtraBold"/>
              </a:rPr>
              <a:t>A</a:t>
            </a:r>
            <a:r>
              <a:rPr sz="1000" b="1" spc="10" dirty="0">
                <a:solidFill>
                  <a:srgbClr val="F26721"/>
                </a:solidFill>
                <a:latin typeface="NunitoSans-ExtraBold"/>
                <a:cs typeface="NunitoSans-ExtraBold"/>
              </a:rPr>
              <a:t> </a:t>
            </a:r>
            <a:r>
              <a:rPr sz="1000" b="1" spc="15" dirty="0">
                <a:solidFill>
                  <a:srgbClr val="F26721"/>
                </a:solidFill>
                <a:latin typeface="NunitoSans-ExtraBold"/>
                <a:cs typeface="NunitoSans-ExtraBold"/>
              </a:rPr>
              <a:t>WORKLOAD</a:t>
            </a:r>
            <a:endParaRPr sz="1000" dirty="0">
              <a:latin typeface="NunitoSans-ExtraBold"/>
              <a:cs typeface="NunitoSans-ExtraBold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471648" y="7186942"/>
            <a:ext cx="2914015" cy="181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i="1" spc="5" dirty="0">
                <a:solidFill>
                  <a:srgbClr val="4C4D4F"/>
                </a:solidFill>
                <a:latin typeface="Nunito Sans"/>
                <a:cs typeface="Nunito Sans"/>
              </a:rPr>
              <a:t>Source:</a:t>
            </a:r>
            <a:r>
              <a:rPr sz="900" i="1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All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data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Frost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dirty="0">
                <a:solidFill>
                  <a:srgbClr val="4C4D4F"/>
                </a:solidFill>
                <a:latin typeface="Nunito Sans"/>
                <a:cs typeface="Nunito Sans"/>
              </a:rPr>
              <a:t>&amp;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Sullivan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unless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otherwise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noted</a:t>
            </a:r>
            <a:endParaRPr sz="900" dirty="0">
              <a:latin typeface="Nunito Sans"/>
              <a:cs typeface="Nunito Sans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903681" y="6149619"/>
            <a:ext cx="7642225" cy="66103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320"/>
              </a:spcBef>
            </a:pPr>
            <a:r>
              <a:rPr sz="1500" b="1" spc="55" dirty="0">
                <a:solidFill>
                  <a:srgbClr val="F16721"/>
                </a:solidFill>
                <a:latin typeface="NunitoSans-SemiBold"/>
                <a:cs typeface="NunitoSans-SemiBold"/>
              </a:rPr>
              <a:t>THE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75" dirty="0">
                <a:solidFill>
                  <a:srgbClr val="F16721"/>
                </a:solidFill>
                <a:latin typeface="NunitoSans-SemiBold"/>
                <a:cs typeface="NunitoSans-SemiBold"/>
              </a:rPr>
              <a:t>“RIGHT”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0" dirty="0">
                <a:solidFill>
                  <a:srgbClr val="F16721"/>
                </a:solidFill>
                <a:latin typeface="NunitoSans-SemiBold"/>
                <a:cs typeface="NunitoSans-SemiBold"/>
              </a:rPr>
              <a:t>CLOUD</a:t>
            </a:r>
            <a:r>
              <a:rPr sz="1500" b="1" spc="15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15" dirty="0">
                <a:solidFill>
                  <a:srgbClr val="F16721"/>
                </a:solidFill>
                <a:latin typeface="NunitoSans-SemiBold"/>
                <a:cs typeface="NunitoSans-SemiBold"/>
              </a:rPr>
              <a:t>MAY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40" dirty="0">
                <a:solidFill>
                  <a:srgbClr val="F16721"/>
                </a:solidFill>
                <a:latin typeface="NunitoSans-SemiBold"/>
                <a:cs typeface="NunitoSans-SemiBold"/>
              </a:rPr>
              <a:t>NOT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40" dirty="0">
                <a:solidFill>
                  <a:srgbClr val="F16721"/>
                </a:solidFill>
                <a:latin typeface="NunitoSans-SemiBold"/>
                <a:cs typeface="NunitoSans-SemiBold"/>
              </a:rPr>
              <a:t>BE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dirty="0">
                <a:solidFill>
                  <a:srgbClr val="F16721"/>
                </a:solidFill>
                <a:latin typeface="NunitoSans-SemiBold"/>
                <a:cs typeface="NunitoSans-SemiBold"/>
              </a:rPr>
              <a:t>A</a:t>
            </a:r>
            <a:r>
              <a:rPr sz="1500" b="1" spc="155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65" dirty="0">
                <a:solidFill>
                  <a:srgbClr val="F16721"/>
                </a:solidFill>
                <a:latin typeface="NunitoSans-SemiBold"/>
                <a:cs typeface="NunitoSans-SemiBold"/>
              </a:rPr>
              <a:t>PUBLIC</a:t>
            </a:r>
            <a:r>
              <a:rPr sz="1500" b="1" spc="15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b="1" spc="55" dirty="0">
                <a:solidFill>
                  <a:srgbClr val="F16721"/>
                </a:solidFill>
                <a:latin typeface="NunitoSans-SemiBold"/>
                <a:cs typeface="NunitoSans-SemiBold"/>
              </a:rPr>
              <a:t>CLOUD:</a:t>
            </a:r>
            <a:r>
              <a:rPr sz="1500" b="1" spc="70" dirty="0">
                <a:solidFill>
                  <a:srgbClr val="F16721"/>
                </a:solidFill>
                <a:latin typeface="NunitoSans-SemiBold"/>
                <a:cs typeface="NunitoSans-SemiBold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businesses</a:t>
            </a:r>
            <a:r>
              <a:rPr sz="1500" spc="35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can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15" dirty="0">
                <a:solidFill>
                  <a:srgbClr val="414042"/>
                </a:solidFill>
                <a:latin typeface="NunitoSans-Light"/>
                <a:cs typeface="NunitoSans-Light"/>
              </a:rPr>
              <a:t>have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a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cloud </a:t>
            </a:r>
            <a:r>
              <a:rPr sz="1500" spc="-36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5" dirty="0">
                <a:solidFill>
                  <a:srgbClr val="414042"/>
                </a:solidFill>
                <a:latin typeface="NunitoSans-Light"/>
                <a:cs typeface="NunitoSans-Light"/>
              </a:rPr>
              <a:t>experience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brought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to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5" dirty="0">
                <a:solidFill>
                  <a:srgbClr val="414042"/>
                </a:solidFill>
                <a:latin typeface="NunitoSans-Light"/>
                <a:cs typeface="NunitoSans-Light"/>
              </a:rPr>
              <a:t>them,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which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provides</a:t>
            </a:r>
            <a:r>
              <a:rPr sz="1500" spc="35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5" dirty="0">
                <a:solidFill>
                  <a:srgbClr val="414042"/>
                </a:solidFill>
                <a:latin typeface="NunitoSans-Light"/>
                <a:cs typeface="NunitoSans-Light"/>
              </a:rPr>
              <a:t>the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cloud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10" dirty="0">
                <a:solidFill>
                  <a:srgbClr val="414042"/>
                </a:solidFill>
                <a:latin typeface="NunitoSans-Light"/>
                <a:cs typeface="NunitoSans-Light"/>
              </a:rPr>
              <a:t>benefits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of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agility,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flexibility,</a:t>
            </a:r>
            <a:r>
              <a:rPr sz="1500" spc="35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and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 scalability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5" dirty="0">
                <a:solidFill>
                  <a:srgbClr val="414042"/>
                </a:solidFill>
                <a:latin typeface="NunitoSans-Light"/>
                <a:cs typeface="NunitoSans-Light"/>
              </a:rPr>
              <a:t>without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5" dirty="0">
                <a:solidFill>
                  <a:srgbClr val="414042"/>
                </a:solidFill>
                <a:latin typeface="NunitoSans-Light"/>
                <a:cs typeface="NunitoSans-Light"/>
              </a:rPr>
              <a:t>the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risks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of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a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20" dirty="0">
                <a:solidFill>
                  <a:srgbClr val="414042"/>
                </a:solidFill>
                <a:latin typeface="NunitoSans-Light"/>
                <a:cs typeface="NunitoSans-Light"/>
              </a:rPr>
              <a:t>DIY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-5" dirty="0">
                <a:solidFill>
                  <a:srgbClr val="414042"/>
                </a:solidFill>
                <a:latin typeface="NunitoSans-Light"/>
                <a:cs typeface="NunitoSans-Light"/>
              </a:rPr>
              <a:t>public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dirty="0">
                <a:solidFill>
                  <a:srgbClr val="414042"/>
                </a:solidFill>
                <a:latin typeface="NunitoSans-Light"/>
                <a:cs typeface="NunitoSans-Light"/>
              </a:rPr>
              <a:t>cloud</a:t>
            </a:r>
            <a:r>
              <a:rPr sz="1500" spc="30" dirty="0">
                <a:solidFill>
                  <a:srgbClr val="414042"/>
                </a:solidFill>
                <a:latin typeface="NunitoSans-Light"/>
                <a:cs typeface="NunitoSans-Light"/>
              </a:rPr>
              <a:t> </a:t>
            </a:r>
            <a:r>
              <a:rPr sz="1500" spc="5" dirty="0">
                <a:solidFill>
                  <a:srgbClr val="414042"/>
                </a:solidFill>
                <a:latin typeface="NunitoSans-Light"/>
                <a:cs typeface="NunitoSans-Light"/>
              </a:rPr>
              <a:t>migration.</a:t>
            </a:r>
            <a:endParaRPr sz="1500" dirty="0">
              <a:latin typeface="NunitoSans-Light"/>
              <a:cs typeface="NunitoSans-Ligh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927100" y="392187"/>
            <a:ext cx="26924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Nunito Sans"/>
                <a:cs typeface="Nunito Sans"/>
              </a:rPr>
              <a:t>A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that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Nunito Sans"/>
                <a:cs typeface="Nunito Sans"/>
              </a:rPr>
              <a:t>Transcends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Models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9504046" y="406400"/>
            <a:ext cx="1092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Nunito Sans"/>
                <a:cs typeface="Nunito Sans"/>
              </a:rPr>
              <a:t>6</a:t>
            </a:r>
            <a:endParaRPr sz="1100" dirty="0">
              <a:latin typeface="Nunito Sans"/>
              <a:cs typeface="Nunito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70739" y="1884859"/>
            <a:ext cx="4970780" cy="3810635"/>
            <a:chOff x="679841" y="1882161"/>
            <a:chExt cx="4970780" cy="3810635"/>
          </a:xfrm>
        </p:grpSpPr>
        <p:pic>
          <p:nvPicPr>
            <p:cNvPr id="10" name="object 1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79841" y="2888716"/>
              <a:ext cx="4248078" cy="280372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643825" y="1888511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5643825" y="2375756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5643825" y="2863000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643825" y="3350244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5643825" y="3837489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5643825" y="4324734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5643825" y="4811985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6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5643825" y="5299223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59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9" name="object 1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271597" y="3421515"/>
              <a:ext cx="311738" cy="22322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312087" y="3905001"/>
              <a:ext cx="230760" cy="23074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283833" y="2902257"/>
              <a:ext cx="287260" cy="28724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461760" y="246486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19">
                  <a:moveTo>
                    <a:pt x="3606" y="7213"/>
                  </a:moveTo>
                  <a:lnTo>
                    <a:pt x="1612" y="7213"/>
                  </a:lnTo>
                  <a:lnTo>
                    <a:pt x="0" y="5626"/>
                  </a:lnTo>
                  <a:lnTo>
                    <a:pt x="0" y="3619"/>
                  </a:lnTo>
                  <a:lnTo>
                    <a:pt x="0" y="1625"/>
                  </a:lnTo>
                  <a:lnTo>
                    <a:pt x="1612" y="0"/>
                  </a:lnTo>
                  <a:lnTo>
                    <a:pt x="3606" y="0"/>
                  </a:lnTo>
                  <a:lnTo>
                    <a:pt x="5613" y="0"/>
                  </a:lnTo>
                  <a:lnTo>
                    <a:pt x="7213" y="1625"/>
                  </a:lnTo>
                  <a:lnTo>
                    <a:pt x="7213" y="3619"/>
                  </a:lnTo>
                  <a:lnTo>
                    <a:pt x="7213" y="5626"/>
                  </a:lnTo>
                  <a:lnTo>
                    <a:pt x="5613" y="7213"/>
                  </a:lnTo>
                  <a:lnTo>
                    <a:pt x="3606" y="7213"/>
                  </a:lnTo>
                  <a:close/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5390414" y="2402394"/>
              <a:ext cx="150495" cy="264795"/>
            </a:xfrm>
            <a:custGeom>
              <a:avLst/>
              <a:gdLst/>
              <a:ahLst/>
              <a:cxnLst/>
              <a:rect l="l" t="t" r="r" b="b"/>
              <a:pathLst>
                <a:path w="150495" h="264794">
                  <a:moveTo>
                    <a:pt x="0" y="181838"/>
                  </a:moveTo>
                  <a:lnTo>
                    <a:pt x="0" y="0"/>
                  </a:lnTo>
                  <a:lnTo>
                    <a:pt x="149923" y="0"/>
                  </a:lnTo>
                  <a:lnTo>
                    <a:pt x="149923" y="264210"/>
                  </a:lnTo>
                  <a:lnTo>
                    <a:pt x="51485" y="26421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4" name="object 2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308269" y="2423784"/>
              <a:ext cx="210531" cy="30025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323836" y="1936178"/>
              <a:ext cx="207263" cy="27042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361808" y="4406887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783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5417451" y="4406887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783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082" y="4406887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783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5301103" y="4406887"/>
              <a:ext cx="252729" cy="34290"/>
            </a:xfrm>
            <a:custGeom>
              <a:avLst/>
              <a:gdLst/>
              <a:ahLst/>
              <a:cxnLst/>
              <a:rect l="l" t="t" r="r" b="b"/>
              <a:pathLst>
                <a:path w="252729" h="34289">
                  <a:moveTo>
                    <a:pt x="227622" y="0"/>
                  </a:moveTo>
                  <a:lnTo>
                    <a:pt x="252717" y="0"/>
                  </a:lnTo>
                  <a:lnTo>
                    <a:pt x="252717" y="33909"/>
                  </a:lnTo>
                  <a:lnTo>
                    <a:pt x="0" y="33909"/>
                  </a:lnTo>
                  <a:lnTo>
                    <a:pt x="0" y="0"/>
                  </a:lnTo>
                  <a:lnTo>
                    <a:pt x="4291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5301104" y="4440795"/>
              <a:ext cx="252729" cy="186690"/>
            </a:xfrm>
            <a:custGeom>
              <a:avLst/>
              <a:gdLst/>
              <a:ahLst/>
              <a:cxnLst/>
              <a:rect l="l" t="t" r="r" b="b"/>
              <a:pathLst>
                <a:path w="252729" h="186689">
                  <a:moveTo>
                    <a:pt x="252717" y="0"/>
                  </a:moveTo>
                  <a:lnTo>
                    <a:pt x="252717" y="186474"/>
                  </a:lnTo>
                  <a:lnTo>
                    <a:pt x="0" y="186474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5344006" y="4387961"/>
              <a:ext cx="167005" cy="38100"/>
            </a:xfrm>
            <a:custGeom>
              <a:avLst/>
              <a:gdLst/>
              <a:ahLst/>
              <a:cxnLst/>
              <a:rect l="l" t="t" r="r" b="b"/>
              <a:pathLst>
                <a:path w="167004" h="38100">
                  <a:moveTo>
                    <a:pt x="166916" y="0"/>
                  </a:moveTo>
                  <a:lnTo>
                    <a:pt x="166916" y="37833"/>
                  </a:lnTo>
                </a:path>
                <a:path w="167004" h="38100">
                  <a:moveTo>
                    <a:pt x="111277" y="0"/>
                  </a:moveTo>
                  <a:lnTo>
                    <a:pt x="111277" y="37833"/>
                  </a:lnTo>
                </a:path>
                <a:path w="167004" h="38100">
                  <a:moveTo>
                    <a:pt x="55638" y="0"/>
                  </a:moveTo>
                  <a:lnTo>
                    <a:pt x="55638" y="37833"/>
                  </a:lnTo>
                </a:path>
                <a:path w="167004" h="38100">
                  <a:moveTo>
                    <a:pt x="0" y="0"/>
                  </a:moveTo>
                  <a:lnTo>
                    <a:pt x="0" y="37833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5341785" y="4470574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5392486" y="4470574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5443186" y="4470574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5496708" y="446376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0" y="13614"/>
                  </a:moveTo>
                  <a:lnTo>
                    <a:pt x="13614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5344607" y="45028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0" y="13614"/>
                  </a:moveTo>
                  <a:lnTo>
                    <a:pt x="13614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7" name="object 37"/>
            <p:cNvSpPr/>
            <p:nvPr/>
          </p:nvSpPr>
          <p:spPr>
            <a:xfrm>
              <a:off x="5392486" y="4509702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5446007" y="45028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0" y="13614"/>
                  </a:moveTo>
                  <a:lnTo>
                    <a:pt x="13614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5493886" y="4509702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65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5341785" y="4548832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5392486" y="4548832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5446007" y="454202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0" y="13614"/>
                  </a:moveTo>
                  <a:lnTo>
                    <a:pt x="13614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3886" y="4548832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65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5341785" y="4587974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5392486" y="4587974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5443186" y="4587974"/>
              <a:ext cx="19685" cy="0"/>
            </a:xfrm>
            <a:custGeom>
              <a:avLst/>
              <a:gdLst/>
              <a:ahLst/>
              <a:cxnLst/>
              <a:rect l="l" t="t" r="r" b="b"/>
              <a:pathLst>
                <a:path w="19685">
                  <a:moveTo>
                    <a:pt x="0" y="0"/>
                  </a:moveTo>
                  <a:lnTo>
                    <a:pt x="19253" y="0"/>
                  </a:lnTo>
                </a:path>
              </a:pathLst>
            </a:custGeom>
            <a:ln w="12700">
              <a:solidFill>
                <a:srgbClr val="1482C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7" name="object 47"/>
            <p:cNvSpPr/>
            <p:nvPr/>
          </p:nvSpPr>
          <p:spPr>
            <a:xfrm>
              <a:off x="5496712" y="446376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614" y="1361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8" name="object 48"/>
            <p:cNvSpPr/>
            <p:nvPr/>
          </p:nvSpPr>
          <p:spPr>
            <a:xfrm>
              <a:off x="5446005" y="45028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614" y="1361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5446005" y="454202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614" y="1361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5344603" y="45028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614" y="1361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1672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62881" y="3770205"/>
            <a:ext cx="3089910" cy="1941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0" marR="68580" indent="-165100">
              <a:lnSpc>
                <a:spcPct val="113700"/>
              </a:lnSpc>
              <a:spcBef>
                <a:spcPts val="100"/>
              </a:spcBef>
              <a:buClr>
                <a:srgbClr val="F16721"/>
              </a:buClr>
              <a:buSzPct val="81818"/>
              <a:buFont typeface="Arial"/>
              <a:buChar char="►"/>
              <a:tabLst>
                <a:tab pos="177800" algn="l"/>
              </a:tabLst>
            </a:pP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59% of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companies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had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to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repatriate 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workloads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,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another 30%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are considering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doing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so.</a:t>
            </a:r>
            <a:endParaRPr sz="1100" dirty="0">
              <a:latin typeface="Nunito Sans"/>
              <a:cs typeface="Nunito Sans"/>
            </a:endParaRPr>
          </a:p>
          <a:p>
            <a:pPr marL="177800" marR="89535" indent="-165100">
              <a:lnSpc>
                <a:spcPct val="113700"/>
              </a:lnSpc>
              <a:spcBef>
                <a:spcPts val="790"/>
              </a:spcBef>
              <a:buClr>
                <a:srgbClr val="F16721"/>
              </a:buClr>
              <a:buSzPct val="81818"/>
              <a:buFont typeface="Arial"/>
              <a:buChar char="►"/>
              <a:tabLst>
                <a:tab pos="177800" algn="l"/>
              </a:tabLst>
            </a:pP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Security, 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costs,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and backup challenges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were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top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reasons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for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repatriating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workloads.</a:t>
            </a:r>
            <a:endParaRPr sz="1100" dirty="0">
              <a:latin typeface="Nunito Sans"/>
              <a:cs typeface="Nunito Sans"/>
            </a:endParaRPr>
          </a:p>
          <a:p>
            <a:pPr marL="177800" marR="5080" indent="-165100">
              <a:lnSpc>
                <a:spcPct val="113700"/>
              </a:lnSpc>
              <a:spcBef>
                <a:spcPts val="790"/>
              </a:spcBef>
              <a:buClr>
                <a:srgbClr val="F16721"/>
              </a:buClr>
              <a:buSzPct val="81818"/>
              <a:buFont typeface="Arial"/>
              <a:buChar char="►"/>
              <a:tabLst>
                <a:tab pos="177800" algn="l"/>
              </a:tabLst>
            </a:pP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Despite these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challenges,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almost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half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of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new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workloads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 (49.8%)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are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run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on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 the cloud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,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with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cloud-based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applications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expected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outpace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on-premise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applications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years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come.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118" name="object 58"/>
          <p:cNvSpPr txBox="1"/>
          <p:nvPr/>
        </p:nvSpPr>
        <p:spPr>
          <a:xfrm>
            <a:off x="5791200" y="3810000"/>
            <a:ext cx="2265045" cy="38920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840"/>
              </a:spcBef>
            </a:pPr>
            <a:r>
              <a:rPr lang="en-US" sz="1200" spc="5" dirty="0" smtClean="0">
                <a:solidFill>
                  <a:srgbClr val="414042"/>
                </a:solidFill>
                <a:latin typeface="Nunito Sans"/>
                <a:cs typeface="Nunito Sans"/>
              </a:rPr>
              <a:t>Difficulty/</a:t>
            </a:r>
            <a:r>
              <a:rPr lang="en-US" sz="1200" spc="-20" dirty="0" smtClean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lang="en-US" sz="12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inability</a:t>
            </a:r>
            <a:r>
              <a:rPr lang="en-US" sz="1200" spc="-15" dirty="0" smtClean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lang="en-US" sz="12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lang="en-US" sz="1200" spc="-20" dirty="0" smtClean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lang="en-US" sz="12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meet </a:t>
            </a:r>
            <a:r>
              <a:rPr lang="en-US" sz="1200" spc="-295" dirty="0" smtClean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lang="en-US" sz="1200" spc="-10" dirty="0" smtClean="0">
                <a:solidFill>
                  <a:srgbClr val="414042"/>
                </a:solidFill>
                <a:latin typeface="Nunito Sans"/>
                <a:cs typeface="Nunito Sans"/>
              </a:rPr>
              <a:t>compliance</a:t>
            </a:r>
            <a:r>
              <a:rPr lang="en-US" sz="1200" spc="-30" dirty="0" smtClean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lang="en-US" sz="1200" spc="-5" dirty="0" smtClean="0">
                <a:solidFill>
                  <a:srgbClr val="414042"/>
                </a:solidFill>
                <a:latin typeface="Nunito Sans"/>
                <a:cs typeface="Nunito Sans"/>
              </a:rPr>
              <a:t>requirements</a:t>
            </a:r>
            <a:endParaRPr lang="en-US" sz="1200" dirty="0">
              <a:latin typeface="Nunito Sans"/>
              <a:cs typeface="Nunito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84888" y="1018790"/>
            <a:ext cx="5973311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Getting </a:t>
            </a:r>
            <a:r>
              <a:rPr dirty="0"/>
              <a:t>a</a:t>
            </a:r>
            <a:r>
              <a:rPr spc="10" dirty="0"/>
              <a:t> </a:t>
            </a:r>
            <a:r>
              <a:rPr spc="-35" dirty="0"/>
              <a:t>True</a:t>
            </a:r>
            <a:r>
              <a:rPr spc="10" dirty="0"/>
              <a:t> </a:t>
            </a:r>
            <a:r>
              <a:rPr spc="-5" dirty="0"/>
              <a:t>Cloud</a:t>
            </a:r>
            <a:r>
              <a:rPr spc="10" dirty="0"/>
              <a:t> </a:t>
            </a:r>
            <a:r>
              <a:rPr spc="5" dirty="0"/>
              <a:t>Experience,</a:t>
            </a:r>
            <a:r>
              <a:rPr spc="15" dirty="0"/>
              <a:t> </a:t>
            </a:r>
            <a:r>
              <a:rPr spc="5" dirty="0"/>
              <a:t>Anywhere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113" y="1472129"/>
            <a:ext cx="8330565" cy="119006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is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not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place;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it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is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strategic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arrangement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executing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processes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with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superior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scalability,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agility,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value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over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alternative</a:t>
            </a:r>
            <a:endParaRPr sz="1100" dirty="0">
              <a:latin typeface="Nunito Sans"/>
              <a:cs typeface="Nunito Sans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methods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defined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by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limited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infrastructure,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storage,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or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computing</a:t>
            </a:r>
            <a:r>
              <a:rPr sz="1100" spc="2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parameters.</a:t>
            </a:r>
            <a:endParaRPr sz="1100" dirty="0">
              <a:latin typeface="Nunito Sans"/>
              <a:cs typeface="Nunito Sans"/>
            </a:endParaRP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A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true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“cloud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experience”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should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be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defined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less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-5" dirty="0">
                <a:solidFill>
                  <a:srgbClr val="1482C4"/>
                </a:solidFill>
                <a:latin typeface="NunitoSans-SemiBold"/>
                <a:cs typeface="NunitoSans-SemiBold"/>
              </a:rPr>
              <a:t>by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what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it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is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and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more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-5" dirty="0">
                <a:solidFill>
                  <a:srgbClr val="1482C4"/>
                </a:solidFill>
                <a:latin typeface="NunitoSans-SemiBold"/>
                <a:cs typeface="NunitoSans-SemiBold"/>
              </a:rPr>
              <a:t>by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what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it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provides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to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SemiBold"/>
                <a:cs typeface="NunitoSans-SemiBold"/>
              </a:rPr>
              <a:t>operations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and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dirty="0">
                <a:solidFill>
                  <a:srgbClr val="1482C4"/>
                </a:solidFill>
                <a:latin typeface="NunitoSans-SemiBold"/>
                <a:cs typeface="NunitoSans-SemiBold"/>
              </a:rPr>
              <a:t>business</a:t>
            </a:r>
            <a:r>
              <a:rPr sz="1100" b="1" spc="15" dirty="0">
                <a:solidFill>
                  <a:srgbClr val="1482C4"/>
                </a:solidFill>
                <a:latin typeface="NunitoSans-SemiBold"/>
                <a:cs typeface="NunitoSans-SemiBold"/>
              </a:rPr>
              <a:t> </a:t>
            </a:r>
            <a:r>
              <a:rPr sz="1100" b="1" spc="10" dirty="0">
                <a:solidFill>
                  <a:srgbClr val="1482C4"/>
                </a:solidFill>
                <a:latin typeface="NunitoSans-SemiBold"/>
                <a:cs typeface="NunitoSans-SemiBold"/>
              </a:rPr>
              <a:t>objectives</a:t>
            </a:r>
            <a:r>
              <a:rPr sz="1100" b="1" spc="10" dirty="0" smtClean="0">
                <a:solidFill>
                  <a:srgbClr val="1482C4"/>
                </a:solidFill>
                <a:latin typeface="NunitoSans-SemiBold"/>
                <a:cs typeface="NunitoSans-SemiBold"/>
              </a:rPr>
              <a:t>.</a:t>
            </a:r>
            <a:endParaRPr lang="en-US" sz="1100" b="1" spc="10" dirty="0" smtClean="0">
              <a:solidFill>
                <a:srgbClr val="1482C4"/>
              </a:solidFill>
              <a:latin typeface="NunitoSans-SemiBold"/>
              <a:cs typeface="NunitoSans-SemiBold"/>
            </a:endParaRP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endParaRPr sz="1100" dirty="0">
              <a:latin typeface="NunitoSans-SemiBold"/>
              <a:cs typeface="NunitoSans-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7499" y="4357912"/>
            <a:ext cx="2560320" cy="21215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100" b="1" spc="25" dirty="0">
                <a:solidFill>
                  <a:srgbClr val="1482C4"/>
                </a:solidFill>
                <a:latin typeface="NunitoSans-Black"/>
                <a:cs typeface="NunitoSans-Black"/>
              </a:rPr>
              <a:t>SCALABLE,</a:t>
            </a:r>
            <a:r>
              <a:rPr sz="1100" b="1" spc="-5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15" dirty="0">
                <a:solidFill>
                  <a:srgbClr val="1482C4"/>
                </a:solidFill>
                <a:latin typeface="NunitoSans-Black"/>
                <a:cs typeface="NunitoSans-Black"/>
              </a:rPr>
              <a:t>AGILE,</a:t>
            </a:r>
            <a:r>
              <a:rPr sz="1100" b="1" spc="-5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20" dirty="0">
                <a:solidFill>
                  <a:srgbClr val="1482C4"/>
                </a:solidFill>
                <a:latin typeface="NunitoSans-Black"/>
                <a:cs typeface="NunitoSans-Black"/>
              </a:rPr>
              <a:t>AND</a:t>
            </a:r>
            <a:r>
              <a:rPr sz="1100" b="1" spc="-5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5" dirty="0">
                <a:solidFill>
                  <a:srgbClr val="1482C4"/>
                </a:solidFill>
                <a:latin typeface="NunitoSans-Black"/>
                <a:cs typeface="NunitoSans-Black"/>
              </a:rPr>
              <a:t>FAST</a:t>
            </a:r>
            <a:endParaRPr sz="1100" dirty="0">
              <a:latin typeface="NunitoSans-Black"/>
              <a:cs typeface="NunitoSans-Black"/>
            </a:endParaRPr>
          </a:p>
          <a:p>
            <a:pPr marL="104139" marR="96520" indent="-635" algn="ctr">
              <a:lnSpc>
                <a:spcPct val="113700"/>
              </a:lnSpc>
            </a:pP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An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ideal cloud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experience expands—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contracts—computational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power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provides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pay-as-you-grow</a:t>
            </a:r>
            <a:endParaRPr sz="1100" dirty="0">
              <a:latin typeface="Nunito Sans"/>
              <a:cs typeface="Nunito Sans"/>
            </a:endParaRPr>
          </a:p>
          <a:p>
            <a:pPr marL="64135" marR="55244" indent="-1905" algn="ctr">
              <a:lnSpc>
                <a:spcPct val="113700"/>
              </a:lnSpc>
            </a:pP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fee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structure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with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capacity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cost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transparency.</a:t>
            </a:r>
            <a:r>
              <a:rPr sz="1100" spc="2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Operating</a:t>
            </a:r>
            <a:r>
              <a:rPr sz="1100" spc="3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at</a:t>
            </a:r>
            <a:r>
              <a:rPr sz="1100" spc="3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speed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gives organizations unmatched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advantages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by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enabling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rapid system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upgrades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 or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new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app launches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instead</a:t>
            </a:r>
            <a:endParaRPr sz="1100" dirty="0">
              <a:latin typeface="Nunito Sans"/>
              <a:cs typeface="Nunito Sans"/>
            </a:endParaRPr>
          </a:p>
          <a:p>
            <a:pPr marL="12700" marR="5080" algn="ctr">
              <a:lnSpc>
                <a:spcPct val="113700"/>
              </a:lnSpc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waiting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months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build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out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hardware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add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teams.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9313" y="4357894"/>
            <a:ext cx="2532380" cy="25031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100" b="1" spc="15" dirty="0">
                <a:solidFill>
                  <a:srgbClr val="1482C4"/>
                </a:solidFill>
                <a:latin typeface="NunitoSans-Black"/>
                <a:cs typeface="NunitoSans-Black"/>
              </a:rPr>
              <a:t>SELF-SERVICING</a:t>
            </a:r>
            <a:r>
              <a:rPr sz="1100" b="1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15" dirty="0">
                <a:solidFill>
                  <a:srgbClr val="1482C4"/>
                </a:solidFill>
                <a:latin typeface="NunitoSans-Black"/>
                <a:cs typeface="NunitoSans-Black"/>
              </a:rPr>
              <a:t>CAPABILITIES</a:t>
            </a:r>
            <a:endParaRPr sz="1100" dirty="0">
              <a:latin typeface="NunitoSans-Black"/>
              <a:cs typeface="NunitoSans-Black"/>
            </a:endParaRPr>
          </a:p>
          <a:p>
            <a:pPr marL="12700" marR="5080" indent="-1270" algn="ctr">
              <a:lnSpc>
                <a:spcPct val="113700"/>
              </a:lnSpc>
            </a:pP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Another advantage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of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advanced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experience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is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mechanism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through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which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users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can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self-service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their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requests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within secure, preset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parameters.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AI-based 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automation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drives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these capabilities,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can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execute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tasks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more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quickly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accurately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than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manual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systems,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frees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up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precious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IT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resources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work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on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higher-value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projects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while ensuring more consistent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robust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access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security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to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systems.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06982" y="4358453"/>
            <a:ext cx="2584450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385" marR="152400" algn="ctr">
              <a:lnSpc>
                <a:spcPct val="113700"/>
              </a:lnSpc>
              <a:spcBef>
                <a:spcPts val="100"/>
              </a:spcBef>
            </a:pPr>
            <a:r>
              <a:rPr sz="1100" b="1" dirty="0">
                <a:solidFill>
                  <a:srgbClr val="1482C4"/>
                </a:solidFill>
                <a:latin typeface="NunitoSans-Black"/>
                <a:cs typeface="NunitoSans-Black"/>
              </a:rPr>
              <a:t>A</a:t>
            </a:r>
            <a:r>
              <a:rPr sz="1100" b="1" spc="-15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20" dirty="0">
                <a:solidFill>
                  <a:srgbClr val="1482C4"/>
                </a:solidFill>
                <a:latin typeface="NunitoSans-Black"/>
                <a:cs typeface="NunitoSans-Black"/>
              </a:rPr>
              <a:t>MANAGED</a:t>
            </a:r>
            <a:r>
              <a:rPr sz="1100" b="1" spc="-15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20" dirty="0">
                <a:solidFill>
                  <a:srgbClr val="1482C4"/>
                </a:solidFill>
                <a:latin typeface="NunitoSans-Black"/>
                <a:cs typeface="NunitoSans-Black"/>
              </a:rPr>
              <a:t>AND</a:t>
            </a:r>
            <a:r>
              <a:rPr sz="1100" b="1" spc="-15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15" dirty="0">
                <a:solidFill>
                  <a:srgbClr val="1482C4"/>
                </a:solidFill>
                <a:latin typeface="NunitoSans-Black"/>
                <a:cs typeface="NunitoSans-Black"/>
              </a:rPr>
              <a:t>CUSTOMIZED </a:t>
            </a:r>
            <a:r>
              <a:rPr sz="1100" b="1" spc="-300" dirty="0">
                <a:solidFill>
                  <a:srgbClr val="1482C4"/>
                </a:solidFill>
                <a:latin typeface="NunitoSans-Black"/>
                <a:cs typeface="NunitoSans-Black"/>
              </a:rPr>
              <a:t> </a:t>
            </a:r>
            <a:r>
              <a:rPr sz="1100" b="1" spc="25" dirty="0">
                <a:solidFill>
                  <a:srgbClr val="1482C4"/>
                </a:solidFill>
                <a:latin typeface="NunitoSans-Black"/>
                <a:cs typeface="NunitoSans-Black"/>
              </a:rPr>
              <a:t>EXPERIENCE</a:t>
            </a:r>
            <a:endParaRPr sz="1100" dirty="0">
              <a:latin typeface="NunitoSans-Black"/>
              <a:cs typeface="NunitoSans-Black"/>
            </a:endParaRPr>
          </a:p>
          <a:p>
            <a:pPr marL="12700" marR="5080" indent="-1270" algn="ctr">
              <a:lnSpc>
                <a:spcPct val="113700"/>
              </a:lnSpc>
            </a:pP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Leading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modern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service providers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optimize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organization’s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specific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workload needs,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going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above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beyond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general-purpose technology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and </a:t>
            </a:r>
            <a:r>
              <a:rPr sz="1100" spc="-27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solutions.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Advanced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solution providers 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help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avert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costly</a:t>
            </a:r>
            <a:r>
              <a:rPr sz="1100" spc="1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repatriation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situations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or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application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outages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for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businesses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lacking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skillsets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needed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pivot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existing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applications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to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the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or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create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414042"/>
                </a:solidFill>
                <a:latin typeface="Nunito Sans"/>
                <a:cs typeface="Nunito Sans"/>
              </a:rPr>
              <a:t>new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dirty="0">
                <a:solidFill>
                  <a:srgbClr val="414042"/>
                </a:solidFill>
                <a:latin typeface="Nunito Sans"/>
                <a:cs typeface="Nunito Sans"/>
              </a:rPr>
              <a:t>cloud-native</a:t>
            </a:r>
            <a:r>
              <a:rPr sz="1100" spc="10" dirty="0">
                <a:solidFill>
                  <a:srgbClr val="414042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414042"/>
                </a:solidFill>
                <a:latin typeface="Nunito Sans"/>
                <a:cs typeface="Nunito Sans"/>
              </a:rPr>
              <a:t>ones.</a:t>
            </a:r>
            <a:endParaRPr sz="1100" dirty="0">
              <a:latin typeface="Nunito Sans"/>
              <a:cs typeface="Nunito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28600" y="241300"/>
            <a:ext cx="9607550" cy="7280909"/>
            <a:chOff x="228600" y="241300"/>
            <a:chExt cx="9607550" cy="7280909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6612" y="2504461"/>
              <a:ext cx="7549815" cy="163644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45465" y="241300"/>
              <a:ext cx="9290685" cy="457200"/>
            </a:xfrm>
            <a:custGeom>
              <a:avLst/>
              <a:gdLst/>
              <a:ahLst/>
              <a:cxnLst/>
              <a:rect l="l" t="t" r="r" b="b"/>
              <a:pathLst>
                <a:path w="9290685" h="457200">
                  <a:moveTo>
                    <a:pt x="9290685" y="0"/>
                  </a:moveTo>
                  <a:lnTo>
                    <a:pt x="316865" y="0"/>
                  </a:lnTo>
                  <a:lnTo>
                    <a:pt x="0" y="457200"/>
                  </a:lnTo>
                  <a:lnTo>
                    <a:pt x="8971064" y="457200"/>
                  </a:lnTo>
                  <a:lnTo>
                    <a:pt x="9290685" y="0"/>
                  </a:lnTo>
                  <a:close/>
                </a:path>
              </a:pathLst>
            </a:custGeom>
            <a:solidFill>
              <a:srgbClr val="0E4B8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685800" y="652780"/>
              <a:ext cx="2890520" cy="91440"/>
            </a:xfrm>
            <a:custGeom>
              <a:avLst/>
              <a:gdLst/>
              <a:ahLst/>
              <a:cxnLst/>
              <a:rect l="l" t="t" r="r" b="b"/>
              <a:pathLst>
                <a:path w="2890520" h="91440">
                  <a:moveTo>
                    <a:pt x="2890520" y="0"/>
                  </a:moveTo>
                  <a:lnTo>
                    <a:pt x="0" y="0"/>
                  </a:lnTo>
                  <a:lnTo>
                    <a:pt x="0" y="91440"/>
                  </a:lnTo>
                  <a:lnTo>
                    <a:pt x="2890520" y="91440"/>
                  </a:lnTo>
                  <a:lnTo>
                    <a:pt x="2890520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228600" y="698500"/>
              <a:ext cx="316865" cy="457200"/>
            </a:xfrm>
            <a:custGeom>
              <a:avLst/>
              <a:gdLst/>
              <a:ahLst/>
              <a:cxnLst/>
              <a:rect l="l" t="t" r="r" b="b"/>
              <a:pathLst>
                <a:path w="316865" h="457200">
                  <a:moveTo>
                    <a:pt x="31686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0"/>
                  </a:lnTo>
                  <a:close/>
                </a:path>
              </a:pathLst>
            </a:custGeom>
            <a:solidFill>
              <a:srgbClr val="D6E8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228600" y="241299"/>
              <a:ext cx="9607550" cy="457834"/>
            </a:xfrm>
            <a:custGeom>
              <a:avLst/>
              <a:gdLst/>
              <a:ahLst/>
              <a:cxnLst/>
              <a:rect l="l" t="t" r="r" b="b"/>
              <a:pathLst>
                <a:path w="9607550" h="457834">
                  <a:moveTo>
                    <a:pt x="63373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16865" y="457200"/>
                  </a:lnTo>
                  <a:lnTo>
                    <a:pt x="633730" y="0"/>
                  </a:lnTo>
                  <a:close/>
                </a:path>
                <a:path w="9607550" h="457834">
                  <a:moveTo>
                    <a:pt x="9607537" y="12"/>
                  </a:moveTo>
                  <a:lnTo>
                    <a:pt x="9174785" y="12"/>
                  </a:lnTo>
                  <a:lnTo>
                    <a:pt x="8909901" y="457212"/>
                  </a:lnTo>
                  <a:lnTo>
                    <a:pt x="9607537" y="457212"/>
                  </a:lnTo>
                  <a:lnTo>
                    <a:pt x="9607537" y="12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805" y="7425532"/>
              <a:ext cx="64084" cy="8581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2580" y="7425527"/>
              <a:ext cx="86740" cy="8581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17220" y="7423693"/>
              <a:ext cx="92837" cy="8949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20766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40" h="89534">
                  <a:moveTo>
                    <a:pt x="35610" y="0"/>
                  </a:moveTo>
                  <a:lnTo>
                    <a:pt x="30289" y="0"/>
                  </a:lnTo>
                  <a:lnTo>
                    <a:pt x="19301" y="1535"/>
                  </a:lnTo>
                  <a:lnTo>
                    <a:pt x="10520" y="6102"/>
                  </a:lnTo>
                  <a:lnTo>
                    <a:pt x="4698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6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59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88" y="48818"/>
                  </a:lnTo>
                  <a:lnTo>
                    <a:pt x="32880" y="40078"/>
                  </a:lnTo>
                  <a:lnTo>
                    <a:pt x="19172" y="32351"/>
                  </a:lnTo>
                  <a:lnTo>
                    <a:pt x="12941" y="19672"/>
                  </a:lnTo>
                  <a:lnTo>
                    <a:pt x="12941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610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2663" y="7422091"/>
              <a:ext cx="82080" cy="8925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942753" y="7423689"/>
              <a:ext cx="53340" cy="89535"/>
            </a:xfrm>
            <a:custGeom>
              <a:avLst/>
              <a:gdLst/>
              <a:ahLst/>
              <a:cxnLst/>
              <a:rect l="l" t="t" r="r" b="b"/>
              <a:pathLst>
                <a:path w="53339" h="89534">
                  <a:moveTo>
                    <a:pt x="35598" y="0"/>
                  </a:moveTo>
                  <a:lnTo>
                    <a:pt x="30302" y="0"/>
                  </a:lnTo>
                  <a:lnTo>
                    <a:pt x="19307" y="1535"/>
                  </a:lnTo>
                  <a:lnTo>
                    <a:pt x="10521" y="6102"/>
                  </a:lnTo>
                  <a:lnTo>
                    <a:pt x="4699" y="13640"/>
                  </a:lnTo>
                  <a:lnTo>
                    <a:pt x="2590" y="24091"/>
                  </a:lnTo>
                  <a:lnTo>
                    <a:pt x="8577" y="40168"/>
                  </a:lnTo>
                  <a:lnTo>
                    <a:pt x="21748" y="48958"/>
                  </a:lnTo>
                  <a:lnTo>
                    <a:pt x="34919" y="56595"/>
                  </a:lnTo>
                  <a:lnTo>
                    <a:pt x="40906" y="69214"/>
                  </a:lnTo>
                  <a:lnTo>
                    <a:pt x="40906" y="78930"/>
                  </a:lnTo>
                  <a:lnTo>
                    <a:pt x="33147" y="85559"/>
                  </a:lnTo>
                  <a:lnTo>
                    <a:pt x="23177" y="85559"/>
                  </a:lnTo>
                  <a:lnTo>
                    <a:pt x="15798" y="84014"/>
                  </a:lnTo>
                  <a:lnTo>
                    <a:pt x="9875" y="79924"/>
                  </a:lnTo>
                  <a:lnTo>
                    <a:pt x="5555" y="74104"/>
                  </a:lnTo>
                  <a:lnTo>
                    <a:pt x="2984" y="67373"/>
                  </a:lnTo>
                  <a:lnTo>
                    <a:pt x="0" y="67373"/>
                  </a:lnTo>
                  <a:lnTo>
                    <a:pt x="2590" y="85318"/>
                  </a:lnTo>
                  <a:lnTo>
                    <a:pt x="8674" y="88023"/>
                  </a:lnTo>
                  <a:lnTo>
                    <a:pt x="15671" y="89496"/>
                  </a:lnTo>
                  <a:lnTo>
                    <a:pt x="22402" y="89496"/>
                  </a:lnTo>
                  <a:lnTo>
                    <a:pt x="33595" y="87844"/>
                  </a:lnTo>
                  <a:lnTo>
                    <a:pt x="43335" y="83010"/>
                  </a:lnTo>
                  <a:lnTo>
                    <a:pt x="50213" y="75180"/>
                  </a:lnTo>
                  <a:lnTo>
                    <a:pt x="52819" y="64541"/>
                  </a:lnTo>
                  <a:lnTo>
                    <a:pt x="46590" y="48818"/>
                  </a:lnTo>
                  <a:lnTo>
                    <a:pt x="32886" y="40078"/>
                  </a:lnTo>
                  <a:lnTo>
                    <a:pt x="19182" y="32351"/>
                  </a:lnTo>
                  <a:lnTo>
                    <a:pt x="12954" y="19672"/>
                  </a:lnTo>
                  <a:lnTo>
                    <a:pt x="12954" y="10693"/>
                  </a:lnTo>
                  <a:lnTo>
                    <a:pt x="18643" y="3936"/>
                  </a:lnTo>
                  <a:lnTo>
                    <a:pt x="37807" y="3936"/>
                  </a:lnTo>
                  <a:lnTo>
                    <a:pt x="43764" y="8978"/>
                  </a:lnTo>
                  <a:lnTo>
                    <a:pt x="45186" y="17576"/>
                  </a:lnTo>
                  <a:lnTo>
                    <a:pt x="48158" y="17576"/>
                  </a:lnTo>
                  <a:lnTo>
                    <a:pt x="46088" y="1841"/>
                  </a:lnTo>
                  <a:lnTo>
                    <a:pt x="40906" y="1104"/>
                  </a:lnTo>
                  <a:lnTo>
                    <a:pt x="3559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83993" y="7425533"/>
              <a:ext cx="90373" cy="8765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61489" y="7425539"/>
              <a:ext cx="71983" cy="858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21501" y="7425539"/>
              <a:ext cx="71983" cy="8580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580226" y="7425531"/>
              <a:ext cx="36830" cy="86360"/>
            </a:xfrm>
            <a:custGeom>
              <a:avLst/>
              <a:gdLst/>
              <a:ahLst/>
              <a:cxnLst/>
              <a:rect l="l" t="t" r="r" b="b"/>
              <a:pathLst>
                <a:path w="36830" h="86359">
                  <a:moveTo>
                    <a:pt x="36258" y="0"/>
                  </a:moveTo>
                  <a:lnTo>
                    <a:pt x="12039" y="253"/>
                  </a:lnTo>
                  <a:lnTo>
                    <a:pt x="0" y="0"/>
                  </a:lnTo>
                  <a:lnTo>
                    <a:pt x="0" y="3200"/>
                  </a:lnTo>
                  <a:lnTo>
                    <a:pt x="11785" y="3441"/>
                  </a:lnTo>
                  <a:lnTo>
                    <a:pt x="11785" y="73761"/>
                  </a:lnTo>
                  <a:lnTo>
                    <a:pt x="11785" y="82372"/>
                  </a:lnTo>
                  <a:lnTo>
                    <a:pt x="0" y="82613"/>
                  </a:lnTo>
                  <a:lnTo>
                    <a:pt x="0" y="85813"/>
                  </a:lnTo>
                  <a:lnTo>
                    <a:pt x="24472" y="85572"/>
                  </a:lnTo>
                  <a:lnTo>
                    <a:pt x="30035" y="85813"/>
                  </a:lnTo>
                  <a:lnTo>
                    <a:pt x="36258" y="85813"/>
                  </a:lnTo>
                  <a:lnTo>
                    <a:pt x="36258" y="82613"/>
                  </a:lnTo>
                  <a:lnTo>
                    <a:pt x="24472" y="82372"/>
                  </a:lnTo>
                  <a:lnTo>
                    <a:pt x="24472" y="3441"/>
                  </a:lnTo>
                  <a:lnTo>
                    <a:pt x="36258" y="3200"/>
                  </a:lnTo>
                  <a:lnTo>
                    <a:pt x="36258" y="0"/>
                  </a:lnTo>
                  <a:close/>
                </a:path>
              </a:pathLst>
            </a:custGeom>
            <a:solidFill>
              <a:srgbClr val="17426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01527" y="7425531"/>
              <a:ext cx="92049" cy="8765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64007" y="7422089"/>
              <a:ext cx="88684" cy="8925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037871" y="7425531"/>
              <a:ext cx="103962" cy="8691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17031" y="7392607"/>
              <a:ext cx="143611" cy="129260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927100" y="392187"/>
            <a:ext cx="26924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Nunito Sans"/>
                <a:cs typeface="Nunito Sans"/>
              </a:rPr>
              <a:t>A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Cloud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that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Nunito Sans"/>
                <a:cs typeface="Nunito Sans"/>
              </a:rPr>
              <a:t>Transcends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Nunito Sans"/>
                <a:cs typeface="Nunito Sans"/>
              </a:rPr>
              <a:t>Business</a:t>
            </a:r>
            <a:r>
              <a:rPr sz="1100" spc="15" dirty="0">
                <a:solidFill>
                  <a:srgbClr val="FFFFFF"/>
                </a:solidFill>
                <a:latin typeface="Nunito Sans"/>
                <a:cs typeface="Nunito Sans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Nunito Sans"/>
                <a:cs typeface="Nunito Sans"/>
              </a:rPr>
              <a:t>Models</a:t>
            </a:r>
            <a:endParaRPr sz="1100" dirty="0">
              <a:latin typeface="Nunito Sans"/>
              <a:cs typeface="Nunito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71648" y="7186942"/>
            <a:ext cx="2914015" cy="181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i="1" spc="5" dirty="0">
                <a:solidFill>
                  <a:srgbClr val="4C4D4F"/>
                </a:solidFill>
                <a:latin typeface="Nunito Sans"/>
                <a:cs typeface="Nunito Sans"/>
              </a:rPr>
              <a:t>Source:</a:t>
            </a:r>
            <a:r>
              <a:rPr sz="900" i="1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All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data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Frost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dirty="0">
                <a:solidFill>
                  <a:srgbClr val="4C4D4F"/>
                </a:solidFill>
                <a:latin typeface="Nunito Sans"/>
                <a:cs typeface="Nunito Sans"/>
              </a:rPr>
              <a:t>&amp;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Sullivan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unless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otherwise</a:t>
            </a:r>
            <a:r>
              <a:rPr sz="900" spc="-5" dirty="0">
                <a:solidFill>
                  <a:srgbClr val="4C4D4F"/>
                </a:solidFill>
                <a:latin typeface="Nunito Sans"/>
                <a:cs typeface="Nunito Sans"/>
              </a:rPr>
              <a:t> </a:t>
            </a:r>
            <a:r>
              <a:rPr sz="900" spc="5" dirty="0">
                <a:solidFill>
                  <a:srgbClr val="4C4D4F"/>
                </a:solidFill>
                <a:latin typeface="Nunito Sans"/>
                <a:cs typeface="Nunito Sans"/>
              </a:rPr>
              <a:t>noted</a:t>
            </a:r>
            <a:endParaRPr sz="900" dirty="0">
              <a:latin typeface="Nunito Sans"/>
              <a:cs typeface="Nunito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504046" y="406400"/>
            <a:ext cx="1092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Nunito Sans"/>
                <a:cs typeface="Nunito Sans"/>
              </a:rPr>
              <a:t>7</a:t>
            </a:r>
            <a:endParaRPr sz="1100" dirty="0">
              <a:latin typeface="Nunito Sans"/>
              <a:cs typeface="Nunito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2769</TotalTime>
  <Words>1188</Words>
  <Application>Microsoft Office PowerPoint</Application>
  <PresentationFormat>Personnalisé</PresentationFormat>
  <Paragraphs>129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Diapositive 1</vt:lpstr>
      <vt:lpstr>In the Rush to Keep the Lights On, Digital Transformation Accelerated —  So Did its Challenges</vt:lpstr>
      <vt:lpstr>Diapositive 3</vt:lpstr>
      <vt:lpstr>Lack of Cloud-related Skillsets is the Leading Challenge  in Fully Leveraging Cloud Benefits</vt:lpstr>
      <vt:lpstr>Financial Benefits of Doing Cloud Right vs. the Costs of Doing It Wrong</vt:lpstr>
      <vt:lpstr>Getting a True Cloud Experience, Anywhere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Kierney</dc:creator>
  <cp:lastModifiedBy>CB</cp:lastModifiedBy>
  <cp:revision>18</cp:revision>
  <dcterms:created xsi:type="dcterms:W3CDTF">2021-08-17T23:32:40Z</dcterms:created>
  <dcterms:modified xsi:type="dcterms:W3CDTF">2021-10-03T08:31:03Z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2021-08-16T00:00:00Z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2021-08-17T00:00:00Z</vt:filetime>
  </property>
</Properties>
</file>